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148"/>
  </p:notesMasterIdLst>
  <p:handoutMasterIdLst>
    <p:handoutMasterId r:id="rId149"/>
  </p:handoutMasterIdLst>
  <p:sldIdLst>
    <p:sldId id="606" r:id="rId3"/>
    <p:sldId id="699" r:id="rId4"/>
    <p:sldId id="282" r:id="rId5"/>
    <p:sldId id="2061" r:id="rId6"/>
    <p:sldId id="3012" r:id="rId7"/>
    <p:sldId id="2718" r:id="rId8"/>
    <p:sldId id="2717" r:id="rId9"/>
    <p:sldId id="2720" r:id="rId10"/>
    <p:sldId id="2723" r:id="rId11"/>
    <p:sldId id="2721" r:id="rId12"/>
    <p:sldId id="2724" r:id="rId13"/>
    <p:sldId id="2725" r:id="rId14"/>
    <p:sldId id="2726" r:id="rId15"/>
    <p:sldId id="2727" r:id="rId16"/>
    <p:sldId id="2728" r:id="rId17"/>
    <p:sldId id="2729" r:id="rId18"/>
    <p:sldId id="2730" r:id="rId19"/>
    <p:sldId id="2731" r:id="rId20"/>
    <p:sldId id="2732" r:id="rId21"/>
    <p:sldId id="2733" r:id="rId22"/>
    <p:sldId id="2734" r:id="rId23"/>
    <p:sldId id="2735" r:id="rId24"/>
    <p:sldId id="2736" r:id="rId25"/>
    <p:sldId id="2737" r:id="rId26"/>
    <p:sldId id="2738" r:id="rId27"/>
    <p:sldId id="2739" r:id="rId28"/>
    <p:sldId id="2740" r:id="rId29"/>
    <p:sldId id="2744" r:id="rId30"/>
    <p:sldId id="2743" r:id="rId31"/>
    <p:sldId id="2741" r:id="rId32"/>
    <p:sldId id="2742" r:id="rId33"/>
    <p:sldId id="2745" r:id="rId34"/>
    <p:sldId id="2746" r:id="rId35"/>
    <p:sldId id="2748" r:id="rId36"/>
    <p:sldId id="2747" r:id="rId37"/>
    <p:sldId id="3008" r:id="rId38"/>
    <p:sldId id="3009" r:id="rId39"/>
    <p:sldId id="2751" r:id="rId40"/>
    <p:sldId id="2752" r:id="rId41"/>
    <p:sldId id="2753" r:id="rId42"/>
    <p:sldId id="2754" r:id="rId43"/>
    <p:sldId id="2755" r:id="rId44"/>
    <p:sldId id="2756" r:id="rId45"/>
    <p:sldId id="2757" r:id="rId46"/>
    <p:sldId id="2760" r:id="rId47"/>
    <p:sldId id="2758" r:id="rId48"/>
    <p:sldId id="2761" r:id="rId49"/>
    <p:sldId id="2762" r:id="rId50"/>
    <p:sldId id="2763" r:id="rId51"/>
    <p:sldId id="2764" r:id="rId52"/>
    <p:sldId id="2765" r:id="rId53"/>
    <p:sldId id="2766" r:id="rId54"/>
    <p:sldId id="2767" r:id="rId55"/>
    <p:sldId id="2768" r:id="rId56"/>
    <p:sldId id="2769" r:id="rId57"/>
    <p:sldId id="2770" r:id="rId58"/>
    <p:sldId id="2771" r:id="rId59"/>
    <p:sldId id="2772" r:id="rId60"/>
    <p:sldId id="2891" r:id="rId61"/>
    <p:sldId id="2892" r:id="rId62"/>
    <p:sldId id="3013" r:id="rId63"/>
    <p:sldId id="3014" r:id="rId64"/>
    <p:sldId id="3015" r:id="rId65"/>
    <p:sldId id="3016" r:id="rId66"/>
    <p:sldId id="3017" r:id="rId67"/>
    <p:sldId id="3018" r:id="rId68"/>
    <p:sldId id="3019" r:id="rId69"/>
    <p:sldId id="3020" r:id="rId70"/>
    <p:sldId id="3021" r:id="rId71"/>
    <p:sldId id="3022" r:id="rId72"/>
    <p:sldId id="3023" r:id="rId73"/>
    <p:sldId id="3024" r:id="rId74"/>
    <p:sldId id="3025" r:id="rId75"/>
    <p:sldId id="3026" r:id="rId76"/>
    <p:sldId id="3027" r:id="rId77"/>
    <p:sldId id="3028" r:id="rId78"/>
    <p:sldId id="3029" r:id="rId79"/>
    <p:sldId id="3030" r:id="rId80"/>
    <p:sldId id="3031" r:id="rId81"/>
    <p:sldId id="3033" r:id="rId82"/>
    <p:sldId id="3034" r:id="rId83"/>
    <p:sldId id="3035" r:id="rId84"/>
    <p:sldId id="3036" r:id="rId85"/>
    <p:sldId id="3038" r:id="rId86"/>
    <p:sldId id="3039" r:id="rId87"/>
    <p:sldId id="3042" r:id="rId88"/>
    <p:sldId id="3043" r:id="rId89"/>
    <p:sldId id="3044" r:id="rId90"/>
    <p:sldId id="3045" r:id="rId91"/>
    <p:sldId id="3046" r:id="rId92"/>
    <p:sldId id="3047" r:id="rId93"/>
    <p:sldId id="3048" r:id="rId94"/>
    <p:sldId id="3049" r:id="rId95"/>
    <p:sldId id="3050" r:id="rId96"/>
    <p:sldId id="3051" r:id="rId97"/>
    <p:sldId id="3052" r:id="rId98"/>
    <p:sldId id="3053" r:id="rId99"/>
    <p:sldId id="3054" r:id="rId100"/>
    <p:sldId id="3055" r:id="rId101"/>
    <p:sldId id="3058" r:id="rId102"/>
    <p:sldId id="3059" r:id="rId103"/>
    <p:sldId id="3060" r:id="rId104"/>
    <p:sldId id="3061" r:id="rId105"/>
    <p:sldId id="3062" r:id="rId106"/>
    <p:sldId id="3166" r:id="rId107"/>
    <p:sldId id="3167" r:id="rId108"/>
    <p:sldId id="3159" r:id="rId109"/>
    <p:sldId id="3161" r:id="rId110"/>
    <p:sldId id="3160" r:id="rId111"/>
    <p:sldId id="3169" r:id="rId112"/>
    <p:sldId id="3057" r:id="rId113"/>
    <p:sldId id="3170" r:id="rId114"/>
    <p:sldId id="3173" r:id="rId115"/>
    <p:sldId id="3171" r:id="rId116"/>
    <p:sldId id="3174" r:id="rId117"/>
    <p:sldId id="3175" r:id="rId118"/>
    <p:sldId id="3176" r:id="rId119"/>
    <p:sldId id="3177" r:id="rId120"/>
    <p:sldId id="3178" r:id="rId121"/>
    <p:sldId id="3179" r:id="rId122"/>
    <p:sldId id="3180" r:id="rId123"/>
    <p:sldId id="3182" r:id="rId124"/>
    <p:sldId id="3183" r:id="rId125"/>
    <p:sldId id="3184" r:id="rId126"/>
    <p:sldId id="3185" r:id="rId127"/>
    <p:sldId id="3186" r:id="rId128"/>
    <p:sldId id="3187" r:id="rId129"/>
    <p:sldId id="3188" r:id="rId130"/>
    <p:sldId id="3310" r:id="rId131"/>
    <p:sldId id="3311" r:id="rId132"/>
    <p:sldId id="3312" r:id="rId133"/>
    <p:sldId id="3313" r:id="rId134"/>
    <p:sldId id="3314" r:id="rId135"/>
    <p:sldId id="3316" r:id="rId136"/>
    <p:sldId id="3317" r:id="rId137"/>
    <p:sldId id="3318" r:id="rId138"/>
    <p:sldId id="3320" r:id="rId139"/>
    <p:sldId id="3322" r:id="rId140"/>
    <p:sldId id="3323" r:id="rId141"/>
    <p:sldId id="3319" r:id="rId142"/>
    <p:sldId id="3309" r:id="rId143"/>
    <p:sldId id="3321" r:id="rId144"/>
    <p:sldId id="2556" r:id="rId145"/>
    <p:sldId id="1916" r:id="rId146"/>
    <p:sldId id="613" r:id="rId147"/>
  </p:sldIdLst>
  <p:sldSz cx="12192000" cy="6858000"/>
  <p:notesSz cx="6858000" cy="9144000"/>
  <p:embeddedFontLst>
    <p:embeddedFont>
      <p:font typeface="微软雅黑" panose="020B0503020204020204" pitchFamily="34" charset="-122"/>
      <p:regular r:id="rId154"/>
    </p:embeddedFont>
    <p:embeddedFont>
      <p:font typeface="Tahoma" panose="020B0604030504040204" charset="0"/>
      <p:regular r:id="rId155"/>
      <p:bold r:id="rId156"/>
    </p:embeddedFont>
    <p:embeddedFont>
      <p:font typeface="Garamond" panose="02020404030301010803" pitchFamily="18" charset="0"/>
      <p:regular r:id="rId157"/>
      <p:bold r:id="rId158"/>
      <p:italic r:id="rId159"/>
    </p:embeddedFont>
    <p:embeddedFont>
      <p:font typeface="楷体" panose="02010609060101010101" charset="-122"/>
      <p:regular r:id="rId160"/>
    </p:embeddedFont>
    <p:embeddedFont>
      <p:font typeface="黑体" panose="02010609060101010101" pitchFamily="2" charset="-122"/>
      <p:regular r:id="rId161"/>
    </p:embeddedFont>
    <p:embeddedFont>
      <p:font typeface="隶书" panose="02010509060101010101" pitchFamily="49" charset="-122"/>
      <p:regular r:id="rId162"/>
    </p:embeddedFont>
    <p:embeddedFont>
      <p:font typeface="仿宋" panose="02010609060101010101" charset="-122"/>
      <p:regular r:id="rId163"/>
    </p:embeddedFont>
    <p:embeddedFont>
      <p:font typeface="Segoe Print" panose="02000600000000000000" charset="0"/>
      <p:regular r:id="rId164"/>
      <p:bold r:id="rId165"/>
    </p:embeddedFont>
  </p:embeddedFontLst>
  <p:custDataLst>
    <p:tags r:id="rId166"/>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dongdongzjhw" initials="g" lastIdx="16" clrIdx="0"/>
  <p:cmAuthor id="2" name="Wuqijun" initials="W"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594" y="102"/>
      </p:cViewPr>
      <p:guideLst>
        <p:guide orient="horz" pos="391"/>
        <p:guide orient="horz" pos="1203"/>
        <p:guide orient="horz" pos="4106"/>
        <p:guide orient="horz" pos="3124"/>
        <p:guide orient="horz" pos="2795"/>
        <p:guide pos="3762"/>
        <p:guide pos="907"/>
        <p:guide pos="7650"/>
        <p:guide pos="6976"/>
        <p:guide pos="1376"/>
        <p:guide pos="6370"/>
      </p:guideLst>
    </p:cSldViewPr>
  </p:slideViewPr>
  <p:notesTextViewPr>
    <p:cViewPr>
      <p:scale>
        <a:sx n="100" d="100"/>
        <a:sy n="100" d="100"/>
      </p:scale>
      <p:origin x="0" y="0"/>
    </p:cViewPr>
  </p:notesTextViewPr>
  <p:notesViewPr>
    <p:cSldViewPr>
      <p:cViewPr varScale="1">
        <p:scale>
          <a:sx n="67" d="100"/>
          <a:sy n="67" d="100"/>
        </p:scale>
        <p:origin x="-3360" y="-108"/>
      </p:cViewPr>
      <p:guideLst>
        <p:guide orient="horz" pos="2884"/>
        <p:guide pos="211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6" Type="http://schemas.openxmlformats.org/officeDocument/2006/relationships/tags" Target="tags/tag8.xml"/><Relationship Id="rId165" Type="http://schemas.openxmlformats.org/officeDocument/2006/relationships/font" Target="fonts/font12.fntdata"/><Relationship Id="rId164" Type="http://schemas.openxmlformats.org/officeDocument/2006/relationships/font" Target="fonts/font11.fntdata"/><Relationship Id="rId163" Type="http://schemas.openxmlformats.org/officeDocument/2006/relationships/font" Target="fonts/font10.fntdata"/><Relationship Id="rId162" Type="http://schemas.openxmlformats.org/officeDocument/2006/relationships/font" Target="fonts/font9.fntdata"/><Relationship Id="rId161" Type="http://schemas.openxmlformats.org/officeDocument/2006/relationships/font" Target="fonts/font8.fntdata"/><Relationship Id="rId160" Type="http://schemas.openxmlformats.org/officeDocument/2006/relationships/font" Target="fonts/font7.fntdata"/><Relationship Id="rId16" Type="http://schemas.openxmlformats.org/officeDocument/2006/relationships/slide" Target="slides/slide14.xml"/><Relationship Id="rId159" Type="http://schemas.openxmlformats.org/officeDocument/2006/relationships/font" Target="fonts/font6.fntdata"/><Relationship Id="rId158" Type="http://schemas.openxmlformats.org/officeDocument/2006/relationships/font" Target="fonts/font5.fntdata"/><Relationship Id="rId157" Type="http://schemas.openxmlformats.org/officeDocument/2006/relationships/font" Target="fonts/font4.fntdata"/><Relationship Id="rId156" Type="http://schemas.openxmlformats.org/officeDocument/2006/relationships/font" Target="fonts/font3.fntdata"/><Relationship Id="rId155" Type="http://schemas.openxmlformats.org/officeDocument/2006/relationships/font" Target="fonts/font2.fntdata"/><Relationship Id="rId154" Type="http://schemas.openxmlformats.org/officeDocument/2006/relationships/font" Target="fonts/font1.fntdata"/><Relationship Id="rId153" Type="http://schemas.openxmlformats.org/officeDocument/2006/relationships/commentAuthors" Target="commentAuthors.xml"/><Relationship Id="rId152" Type="http://schemas.openxmlformats.org/officeDocument/2006/relationships/tableStyles" Target="tableStyles.xml"/><Relationship Id="rId151" Type="http://schemas.openxmlformats.org/officeDocument/2006/relationships/viewProps" Target="viewProps.xml"/><Relationship Id="rId150" Type="http://schemas.openxmlformats.org/officeDocument/2006/relationships/presProps" Target="presProps.xml"/><Relationship Id="rId15" Type="http://schemas.openxmlformats.org/officeDocument/2006/relationships/slide" Target="slides/slide13.xml"/><Relationship Id="rId149" Type="http://schemas.openxmlformats.org/officeDocument/2006/relationships/handoutMaster" Target="handoutMasters/handoutMaster1.xml"/><Relationship Id="rId148" Type="http://schemas.openxmlformats.org/officeDocument/2006/relationships/notesMaster" Target="notesMasters/notesMaster1.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33BA84-6C1D-4F93-A9F4-04B92CE1945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8FCAEF-2C49-435D-B9DA-BA0CC419F84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a:defRPr/>
            </a:lvl1pPr>
          </a:lstStyle>
          <a:p>
            <a:fld id="{9DD59B10-E385-4D3C-A0B0-F174EA9AA91B}"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w="12700" cmpd="sng">
            <a:noFill/>
            <a:bevel/>
          </a:ln>
        </p:spPr>
      </p:sp>
      <p:sp>
        <p:nvSpPr>
          <p:cNvPr id="2053" name="备注占位符 4"/>
          <p:cNvSpPr>
            <a:spLocks noGrp="1" noRot="1" noChangeAspect="1" noChangeArrowheads="1"/>
          </p:cNvSpPr>
          <p:nvPr/>
        </p:nvSpPr>
        <p:spPr bwMode="auto">
          <a:xfrm>
            <a:off x="685800" y="4400550"/>
            <a:ext cx="5486400" cy="3600450"/>
          </a:xfrm>
          <a:prstGeom prst="rect">
            <a:avLst/>
          </a:prstGeom>
          <a:noFill/>
          <a:ln w="12700" cmpd="sng">
            <a:noFill/>
            <a:bevel/>
          </a:ln>
        </p:spPr>
        <p:txBody>
          <a:bodyPr anchor="ctr"/>
          <a:lstStyle/>
          <a:p>
            <a:pPr defTabSz="0" eaLnBrk="0" hangingPunct="0">
              <a:spcBef>
                <a:spcPct val="30000"/>
              </a:spcBef>
              <a:buFontTx/>
              <a:buNone/>
            </a:pPr>
            <a:r>
              <a:rPr lang="zh-CN" altLang="en-US" sz="1200"/>
              <a:t>单击此处编辑母版文本样式</a:t>
            </a:r>
            <a:endParaRPr lang="zh-CN" altLang="en-US" sz="1200"/>
          </a:p>
          <a:p>
            <a:pPr defTabSz="0" eaLnBrk="0" hangingPunct="0">
              <a:spcBef>
                <a:spcPct val="30000"/>
              </a:spcBef>
              <a:buFontTx/>
              <a:buNone/>
            </a:pPr>
            <a:r>
              <a:rPr lang="zh-CN" altLang="en-US" sz="1200"/>
              <a:t>第二级</a:t>
            </a:r>
            <a:endParaRPr lang="zh-CN" altLang="en-US" sz="1200"/>
          </a:p>
          <a:p>
            <a:pPr defTabSz="0" eaLnBrk="0" hangingPunct="0">
              <a:spcBef>
                <a:spcPct val="30000"/>
              </a:spcBef>
              <a:buFontTx/>
              <a:buNone/>
            </a:pPr>
            <a:r>
              <a:rPr lang="zh-CN" altLang="en-US" sz="1200"/>
              <a:t>第三级</a:t>
            </a:r>
            <a:endParaRPr lang="zh-CN" altLang="en-US" sz="1200"/>
          </a:p>
          <a:p>
            <a:pPr defTabSz="0" eaLnBrk="0" hangingPunct="0">
              <a:spcBef>
                <a:spcPct val="30000"/>
              </a:spcBef>
              <a:buFontTx/>
              <a:buNone/>
            </a:pPr>
            <a:r>
              <a:rPr lang="zh-CN" altLang="en-US" sz="1200"/>
              <a:t>第四级</a:t>
            </a:r>
            <a:endParaRPr lang="zh-CN" altLang="en-US" sz="1200"/>
          </a:p>
          <a:p>
            <a:pPr defTabSz="0" eaLnBrk="0" hangingPunct="0">
              <a:spcBef>
                <a:spcPct val="30000"/>
              </a:spcBef>
              <a:buFontTx/>
              <a:buNone/>
            </a:pPr>
            <a:r>
              <a:rPr lang="zh-CN" altLang="en-US" sz="1200"/>
              <a:t>第五级</a:t>
            </a:r>
            <a:endParaRPr lang="zh-CN" altLang="en-US" sz="120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a:defRPr/>
            </a:lvl1pPr>
          </a:lstStyle>
          <a:p>
            <a:fld id="{79B3A261-A9C9-4EB5-901F-E33BE236AA87}"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3085" name="文本框 42"/>
          <p:cNvSpPr>
            <a:spLocks noChangeArrowheads="1"/>
          </p:cNvSpPr>
          <p:nvPr userDrawn="1"/>
        </p:nvSpPr>
        <p:spPr bwMode="auto">
          <a:xfrm>
            <a:off x="5067300" y="6322695"/>
            <a:ext cx="2606675" cy="260350"/>
          </a:xfrm>
          <a:prstGeom prst="rect">
            <a:avLst/>
          </a:prstGeom>
          <a:noFill/>
          <a:ln w="9525">
            <a:noFill/>
            <a:miter lim="800000"/>
          </a:ln>
        </p:spPr>
        <p:txBody>
          <a:bodyPr>
            <a:spAutoFit/>
          </a:bodyPr>
          <a:lstStyle/>
          <a:p>
            <a:pPr algn="dist"/>
            <a:r>
              <a:rPr lang="zh-CN" altLang="en-US" sz="11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1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15" name="直接连接符 40"/>
          <p:cNvSpPr>
            <a:spLocks noChangeShapeType="1"/>
          </p:cNvSpPr>
          <p:nvPr userDrawn="1"/>
        </p:nvSpPr>
        <p:spPr bwMode="auto">
          <a:xfrm>
            <a:off x="-7302" y="6426835"/>
            <a:ext cx="4319587" cy="12700"/>
          </a:xfrm>
          <a:prstGeom prst="line">
            <a:avLst/>
          </a:prstGeom>
          <a:noFill/>
          <a:ln w="3175" cap="flat" cmpd="sng">
            <a:solidFill>
              <a:srgbClr val="28A9D6"/>
            </a:solidFill>
            <a:bevel/>
          </a:ln>
        </p:spPr>
        <p:txBody>
          <a:bodyPr/>
          <a:lstStyle/>
          <a:p>
            <a:endParaRPr lang="zh-CN" altLang="en-US"/>
          </a:p>
        </p:txBody>
      </p:sp>
      <p:pic>
        <p:nvPicPr>
          <p:cNvPr id="20" name="图片 19" descr="图片1"/>
          <p:cNvPicPr>
            <a:picLocks noChangeAspect="1"/>
          </p:cNvPicPr>
          <p:nvPr userDrawn="1"/>
        </p:nvPicPr>
        <p:blipFill>
          <a:blip r:embed="rId2"/>
          <a:stretch>
            <a:fillRect/>
          </a:stretch>
        </p:blipFill>
        <p:spPr>
          <a:xfrm>
            <a:off x="4240530" y="6153785"/>
            <a:ext cx="869950" cy="582295"/>
          </a:xfrm>
          <a:prstGeom prst="rect">
            <a:avLst/>
          </a:prstGeom>
        </p:spPr>
      </p:pic>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lstStyle/>
          <a:p>
            <a:pPr algn="ctr"/>
            <a:endParaRPr lang="zh-CN" altLang="zh-CN">
              <a:solidFill>
                <a:srgbClr val="FFFFFF"/>
              </a:solidFill>
            </a:endParaRPr>
          </a:p>
        </p:txBody>
      </p:sp>
      <p:sp>
        <p:nvSpPr>
          <p:cNvPr id="1026" name="灯片编号占位符 3"/>
          <p:cNvSpPr>
            <a:spLocks noGrp="1" noChangeArrowheads="1"/>
          </p:cNvSpPr>
          <p:nvPr>
            <p:ph type="sldNum" sz="quarter" idx="4"/>
          </p:nvPr>
        </p:nvSpPr>
        <p:spPr bwMode="auto">
          <a:xfrm>
            <a:off x="11376025" y="648366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 name="Freeform 7"/>
          <p:cNvSpPr>
            <a:spLocks noChangeArrowheads="1"/>
          </p:cNvSpPr>
          <p:nvPr/>
        </p:nvSpPr>
        <p:spPr bwMode="auto">
          <a:xfrm>
            <a:off x="812800" y="1219200"/>
            <a:ext cx="105664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Line 8"/>
          <p:cNvSpPr>
            <a:spLocks noChangeShapeType="1"/>
          </p:cNvSpPr>
          <p:nvPr/>
        </p:nvSpPr>
        <p:spPr bwMode="auto">
          <a:xfrm>
            <a:off x="2641600" y="3962400"/>
            <a:ext cx="8682567" cy="0"/>
          </a:xfrm>
          <a:prstGeom prst="line">
            <a:avLst/>
          </a:prstGeom>
          <a:noFill/>
          <a:ln w="19050">
            <a:solidFill>
              <a:schemeClr val="accent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5586" name="Rectangle 2"/>
          <p:cNvSpPr>
            <a:spLocks noGrp="1" noChangeArrowheads="1"/>
          </p:cNvSpPr>
          <p:nvPr>
            <p:ph type="ctrTitle"/>
          </p:nvPr>
        </p:nvSpPr>
        <p:spPr>
          <a:xfrm>
            <a:off x="1219201" y="1524000"/>
            <a:ext cx="10164233" cy="1752600"/>
          </a:xfrm>
        </p:spPr>
        <p:txBody>
          <a:bodyPr/>
          <a:lstStyle>
            <a:lvl1pPr>
              <a:defRPr sz="5000">
                <a:sym typeface="宋体" panose="02010600030101010101" pitchFamily="2" charset="-122"/>
              </a:defRPr>
            </a:lvl1pPr>
          </a:lstStyle>
          <a:p>
            <a:pPr fontAlgn="base"/>
            <a:r>
              <a:rPr lang="en-US" altLang="zh-CN" strike="noStrike" noProof="1"/>
              <a:t>Click to edit Master title style</a:t>
            </a:r>
            <a:endParaRPr lang="en-US" altLang="zh-CN" strike="noStrike" noProof="1"/>
          </a:p>
        </p:txBody>
      </p:sp>
      <p:sp>
        <p:nvSpPr>
          <p:cNvPr id="195587" name="Rectangle 3"/>
          <p:cNvSpPr>
            <a:spLocks noGrp="1" noChangeArrowheads="1"/>
          </p:cNvSpPr>
          <p:nvPr>
            <p:ph type="subTitle" idx="1"/>
          </p:nvPr>
        </p:nvSpPr>
        <p:spPr>
          <a:xfrm>
            <a:off x="2641600" y="3962400"/>
            <a:ext cx="8737600" cy="1752600"/>
          </a:xfrm>
        </p:spPr>
        <p:txBody>
          <a:bodyPr/>
          <a:lstStyle>
            <a:lvl1pPr marL="0" indent="0">
              <a:defRPr sz="2600">
                <a:sym typeface="宋体" panose="02010600030101010101" pitchFamily="2" charset="-122"/>
              </a:defRPr>
            </a:lvl1pPr>
          </a:lstStyle>
          <a:p>
            <a:pPr fontAlgn="base"/>
            <a:r>
              <a:rPr lang="en-US" altLang="zh-CN" strike="noStrike" noProof="1"/>
              <a:t>Click to edit Master subtitle style</a:t>
            </a:r>
            <a:endParaRPr lang="en-US" altLang="zh-CN" strike="noStrike" noProof="1"/>
          </a:p>
        </p:txBody>
      </p:sp>
      <p:sp>
        <p:nvSpPr>
          <p:cNvPr id="10" name="Rectangle 6"/>
          <p:cNvSpPr>
            <a:spLocks noGrp="1" noChangeArrowheads="1"/>
          </p:cNvSpPr>
          <p:nvPr>
            <p:ph type="sldNum" sz="quarter" idx="4"/>
          </p:nvPr>
        </p:nvSpPr>
        <p:spPr bwMode="auto">
          <a:xfrm>
            <a:off x="8737600" y="6243638"/>
            <a:ext cx="2844800" cy="457200"/>
          </a:xfrm>
          <a:prstGeom prst="rect">
            <a:avLst/>
          </a:prstGeom>
          <a:noFill/>
          <a:ln w="9525">
            <a:noFill/>
            <a:miter lim="800000"/>
          </a:ln>
          <a:effectLst/>
        </p:spPr>
        <p:txBody>
          <a:bodyPr vert="horz" wrap="square" lIns="91440" tIns="45720" rIns="91440" bIns="45720" numCol="1" anchor="b" anchorCtr="0" compatLnSpc="1"/>
          <a:p>
            <a:pPr algn="r" fontAlgn="base"/>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188913"/>
            <a:ext cx="10972800" cy="792163"/>
          </a:xfrm>
        </p:spPr>
        <p:txBody>
          <a:bodyPr/>
          <a:lstStyle>
            <a:lvl1pPr>
              <a:defRPr>
                <a:sym typeface="宋体" panose="0201060003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31800" y="1268414"/>
            <a:ext cx="5611284"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246284" y="1268414"/>
            <a:ext cx="5611283" cy="2300287"/>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46284" y="3721100"/>
            <a:ext cx="5611283" cy="2300288"/>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页脚占位符 5"/>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自定义版式">
    <p:spTree>
      <p:nvGrpSpPr>
        <p:cNvPr id="1" name=""/>
        <p:cNvGrpSpPr/>
        <p:nvPr/>
      </p:nvGrpSpPr>
      <p:grpSpPr>
        <a:xfrm>
          <a:off x="0" y="0"/>
          <a:ext cx="0" cy="0"/>
          <a:chOff x="0" y="0"/>
          <a:chExt cx="0" cy="0"/>
        </a:xfrm>
      </p:grpSpPr>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lstStyle/>
          <a:p>
            <a:pPr algn="ctr"/>
            <a:endParaRPr lang="zh-CN" altLang="zh-CN">
              <a:solidFill>
                <a:srgbClr val="FFFFFF"/>
              </a:solidFill>
            </a:endParaRPr>
          </a:p>
        </p:txBody>
      </p:sp>
      <p:sp>
        <p:nvSpPr>
          <p:cNvPr id="1026" name="灯片编号占位符 3"/>
          <p:cNvSpPr>
            <a:spLocks noGrp="1" noChangeArrowheads="1"/>
          </p:cNvSpPr>
          <p:nvPr>
            <p:ph type="sldNum" sz="quarter" idx="4"/>
          </p:nvPr>
        </p:nvSpPr>
        <p:spPr bwMode="auto">
          <a:xfrm>
            <a:off x="11376025" y="648366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4" name="文本框 25"/>
          <p:cNvSpPr>
            <a:spLocks noChangeArrowheads="1"/>
          </p:cNvSpPr>
          <p:nvPr userDrawn="1"/>
        </p:nvSpPr>
        <p:spPr bwMode="auto">
          <a:xfrm>
            <a:off x="4707255" y="283210"/>
            <a:ext cx="2707640" cy="645160"/>
          </a:xfrm>
          <a:prstGeom prst="rect">
            <a:avLst/>
          </a:prstGeom>
          <a:noFill/>
          <a:ln w="9525">
            <a:noFill/>
            <a:miter lim="800000"/>
          </a:ln>
        </p:spPr>
        <p:txBody>
          <a:bodyPr wrap="square">
            <a:spAutoFit/>
          </a:bodyPr>
          <a:lstStyle/>
          <a:p>
            <a:pPr algn="dist"/>
            <a:r>
              <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上次回顾</a:t>
            </a:r>
            <a:endPar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grpSp>
        <p:nvGrpSpPr>
          <p:cNvPr id="33795" name="组合 129"/>
          <p:cNvGrpSpPr/>
          <p:nvPr userDrawn="1"/>
        </p:nvGrpSpPr>
        <p:grpSpPr>
          <a:xfrm>
            <a:off x="3529330" y="264478"/>
            <a:ext cx="615950" cy="584200"/>
            <a:chOff x="2439302" y="2313207"/>
            <a:chExt cx="481033" cy="481033"/>
          </a:xfrm>
        </p:grpSpPr>
        <p:sp>
          <p:nvSpPr>
            <p:cNvPr id="131" name="Oval 351"/>
            <p:cNvSpPr>
              <a:spLocks noChangeArrowheads="1"/>
            </p:cNvSpPr>
            <p:nvPr/>
          </p:nvSpPr>
          <p:spPr bwMode="auto">
            <a:xfrm>
              <a:off x="2439302" y="2313207"/>
              <a:ext cx="481033" cy="481033"/>
            </a:xfrm>
            <a:prstGeom prst="ellipse">
              <a:avLst/>
            </a:prstGeom>
            <a:solidFill>
              <a:srgbClr val="739B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2" name="Freeform 352"/>
            <p:cNvSpPr/>
            <p:nvPr/>
          </p:nvSpPr>
          <p:spPr bwMode="auto">
            <a:xfrm>
              <a:off x="2537400" y="2475127"/>
              <a:ext cx="380571" cy="319113"/>
            </a:xfrm>
            <a:custGeom>
              <a:avLst/>
              <a:gdLst>
                <a:gd name="T0" fmla="*/ 138 w 203"/>
                <a:gd name="T1" fmla="*/ 0 h 170"/>
                <a:gd name="T2" fmla="*/ 112 w 203"/>
                <a:gd name="T3" fmla="*/ 27 h 170"/>
                <a:gd name="T4" fmla="*/ 115 w 203"/>
                <a:gd name="T5" fmla="*/ 31 h 170"/>
                <a:gd name="T6" fmla="*/ 0 w 203"/>
                <a:gd name="T7" fmla="*/ 97 h 170"/>
                <a:gd name="T8" fmla="*/ 73 w 203"/>
                <a:gd name="T9" fmla="*/ 170 h 170"/>
                <a:gd name="T10" fmla="*/ 76 w 203"/>
                <a:gd name="T11" fmla="*/ 170 h 170"/>
                <a:gd name="T12" fmla="*/ 203 w 203"/>
                <a:gd name="T13" fmla="*/ 60 h 170"/>
                <a:gd name="T14" fmla="*/ 152 w 203"/>
                <a:gd name="T15" fmla="*/ 9 h 170"/>
                <a:gd name="T16" fmla="*/ 149 w 203"/>
                <a:gd name="T17" fmla="*/ 11 h 170"/>
                <a:gd name="T18" fmla="*/ 138 w 203"/>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70">
                  <a:moveTo>
                    <a:pt x="138" y="0"/>
                  </a:moveTo>
                  <a:cubicBezTo>
                    <a:pt x="112" y="27"/>
                    <a:pt x="112" y="27"/>
                    <a:pt x="112" y="27"/>
                  </a:cubicBezTo>
                  <a:cubicBezTo>
                    <a:pt x="115" y="31"/>
                    <a:pt x="115" y="31"/>
                    <a:pt x="115" y="31"/>
                  </a:cubicBezTo>
                  <a:cubicBezTo>
                    <a:pt x="0" y="97"/>
                    <a:pt x="0" y="97"/>
                    <a:pt x="0" y="97"/>
                  </a:cubicBezTo>
                  <a:cubicBezTo>
                    <a:pt x="73" y="170"/>
                    <a:pt x="73" y="170"/>
                    <a:pt x="73" y="170"/>
                  </a:cubicBezTo>
                  <a:cubicBezTo>
                    <a:pt x="74" y="170"/>
                    <a:pt x="75" y="170"/>
                    <a:pt x="76" y="170"/>
                  </a:cubicBezTo>
                  <a:cubicBezTo>
                    <a:pt x="141" y="170"/>
                    <a:pt x="194" y="122"/>
                    <a:pt x="203" y="60"/>
                  </a:cubicBezTo>
                  <a:cubicBezTo>
                    <a:pt x="152" y="9"/>
                    <a:pt x="152" y="9"/>
                    <a:pt x="152" y="9"/>
                  </a:cubicBezTo>
                  <a:cubicBezTo>
                    <a:pt x="149" y="11"/>
                    <a:pt x="149" y="11"/>
                    <a:pt x="149" y="11"/>
                  </a:cubicBezTo>
                  <a:lnTo>
                    <a:pt x="138" y="0"/>
                  </a:lnTo>
                  <a:close/>
                </a:path>
              </a:pathLst>
            </a:custGeom>
            <a:solidFill>
              <a:srgbClr val="6188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3" name="Rectangle 353"/>
            <p:cNvSpPr>
              <a:spLocks noChangeArrowheads="1"/>
            </p:cNvSpPr>
            <p:nvPr/>
          </p:nvSpPr>
          <p:spPr bwMode="auto">
            <a:xfrm>
              <a:off x="2537400" y="2491674"/>
              <a:ext cx="284838" cy="165466"/>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4" name="Freeform 354"/>
            <p:cNvSpPr/>
            <p:nvPr/>
          </p:nvSpPr>
          <p:spPr bwMode="auto">
            <a:xfrm>
              <a:off x="2563402" y="2471582"/>
              <a:ext cx="232834" cy="200923"/>
            </a:xfrm>
            <a:custGeom>
              <a:avLst/>
              <a:gdLst>
                <a:gd name="T0" fmla="*/ 124 w 124"/>
                <a:gd name="T1" fmla="*/ 93 h 107"/>
                <a:gd name="T2" fmla="*/ 124 w 124"/>
                <a:gd name="T3" fmla="*/ 2 h 107"/>
                <a:gd name="T4" fmla="*/ 114 w 124"/>
                <a:gd name="T5" fmla="*/ 1 h 107"/>
                <a:gd name="T6" fmla="*/ 104 w 124"/>
                <a:gd name="T7" fmla="*/ 0 h 107"/>
                <a:gd name="T8" fmla="*/ 79 w 124"/>
                <a:gd name="T9" fmla="*/ 4 h 107"/>
                <a:gd name="T10" fmla="*/ 62 w 124"/>
                <a:gd name="T11" fmla="*/ 10 h 107"/>
                <a:gd name="T12" fmla="*/ 45 w 124"/>
                <a:gd name="T13" fmla="*/ 4 h 107"/>
                <a:gd name="T14" fmla="*/ 20 w 124"/>
                <a:gd name="T15" fmla="*/ 0 h 107"/>
                <a:gd name="T16" fmla="*/ 10 w 124"/>
                <a:gd name="T17" fmla="*/ 1 h 107"/>
                <a:gd name="T18" fmla="*/ 0 w 124"/>
                <a:gd name="T19" fmla="*/ 2 h 107"/>
                <a:gd name="T20" fmla="*/ 0 w 124"/>
                <a:gd name="T21" fmla="*/ 93 h 107"/>
                <a:gd name="T22" fmla="*/ 48 w 124"/>
                <a:gd name="T23" fmla="*/ 99 h 107"/>
                <a:gd name="T24" fmla="*/ 62 w 124"/>
                <a:gd name="T25" fmla="*/ 107 h 107"/>
                <a:gd name="T26" fmla="*/ 76 w 124"/>
                <a:gd name="T27" fmla="*/ 99 h 107"/>
                <a:gd name="T28" fmla="*/ 124 w 124"/>
                <a:gd name="T29"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07">
                  <a:moveTo>
                    <a:pt x="124" y="93"/>
                  </a:moveTo>
                  <a:cubicBezTo>
                    <a:pt x="124" y="2"/>
                    <a:pt x="124" y="2"/>
                    <a:pt x="124" y="2"/>
                  </a:cubicBezTo>
                  <a:cubicBezTo>
                    <a:pt x="114" y="1"/>
                    <a:pt x="114" y="1"/>
                    <a:pt x="114" y="1"/>
                  </a:cubicBezTo>
                  <a:cubicBezTo>
                    <a:pt x="111" y="1"/>
                    <a:pt x="107" y="0"/>
                    <a:pt x="104" y="0"/>
                  </a:cubicBezTo>
                  <a:cubicBezTo>
                    <a:pt x="95" y="0"/>
                    <a:pt x="87" y="1"/>
                    <a:pt x="79" y="4"/>
                  </a:cubicBezTo>
                  <a:cubicBezTo>
                    <a:pt x="73" y="5"/>
                    <a:pt x="67" y="7"/>
                    <a:pt x="62" y="10"/>
                  </a:cubicBezTo>
                  <a:cubicBezTo>
                    <a:pt x="57" y="7"/>
                    <a:pt x="51" y="5"/>
                    <a:pt x="45" y="4"/>
                  </a:cubicBezTo>
                  <a:cubicBezTo>
                    <a:pt x="37" y="1"/>
                    <a:pt x="29" y="0"/>
                    <a:pt x="20" y="0"/>
                  </a:cubicBezTo>
                  <a:cubicBezTo>
                    <a:pt x="17" y="0"/>
                    <a:pt x="13" y="1"/>
                    <a:pt x="10" y="1"/>
                  </a:cubicBezTo>
                  <a:cubicBezTo>
                    <a:pt x="0" y="2"/>
                    <a:pt x="0" y="2"/>
                    <a:pt x="0" y="2"/>
                  </a:cubicBezTo>
                  <a:cubicBezTo>
                    <a:pt x="0" y="93"/>
                    <a:pt x="0" y="93"/>
                    <a:pt x="0" y="93"/>
                  </a:cubicBezTo>
                  <a:cubicBezTo>
                    <a:pt x="48" y="99"/>
                    <a:pt x="48" y="99"/>
                    <a:pt x="48" y="99"/>
                  </a:cubicBezTo>
                  <a:cubicBezTo>
                    <a:pt x="51" y="100"/>
                    <a:pt x="62" y="107"/>
                    <a:pt x="62" y="107"/>
                  </a:cubicBezTo>
                  <a:cubicBezTo>
                    <a:pt x="62" y="107"/>
                    <a:pt x="73" y="100"/>
                    <a:pt x="76" y="99"/>
                  </a:cubicBezTo>
                  <a:cubicBezTo>
                    <a:pt x="76" y="99"/>
                    <a:pt x="102" y="91"/>
                    <a:pt x="124" y="93"/>
                  </a:cubicBezTo>
                  <a:close/>
                </a:path>
              </a:pathLst>
            </a:custGeom>
            <a:solidFill>
              <a:srgbClr val="F5F7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5" name="Freeform 355"/>
            <p:cNvSpPr/>
            <p:nvPr/>
          </p:nvSpPr>
          <p:spPr bwMode="auto">
            <a:xfrm>
              <a:off x="2668591" y="2484583"/>
              <a:ext cx="22456" cy="187922"/>
            </a:xfrm>
            <a:custGeom>
              <a:avLst/>
              <a:gdLst>
                <a:gd name="T0" fmla="*/ 0 w 12"/>
                <a:gd name="T1" fmla="*/ 96 h 100"/>
                <a:gd name="T2" fmla="*/ 6 w 12"/>
                <a:gd name="T3" fmla="*/ 100 h 100"/>
                <a:gd name="T4" fmla="*/ 12 w 12"/>
                <a:gd name="T5" fmla="*/ 96 h 100"/>
                <a:gd name="T6" fmla="*/ 12 w 12"/>
                <a:gd name="T7" fmla="*/ 0 h 100"/>
                <a:gd name="T8" fmla="*/ 6 w 12"/>
                <a:gd name="T9" fmla="*/ 3 h 100"/>
                <a:gd name="T10" fmla="*/ 0 w 12"/>
                <a:gd name="T11" fmla="*/ 0 h 100"/>
                <a:gd name="T12" fmla="*/ 0 w 12"/>
                <a:gd name="T13" fmla="*/ 96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0" y="96"/>
                  </a:moveTo>
                  <a:cubicBezTo>
                    <a:pt x="3" y="98"/>
                    <a:pt x="6" y="100"/>
                    <a:pt x="6" y="100"/>
                  </a:cubicBezTo>
                  <a:cubicBezTo>
                    <a:pt x="6" y="100"/>
                    <a:pt x="9" y="98"/>
                    <a:pt x="12" y="96"/>
                  </a:cubicBezTo>
                  <a:cubicBezTo>
                    <a:pt x="12" y="0"/>
                    <a:pt x="12" y="0"/>
                    <a:pt x="12" y="0"/>
                  </a:cubicBezTo>
                  <a:cubicBezTo>
                    <a:pt x="10" y="1"/>
                    <a:pt x="8" y="2"/>
                    <a:pt x="6" y="3"/>
                  </a:cubicBezTo>
                  <a:cubicBezTo>
                    <a:pt x="4" y="2"/>
                    <a:pt x="2" y="1"/>
                    <a:pt x="0" y="0"/>
                  </a:cubicBezTo>
                  <a:lnTo>
                    <a:pt x="0" y="96"/>
                  </a:lnTo>
                  <a:close/>
                </a:path>
              </a:pathLst>
            </a:custGeom>
            <a:solidFill>
              <a:srgbClr val="E6E8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2" name="椭圆 24"/>
          <p:cNvSpPr>
            <a:spLocks noChangeArrowheads="1"/>
          </p:cNvSpPr>
          <p:nvPr userDrawn="1"/>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4" name="文本框 25"/>
          <p:cNvSpPr>
            <a:spLocks noChangeArrowheads="1"/>
          </p:cNvSpPr>
          <p:nvPr userDrawn="1"/>
        </p:nvSpPr>
        <p:spPr bwMode="auto">
          <a:xfrm>
            <a:off x="5044440" y="283210"/>
            <a:ext cx="2038350" cy="645160"/>
          </a:xfrm>
          <a:prstGeom prst="rect">
            <a:avLst/>
          </a:prstGeom>
          <a:noFill/>
          <a:ln w="9525">
            <a:noFill/>
            <a:miter lim="800000"/>
          </a:ln>
        </p:spPr>
        <p:txBody>
          <a:bodyPr wrap="square">
            <a:spAutoFit/>
          </a:bodyPr>
          <a:lstStyle/>
          <a:p>
            <a:pPr algn="dist"/>
            <a:r>
              <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总结</a:t>
            </a:r>
            <a:endPar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grpSp>
        <p:nvGrpSpPr>
          <p:cNvPr id="33795" name="组合 129"/>
          <p:cNvGrpSpPr/>
          <p:nvPr userDrawn="1"/>
        </p:nvGrpSpPr>
        <p:grpSpPr>
          <a:xfrm>
            <a:off x="3529330" y="264478"/>
            <a:ext cx="615950" cy="584200"/>
            <a:chOff x="2439302" y="2313207"/>
            <a:chExt cx="481033" cy="481033"/>
          </a:xfrm>
        </p:grpSpPr>
        <p:sp>
          <p:nvSpPr>
            <p:cNvPr id="131" name="Oval 351"/>
            <p:cNvSpPr>
              <a:spLocks noChangeArrowheads="1"/>
            </p:cNvSpPr>
            <p:nvPr/>
          </p:nvSpPr>
          <p:spPr bwMode="auto">
            <a:xfrm>
              <a:off x="2439302" y="2313207"/>
              <a:ext cx="481033" cy="481033"/>
            </a:xfrm>
            <a:prstGeom prst="ellipse">
              <a:avLst/>
            </a:prstGeom>
            <a:solidFill>
              <a:srgbClr val="739B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2" name="Freeform 352"/>
            <p:cNvSpPr/>
            <p:nvPr/>
          </p:nvSpPr>
          <p:spPr bwMode="auto">
            <a:xfrm>
              <a:off x="2537400" y="2475127"/>
              <a:ext cx="380571" cy="319113"/>
            </a:xfrm>
            <a:custGeom>
              <a:avLst/>
              <a:gdLst>
                <a:gd name="T0" fmla="*/ 138 w 203"/>
                <a:gd name="T1" fmla="*/ 0 h 170"/>
                <a:gd name="T2" fmla="*/ 112 w 203"/>
                <a:gd name="T3" fmla="*/ 27 h 170"/>
                <a:gd name="T4" fmla="*/ 115 w 203"/>
                <a:gd name="T5" fmla="*/ 31 h 170"/>
                <a:gd name="T6" fmla="*/ 0 w 203"/>
                <a:gd name="T7" fmla="*/ 97 h 170"/>
                <a:gd name="T8" fmla="*/ 73 w 203"/>
                <a:gd name="T9" fmla="*/ 170 h 170"/>
                <a:gd name="T10" fmla="*/ 76 w 203"/>
                <a:gd name="T11" fmla="*/ 170 h 170"/>
                <a:gd name="T12" fmla="*/ 203 w 203"/>
                <a:gd name="T13" fmla="*/ 60 h 170"/>
                <a:gd name="T14" fmla="*/ 152 w 203"/>
                <a:gd name="T15" fmla="*/ 9 h 170"/>
                <a:gd name="T16" fmla="*/ 149 w 203"/>
                <a:gd name="T17" fmla="*/ 11 h 170"/>
                <a:gd name="T18" fmla="*/ 138 w 203"/>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70">
                  <a:moveTo>
                    <a:pt x="138" y="0"/>
                  </a:moveTo>
                  <a:cubicBezTo>
                    <a:pt x="112" y="27"/>
                    <a:pt x="112" y="27"/>
                    <a:pt x="112" y="27"/>
                  </a:cubicBezTo>
                  <a:cubicBezTo>
                    <a:pt x="115" y="31"/>
                    <a:pt x="115" y="31"/>
                    <a:pt x="115" y="31"/>
                  </a:cubicBezTo>
                  <a:cubicBezTo>
                    <a:pt x="0" y="97"/>
                    <a:pt x="0" y="97"/>
                    <a:pt x="0" y="97"/>
                  </a:cubicBezTo>
                  <a:cubicBezTo>
                    <a:pt x="73" y="170"/>
                    <a:pt x="73" y="170"/>
                    <a:pt x="73" y="170"/>
                  </a:cubicBezTo>
                  <a:cubicBezTo>
                    <a:pt x="74" y="170"/>
                    <a:pt x="75" y="170"/>
                    <a:pt x="76" y="170"/>
                  </a:cubicBezTo>
                  <a:cubicBezTo>
                    <a:pt x="141" y="170"/>
                    <a:pt x="194" y="122"/>
                    <a:pt x="203" y="60"/>
                  </a:cubicBezTo>
                  <a:cubicBezTo>
                    <a:pt x="152" y="9"/>
                    <a:pt x="152" y="9"/>
                    <a:pt x="152" y="9"/>
                  </a:cubicBezTo>
                  <a:cubicBezTo>
                    <a:pt x="149" y="11"/>
                    <a:pt x="149" y="11"/>
                    <a:pt x="149" y="11"/>
                  </a:cubicBezTo>
                  <a:lnTo>
                    <a:pt x="138" y="0"/>
                  </a:lnTo>
                  <a:close/>
                </a:path>
              </a:pathLst>
            </a:custGeom>
            <a:solidFill>
              <a:srgbClr val="6188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3" name="Rectangle 353"/>
            <p:cNvSpPr>
              <a:spLocks noChangeArrowheads="1"/>
            </p:cNvSpPr>
            <p:nvPr/>
          </p:nvSpPr>
          <p:spPr bwMode="auto">
            <a:xfrm>
              <a:off x="2537400" y="2491674"/>
              <a:ext cx="284838" cy="165466"/>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4" name="Freeform 354"/>
            <p:cNvSpPr/>
            <p:nvPr/>
          </p:nvSpPr>
          <p:spPr bwMode="auto">
            <a:xfrm>
              <a:off x="2563402" y="2471582"/>
              <a:ext cx="232834" cy="200923"/>
            </a:xfrm>
            <a:custGeom>
              <a:avLst/>
              <a:gdLst>
                <a:gd name="T0" fmla="*/ 124 w 124"/>
                <a:gd name="T1" fmla="*/ 93 h 107"/>
                <a:gd name="T2" fmla="*/ 124 w 124"/>
                <a:gd name="T3" fmla="*/ 2 h 107"/>
                <a:gd name="T4" fmla="*/ 114 w 124"/>
                <a:gd name="T5" fmla="*/ 1 h 107"/>
                <a:gd name="T6" fmla="*/ 104 w 124"/>
                <a:gd name="T7" fmla="*/ 0 h 107"/>
                <a:gd name="T8" fmla="*/ 79 w 124"/>
                <a:gd name="T9" fmla="*/ 4 h 107"/>
                <a:gd name="T10" fmla="*/ 62 w 124"/>
                <a:gd name="T11" fmla="*/ 10 h 107"/>
                <a:gd name="T12" fmla="*/ 45 w 124"/>
                <a:gd name="T13" fmla="*/ 4 h 107"/>
                <a:gd name="T14" fmla="*/ 20 w 124"/>
                <a:gd name="T15" fmla="*/ 0 h 107"/>
                <a:gd name="T16" fmla="*/ 10 w 124"/>
                <a:gd name="T17" fmla="*/ 1 h 107"/>
                <a:gd name="T18" fmla="*/ 0 w 124"/>
                <a:gd name="T19" fmla="*/ 2 h 107"/>
                <a:gd name="T20" fmla="*/ 0 w 124"/>
                <a:gd name="T21" fmla="*/ 93 h 107"/>
                <a:gd name="T22" fmla="*/ 48 w 124"/>
                <a:gd name="T23" fmla="*/ 99 h 107"/>
                <a:gd name="T24" fmla="*/ 62 w 124"/>
                <a:gd name="T25" fmla="*/ 107 h 107"/>
                <a:gd name="T26" fmla="*/ 76 w 124"/>
                <a:gd name="T27" fmla="*/ 99 h 107"/>
                <a:gd name="T28" fmla="*/ 124 w 124"/>
                <a:gd name="T29"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07">
                  <a:moveTo>
                    <a:pt x="124" y="93"/>
                  </a:moveTo>
                  <a:cubicBezTo>
                    <a:pt x="124" y="2"/>
                    <a:pt x="124" y="2"/>
                    <a:pt x="124" y="2"/>
                  </a:cubicBezTo>
                  <a:cubicBezTo>
                    <a:pt x="114" y="1"/>
                    <a:pt x="114" y="1"/>
                    <a:pt x="114" y="1"/>
                  </a:cubicBezTo>
                  <a:cubicBezTo>
                    <a:pt x="111" y="1"/>
                    <a:pt x="107" y="0"/>
                    <a:pt x="104" y="0"/>
                  </a:cubicBezTo>
                  <a:cubicBezTo>
                    <a:pt x="95" y="0"/>
                    <a:pt x="87" y="1"/>
                    <a:pt x="79" y="4"/>
                  </a:cubicBezTo>
                  <a:cubicBezTo>
                    <a:pt x="73" y="5"/>
                    <a:pt x="67" y="7"/>
                    <a:pt x="62" y="10"/>
                  </a:cubicBezTo>
                  <a:cubicBezTo>
                    <a:pt x="57" y="7"/>
                    <a:pt x="51" y="5"/>
                    <a:pt x="45" y="4"/>
                  </a:cubicBezTo>
                  <a:cubicBezTo>
                    <a:pt x="37" y="1"/>
                    <a:pt x="29" y="0"/>
                    <a:pt x="20" y="0"/>
                  </a:cubicBezTo>
                  <a:cubicBezTo>
                    <a:pt x="17" y="0"/>
                    <a:pt x="13" y="1"/>
                    <a:pt x="10" y="1"/>
                  </a:cubicBezTo>
                  <a:cubicBezTo>
                    <a:pt x="0" y="2"/>
                    <a:pt x="0" y="2"/>
                    <a:pt x="0" y="2"/>
                  </a:cubicBezTo>
                  <a:cubicBezTo>
                    <a:pt x="0" y="93"/>
                    <a:pt x="0" y="93"/>
                    <a:pt x="0" y="93"/>
                  </a:cubicBezTo>
                  <a:cubicBezTo>
                    <a:pt x="48" y="99"/>
                    <a:pt x="48" y="99"/>
                    <a:pt x="48" y="99"/>
                  </a:cubicBezTo>
                  <a:cubicBezTo>
                    <a:pt x="51" y="100"/>
                    <a:pt x="62" y="107"/>
                    <a:pt x="62" y="107"/>
                  </a:cubicBezTo>
                  <a:cubicBezTo>
                    <a:pt x="62" y="107"/>
                    <a:pt x="73" y="100"/>
                    <a:pt x="76" y="99"/>
                  </a:cubicBezTo>
                  <a:cubicBezTo>
                    <a:pt x="76" y="99"/>
                    <a:pt x="102" y="91"/>
                    <a:pt x="124" y="93"/>
                  </a:cubicBezTo>
                  <a:close/>
                </a:path>
              </a:pathLst>
            </a:custGeom>
            <a:solidFill>
              <a:srgbClr val="F5F7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5" name="Freeform 355"/>
            <p:cNvSpPr/>
            <p:nvPr/>
          </p:nvSpPr>
          <p:spPr bwMode="auto">
            <a:xfrm>
              <a:off x="2668591" y="2484583"/>
              <a:ext cx="22456" cy="187922"/>
            </a:xfrm>
            <a:custGeom>
              <a:avLst/>
              <a:gdLst>
                <a:gd name="T0" fmla="*/ 0 w 12"/>
                <a:gd name="T1" fmla="*/ 96 h 100"/>
                <a:gd name="T2" fmla="*/ 6 w 12"/>
                <a:gd name="T3" fmla="*/ 100 h 100"/>
                <a:gd name="T4" fmla="*/ 12 w 12"/>
                <a:gd name="T5" fmla="*/ 96 h 100"/>
                <a:gd name="T6" fmla="*/ 12 w 12"/>
                <a:gd name="T7" fmla="*/ 0 h 100"/>
                <a:gd name="T8" fmla="*/ 6 w 12"/>
                <a:gd name="T9" fmla="*/ 3 h 100"/>
                <a:gd name="T10" fmla="*/ 0 w 12"/>
                <a:gd name="T11" fmla="*/ 0 h 100"/>
                <a:gd name="T12" fmla="*/ 0 w 12"/>
                <a:gd name="T13" fmla="*/ 96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0" y="96"/>
                  </a:moveTo>
                  <a:cubicBezTo>
                    <a:pt x="3" y="98"/>
                    <a:pt x="6" y="100"/>
                    <a:pt x="6" y="100"/>
                  </a:cubicBezTo>
                  <a:cubicBezTo>
                    <a:pt x="6" y="100"/>
                    <a:pt x="9" y="98"/>
                    <a:pt x="12" y="96"/>
                  </a:cubicBezTo>
                  <a:cubicBezTo>
                    <a:pt x="12" y="0"/>
                    <a:pt x="12" y="0"/>
                    <a:pt x="12" y="0"/>
                  </a:cubicBezTo>
                  <a:cubicBezTo>
                    <a:pt x="10" y="1"/>
                    <a:pt x="8" y="2"/>
                    <a:pt x="6" y="3"/>
                  </a:cubicBezTo>
                  <a:cubicBezTo>
                    <a:pt x="4" y="2"/>
                    <a:pt x="2" y="1"/>
                    <a:pt x="0" y="0"/>
                  </a:cubicBezTo>
                  <a:lnTo>
                    <a:pt x="0" y="96"/>
                  </a:lnTo>
                  <a:close/>
                </a:path>
              </a:pathLst>
            </a:custGeom>
            <a:solidFill>
              <a:srgbClr val="E6E8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descr="SZU讲义封面"/>
          <p:cNvPicPr>
            <a:picLocks noChangeAspect="1"/>
          </p:cNvPicPr>
          <p:nvPr userDrawn="1"/>
        </p:nvPicPr>
        <p:blipFill>
          <a:blip r:embed="rId2"/>
          <a:stretch>
            <a:fillRect/>
          </a:stretch>
        </p:blipFill>
        <p:spPr>
          <a:xfrm>
            <a:off x="0" y="1905"/>
            <a:ext cx="12192000" cy="4400550"/>
          </a:xfrm>
          <a:prstGeom prst="rect">
            <a:avLst/>
          </a:prstGeom>
        </p:spPr>
      </p:pic>
      <p:sp>
        <p:nvSpPr>
          <p:cNvPr id="3075" name="矩形 1"/>
          <p:cNvSpPr>
            <a:spLocks noChangeArrowheads="1"/>
          </p:cNvSpPr>
          <p:nvPr userDrawn="1"/>
        </p:nvSpPr>
        <p:spPr bwMode="auto">
          <a:xfrm>
            <a:off x="635" y="4088765"/>
            <a:ext cx="12192000" cy="824865"/>
          </a:xfrm>
          <a:prstGeom prst="rect">
            <a:avLst/>
          </a:prstGeom>
          <a:solidFill>
            <a:srgbClr val="28A9D6"/>
          </a:solidFill>
          <a:ln w="9525" cmpd="sng">
            <a:noFill/>
            <a:bevel/>
          </a:ln>
        </p:spPr>
        <p:txBody>
          <a:bodyPr lIns="121920" tIns="60960" rIns="121920" bIns="60960" anchor="ctr" anchorCtr="0"/>
          <a:lstStyle/>
          <a:p>
            <a:pPr algn="ctr"/>
            <a:endParaRPr lang="en-US" altLang="zh-CN" sz="3600">
              <a:solidFill>
                <a:srgbClr val="FFFF00"/>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078" name="直接连接符 27"/>
          <p:cNvSpPr>
            <a:spLocks noChangeShapeType="1"/>
          </p:cNvSpPr>
          <p:nvPr userDrawn="1"/>
        </p:nvSpPr>
        <p:spPr bwMode="auto">
          <a:xfrm>
            <a:off x="0" y="6087428"/>
            <a:ext cx="4319588" cy="12700"/>
          </a:xfrm>
          <a:prstGeom prst="line">
            <a:avLst/>
          </a:prstGeom>
          <a:noFill/>
          <a:ln w="3175" cap="flat" cmpd="sng">
            <a:solidFill>
              <a:srgbClr val="28A9D6"/>
            </a:solidFill>
            <a:bevel/>
          </a:ln>
        </p:spPr>
        <p:txBody>
          <a:bodyPr/>
          <a:lstStyle/>
          <a:p>
            <a:endParaRPr lang="zh-CN" altLang="en-US"/>
          </a:p>
        </p:txBody>
      </p:sp>
      <p:sp>
        <p:nvSpPr>
          <p:cNvPr id="3079" name="直接连接符 29"/>
          <p:cNvSpPr>
            <a:spLocks noChangeShapeType="1"/>
          </p:cNvSpPr>
          <p:nvPr userDrawn="1"/>
        </p:nvSpPr>
        <p:spPr bwMode="auto">
          <a:xfrm>
            <a:off x="0" y="6152515"/>
            <a:ext cx="4319588" cy="12700"/>
          </a:xfrm>
          <a:prstGeom prst="line">
            <a:avLst/>
          </a:prstGeom>
          <a:noFill/>
          <a:ln w="3175" cap="flat" cmpd="sng">
            <a:solidFill>
              <a:srgbClr val="28A9D6"/>
            </a:solidFill>
            <a:bevel/>
          </a:ln>
        </p:spPr>
        <p:txBody>
          <a:bodyPr/>
          <a:lstStyle/>
          <a:p>
            <a:endParaRPr lang="zh-CN" altLang="en-US"/>
          </a:p>
        </p:txBody>
      </p:sp>
      <p:sp>
        <p:nvSpPr>
          <p:cNvPr id="3080" name="直接连接符 31"/>
          <p:cNvSpPr>
            <a:spLocks noChangeShapeType="1"/>
          </p:cNvSpPr>
          <p:nvPr userDrawn="1"/>
        </p:nvSpPr>
        <p:spPr bwMode="auto">
          <a:xfrm>
            <a:off x="0" y="6219190"/>
            <a:ext cx="4319588" cy="12700"/>
          </a:xfrm>
          <a:prstGeom prst="line">
            <a:avLst/>
          </a:prstGeom>
          <a:noFill/>
          <a:ln w="3175" cap="flat" cmpd="sng">
            <a:solidFill>
              <a:srgbClr val="28A9D6"/>
            </a:solidFill>
            <a:bevel/>
          </a:ln>
        </p:spPr>
        <p:txBody>
          <a:bodyPr/>
          <a:lstStyle/>
          <a:p>
            <a:endParaRPr lang="zh-CN" altLang="en-US"/>
          </a:p>
        </p:txBody>
      </p:sp>
      <p:sp>
        <p:nvSpPr>
          <p:cNvPr id="3081" name="直接连接符 39"/>
          <p:cNvSpPr>
            <a:spLocks noChangeShapeType="1"/>
          </p:cNvSpPr>
          <p:nvPr userDrawn="1"/>
        </p:nvSpPr>
        <p:spPr bwMode="auto">
          <a:xfrm>
            <a:off x="7872413" y="6087428"/>
            <a:ext cx="4319587" cy="12700"/>
          </a:xfrm>
          <a:prstGeom prst="line">
            <a:avLst/>
          </a:prstGeom>
          <a:noFill/>
          <a:ln w="3175" cap="flat" cmpd="sng">
            <a:solidFill>
              <a:srgbClr val="28A9D6"/>
            </a:solidFill>
            <a:bevel/>
          </a:ln>
        </p:spPr>
        <p:txBody>
          <a:bodyPr/>
          <a:lstStyle/>
          <a:p>
            <a:endParaRPr lang="zh-CN" altLang="en-US"/>
          </a:p>
        </p:txBody>
      </p:sp>
      <p:sp>
        <p:nvSpPr>
          <p:cNvPr id="3082" name="直接连接符 40"/>
          <p:cNvSpPr>
            <a:spLocks noChangeShapeType="1"/>
          </p:cNvSpPr>
          <p:nvPr userDrawn="1"/>
        </p:nvSpPr>
        <p:spPr bwMode="auto">
          <a:xfrm>
            <a:off x="7872413" y="6152515"/>
            <a:ext cx="4319587" cy="12700"/>
          </a:xfrm>
          <a:prstGeom prst="line">
            <a:avLst/>
          </a:prstGeom>
          <a:noFill/>
          <a:ln w="3175" cap="flat" cmpd="sng">
            <a:solidFill>
              <a:srgbClr val="28A9D6"/>
            </a:solidFill>
            <a:bevel/>
          </a:ln>
        </p:spPr>
        <p:txBody>
          <a:bodyPr/>
          <a:lstStyle/>
          <a:p>
            <a:endParaRPr lang="zh-CN" altLang="en-US"/>
          </a:p>
        </p:txBody>
      </p:sp>
      <p:sp>
        <p:nvSpPr>
          <p:cNvPr id="3083" name="直接连接符 41"/>
          <p:cNvSpPr>
            <a:spLocks noChangeShapeType="1"/>
          </p:cNvSpPr>
          <p:nvPr userDrawn="1"/>
        </p:nvSpPr>
        <p:spPr bwMode="auto">
          <a:xfrm>
            <a:off x="7872413" y="6219190"/>
            <a:ext cx="4319587" cy="12700"/>
          </a:xfrm>
          <a:prstGeom prst="line">
            <a:avLst/>
          </a:prstGeom>
          <a:noFill/>
          <a:ln w="3175" cap="flat" cmpd="sng">
            <a:solidFill>
              <a:srgbClr val="28A9D6"/>
            </a:solidFill>
            <a:bevel/>
          </a:ln>
        </p:spPr>
        <p:txBody>
          <a:bodyPr/>
          <a:lstStyle/>
          <a:p>
            <a:endParaRPr lang="zh-CN" altLang="en-US"/>
          </a:p>
        </p:txBody>
      </p:sp>
      <p:grpSp>
        <p:nvGrpSpPr>
          <p:cNvPr id="3" name="组合 2"/>
          <p:cNvGrpSpPr/>
          <p:nvPr userDrawn="1"/>
        </p:nvGrpSpPr>
        <p:grpSpPr>
          <a:xfrm>
            <a:off x="4474845" y="5816600"/>
            <a:ext cx="3270250" cy="698500"/>
            <a:chOff x="6934" y="9160"/>
            <a:chExt cx="5150" cy="1100"/>
          </a:xfrm>
        </p:grpSpPr>
        <p:sp>
          <p:nvSpPr>
            <p:cNvPr id="3085" name="文本框 42"/>
            <p:cNvSpPr>
              <a:spLocks noChangeArrowheads="1"/>
            </p:cNvSpPr>
            <p:nvPr userDrawn="1"/>
          </p:nvSpPr>
          <p:spPr bwMode="auto">
            <a:xfrm>
              <a:off x="7980" y="9505"/>
              <a:ext cx="4105" cy="434"/>
            </a:xfrm>
            <a:prstGeom prst="rect">
              <a:avLst/>
            </a:prstGeom>
            <a:noFill/>
            <a:ln w="9525">
              <a:noFill/>
              <a:miter lim="800000"/>
            </a:ln>
          </p:spPr>
          <p:txBody>
            <a:bodyPr wrap="square">
              <a:spAutoFit/>
            </a:bodyPr>
            <a:lstStyle/>
            <a:p>
              <a:pPr algn="dist"/>
              <a:r>
                <a:rPr lang="zh-CN" altLang="en-US"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en-US" altLang="zh-CN"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6" name="Picture 3"/>
            <p:cNvPicPr>
              <a:picLocks noChangeAspect="1" noChangeArrowheads="1"/>
            </p:cNvPicPr>
            <p:nvPr userDrawn="1"/>
          </p:nvPicPr>
          <p:blipFill>
            <a:blip r:embed="rId3"/>
            <a:srcRect/>
            <a:stretch>
              <a:fillRect/>
            </a:stretch>
          </p:blipFill>
          <p:spPr bwMode="auto">
            <a:xfrm>
              <a:off x="6934" y="9160"/>
              <a:ext cx="1101" cy="1101"/>
            </a:xfrm>
            <a:prstGeom prst="rect">
              <a:avLst/>
            </a:prstGeom>
            <a:noFill/>
            <a:ln w="9525">
              <a:noFill/>
              <a:miter lim="800000"/>
              <a:headEnd/>
              <a:tailEnd/>
            </a:ln>
            <a:effectLst/>
          </p:spPr>
        </p:pic>
      </p:grpSp>
      <p:grpSp>
        <p:nvGrpSpPr>
          <p:cNvPr id="4" name="组合 3"/>
          <p:cNvGrpSpPr/>
          <p:nvPr userDrawn="1"/>
        </p:nvGrpSpPr>
        <p:grpSpPr>
          <a:xfrm>
            <a:off x="948055" y="5455920"/>
            <a:ext cx="10026650" cy="398780"/>
            <a:chOff x="1493" y="8366"/>
            <a:chExt cx="15790" cy="628"/>
          </a:xfrm>
        </p:grpSpPr>
        <p:sp>
          <p:nvSpPr>
            <p:cNvPr id="7175" name="直接连接符 29"/>
            <p:cNvSpPr/>
            <p:nvPr userDrawn="1"/>
          </p:nvSpPr>
          <p:spPr>
            <a:xfrm>
              <a:off x="1493" y="8671"/>
              <a:ext cx="5983" cy="22"/>
            </a:xfrm>
            <a:prstGeom prst="line">
              <a:avLst/>
            </a:prstGeom>
            <a:ln w="3175" cap="flat" cmpd="sng">
              <a:solidFill>
                <a:srgbClr val="28A9D6"/>
              </a:solidFill>
              <a:prstDash val="solid"/>
              <a:bevel/>
              <a:headEnd type="none" w="med" len="med"/>
              <a:tailEnd type="none" w="med" len="med"/>
            </a:ln>
          </p:spPr>
        </p:sp>
        <p:sp>
          <p:nvSpPr>
            <p:cNvPr id="7178" name="直接连接符 40"/>
            <p:cNvSpPr/>
            <p:nvPr userDrawn="1"/>
          </p:nvSpPr>
          <p:spPr>
            <a:xfrm>
              <a:off x="11671" y="8672"/>
              <a:ext cx="5612" cy="21"/>
            </a:xfrm>
            <a:prstGeom prst="line">
              <a:avLst/>
            </a:prstGeom>
            <a:ln w="3175" cap="flat" cmpd="sng">
              <a:solidFill>
                <a:srgbClr val="28A9D6"/>
              </a:solidFill>
              <a:prstDash val="solid"/>
              <a:bevel/>
              <a:headEnd type="none" w="med" len="med"/>
              <a:tailEnd type="none" w="med" len="med"/>
            </a:ln>
          </p:spPr>
        </p:sp>
        <p:sp>
          <p:nvSpPr>
            <p:cNvPr id="7181" name="TextBox 14"/>
            <p:cNvSpPr txBox="1"/>
            <p:nvPr userDrawn="1"/>
          </p:nvSpPr>
          <p:spPr>
            <a:xfrm>
              <a:off x="8491" y="8366"/>
              <a:ext cx="2479" cy="628"/>
            </a:xfrm>
            <a:prstGeom prst="rect">
              <a:avLst/>
            </a:prstGeom>
            <a:noFill/>
            <a:ln w="9525">
              <a:noFill/>
            </a:ln>
          </p:spPr>
          <p:txBody>
            <a:bodyPr wrap="square" anchor="t">
              <a:spAutoFit/>
            </a:bodyPr>
            <a:p>
              <a:pPr algn="dist"/>
              <a:r>
                <a:rPr lang="zh-CN" altLang="en-US" sz="2000" dirty="0">
                  <a:latin typeface="Tahoma" panose="020B0604030504040204" charset="0"/>
                  <a:ea typeface="宋体" panose="02010600030101010101" pitchFamily="2" charset="-122"/>
                </a:rPr>
                <a:t>主讲白鉴聪</a:t>
              </a:r>
              <a:endParaRPr lang="zh-CN" altLang="en-US" sz="2000" dirty="0">
                <a:latin typeface="Tahoma" panose="020B0604030504040204" charset="0"/>
                <a:ea typeface="宋体" panose="02010600030101010101" pitchFamily="2" charset="-122"/>
              </a:endParaRPr>
            </a:p>
          </p:txBody>
        </p:sp>
      </p:grpSp>
      <p:grpSp>
        <p:nvGrpSpPr>
          <p:cNvPr id="5" name="组合 4"/>
          <p:cNvGrpSpPr/>
          <p:nvPr userDrawn="1"/>
        </p:nvGrpSpPr>
        <p:grpSpPr>
          <a:xfrm>
            <a:off x="1198245" y="5008880"/>
            <a:ext cx="9531350" cy="398780"/>
            <a:chOff x="1868" y="8366"/>
            <a:chExt cx="15010" cy="628"/>
          </a:xfrm>
        </p:grpSpPr>
        <p:sp>
          <p:nvSpPr>
            <p:cNvPr id="7" name="直接连接符 29"/>
            <p:cNvSpPr/>
            <p:nvPr userDrawn="1"/>
          </p:nvSpPr>
          <p:spPr>
            <a:xfrm>
              <a:off x="1868" y="8671"/>
              <a:ext cx="5159" cy="21"/>
            </a:xfrm>
            <a:prstGeom prst="line">
              <a:avLst/>
            </a:prstGeom>
            <a:ln w="3175" cap="flat" cmpd="sng">
              <a:solidFill>
                <a:srgbClr val="28A9D6"/>
              </a:solidFill>
              <a:prstDash val="solid"/>
              <a:bevel/>
              <a:headEnd type="none" w="med" len="med"/>
              <a:tailEnd type="none" w="med" len="med"/>
            </a:ln>
          </p:spPr>
        </p:sp>
        <p:sp>
          <p:nvSpPr>
            <p:cNvPr id="8" name="直接连接符 40"/>
            <p:cNvSpPr/>
            <p:nvPr userDrawn="1"/>
          </p:nvSpPr>
          <p:spPr>
            <a:xfrm>
              <a:off x="11897" y="8692"/>
              <a:ext cx="4981" cy="2"/>
            </a:xfrm>
            <a:prstGeom prst="line">
              <a:avLst/>
            </a:prstGeom>
            <a:ln w="3175" cap="flat" cmpd="sng">
              <a:solidFill>
                <a:srgbClr val="28A9D6"/>
              </a:solidFill>
              <a:prstDash val="solid"/>
              <a:bevel/>
              <a:headEnd type="none" w="med" len="med"/>
              <a:tailEnd type="none" w="med" len="med"/>
            </a:ln>
          </p:spPr>
        </p:sp>
        <p:sp>
          <p:nvSpPr>
            <p:cNvPr id="9" name="TextBox 14"/>
            <p:cNvSpPr txBox="1"/>
            <p:nvPr userDrawn="1"/>
          </p:nvSpPr>
          <p:spPr>
            <a:xfrm>
              <a:off x="7792" y="8366"/>
              <a:ext cx="3621" cy="628"/>
            </a:xfrm>
            <a:prstGeom prst="rect">
              <a:avLst/>
            </a:prstGeom>
            <a:noFill/>
            <a:ln w="9525">
              <a:noFill/>
            </a:ln>
          </p:spPr>
          <p:txBody>
            <a:bodyPr wrap="square" anchor="t">
              <a:spAutoFit/>
            </a:bodyPr>
            <a:p>
              <a:pPr algn="dist"/>
              <a:r>
                <a:rPr lang="zh-CN" altLang="en-US" sz="2000" dirty="0">
                  <a:latin typeface="Tahoma" panose="020B0604030504040204" charset="0"/>
                  <a:ea typeface="宋体" panose="02010600030101010101" pitchFamily="2" charset="-122"/>
                </a:rPr>
                <a:t>数据结构</a:t>
              </a:r>
              <a:endParaRPr lang="zh-CN" altLang="en-US" sz="2000" dirty="0">
                <a:latin typeface="Tahoma" panose="020B0604030504040204" charset="0"/>
                <a:ea typeface="宋体" panose="02010600030101010101" pitchFamily="2" charset="-122"/>
              </a:endParaRPr>
            </a:p>
          </p:txBody>
        </p:sp>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075" name="矩形 1"/>
          <p:cNvSpPr>
            <a:spLocks noChangeArrowheads="1"/>
          </p:cNvSpPr>
          <p:nvPr userDrawn="1"/>
        </p:nvSpPr>
        <p:spPr bwMode="auto">
          <a:xfrm>
            <a:off x="0" y="4728210"/>
            <a:ext cx="12192000" cy="903605"/>
          </a:xfrm>
          <a:prstGeom prst="rect">
            <a:avLst/>
          </a:prstGeom>
          <a:solidFill>
            <a:srgbClr val="28A9D6"/>
          </a:solidFill>
          <a:ln w="9525" cmpd="sng">
            <a:noFill/>
            <a:bevel/>
          </a:ln>
        </p:spPr>
        <p:txBody>
          <a:bodyPr lIns="121920" tIns="60960" rIns="121920" bIns="60960" anchor="ctr" anchorCtr="0"/>
          <a:lstStyle/>
          <a:p>
            <a:pPr algn="ctr"/>
            <a:r>
              <a:rPr lang="zh-CN" altLang="zh-CN" sz="4000">
                <a:solidFill>
                  <a:srgbClr val="FFFF00"/>
                </a:solidFill>
                <a:latin typeface="宋体" panose="02010600030101010101" pitchFamily="2" charset="-122"/>
                <a:ea typeface="微软雅黑" panose="020B0503020204020204" pitchFamily="34" charset="-122"/>
                <a:sym typeface="宋体" panose="02010600030101010101" pitchFamily="2" charset="-122"/>
              </a:rPr>
              <a:t>谢谢观看</a:t>
            </a:r>
            <a:endParaRPr lang="zh-CN" altLang="zh-CN" sz="4000">
              <a:solidFill>
                <a:srgbClr val="FFFF00"/>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076" name="直接连接符 24"/>
          <p:cNvSpPr>
            <a:spLocks noChangeShapeType="1"/>
          </p:cNvSpPr>
          <p:nvPr userDrawn="1"/>
        </p:nvSpPr>
        <p:spPr bwMode="auto">
          <a:xfrm>
            <a:off x="0" y="5665153"/>
            <a:ext cx="12192000" cy="1587"/>
          </a:xfrm>
          <a:prstGeom prst="line">
            <a:avLst/>
          </a:prstGeom>
          <a:noFill/>
          <a:ln w="19050" cap="flat" cmpd="sng">
            <a:solidFill>
              <a:srgbClr val="28A9D6"/>
            </a:solidFill>
            <a:bevel/>
          </a:ln>
        </p:spPr>
        <p:txBody>
          <a:bodyPr/>
          <a:lstStyle/>
          <a:p>
            <a:endParaRPr lang="zh-CN" altLang="en-US"/>
          </a:p>
        </p:txBody>
      </p:sp>
      <p:sp>
        <p:nvSpPr>
          <p:cNvPr id="3078" name="直接连接符 27"/>
          <p:cNvSpPr>
            <a:spLocks noChangeShapeType="1"/>
          </p:cNvSpPr>
          <p:nvPr userDrawn="1"/>
        </p:nvSpPr>
        <p:spPr bwMode="auto">
          <a:xfrm>
            <a:off x="0" y="6087428"/>
            <a:ext cx="4319588" cy="12700"/>
          </a:xfrm>
          <a:prstGeom prst="line">
            <a:avLst/>
          </a:prstGeom>
          <a:noFill/>
          <a:ln w="3175" cap="flat" cmpd="sng">
            <a:solidFill>
              <a:srgbClr val="28A9D6"/>
            </a:solidFill>
            <a:bevel/>
          </a:ln>
        </p:spPr>
        <p:txBody>
          <a:bodyPr/>
          <a:lstStyle/>
          <a:p>
            <a:endParaRPr lang="zh-CN" altLang="en-US"/>
          </a:p>
        </p:txBody>
      </p:sp>
      <p:sp>
        <p:nvSpPr>
          <p:cNvPr id="3079" name="直接连接符 29"/>
          <p:cNvSpPr>
            <a:spLocks noChangeShapeType="1"/>
          </p:cNvSpPr>
          <p:nvPr userDrawn="1"/>
        </p:nvSpPr>
        <p:spPr bwMode="auto">
          <a:xfrm>
            <a:off x="0" y="6152515"/>
            <a:ext cx="4319588" cy="12700"/>
          </a:xfrm>
          <a:prstGeom prst="line">
            <a:avLst/>
          </a:prstGeom>
          <a:noFill/>
          <a:ln w="3175" cap="flat" cmpd="sng">
            <a:solidFill>
              <a:srgbClr val="28A9D6"/>
            </a:solidFill>
            <a:bevel/>
          </a:ln>
        </p:spPr>
        <p:txBody>
          <a:bodyPr/>
          <a:lstStyle/>
          <a:p>
            <a:endParaRPr lang="zh-CN" altLang="en-US"/>
          </a:p>
        </p:txBody>
      </p:sp>
      <p:sp>
        <p:nvSpPr>
          <p:cNvPr id="3080" name="直接连接符 31"/>
          <p:cNvSpPr>
            <a:spLocks noChangeShapeType="1"/>
          </p:cNvSpPr>
          <p:nvPr userDrawn="1"/>
        </p:nvSpPr>
        <p:spPr bwMode="auto">
          <a:xfrm>
            <a:off x="0" y="6219190"/>
            <a:ext cx="4319588" cy="12700"/>
          </a:xfrm>
          <a:prstGeom prst="line">
            <a:avLst/>
          </a:prstGeom>
          <a:noFill/>
          <a:ln w="3175" cap="flat" cmpd="sng">
            <a:solidFill>
              <a:srgbClr val="28A9D6"/>
            </a:solidFill>
            <a:bevel/>
          </a:ln>
        </p:spPr>
        <p:txBody>
          <a:bodyPr/>
          <a:lstStyle/>
          <a:p>
            <a:endParaRPr lang="zh-CN" altLang="en-US"/>
          </a:p>
        </p:txBody>
      </p:sp>
      <p:sp>
        <p:nvSpPr>
          <p:cNvPr id="3081" name="直接连接符 39"/>
          <p:cNvSpPr>
            <a:spLocks noChangeShapeType="1"/>
          </p:cNvSpPr>
          <p:nvPr userDrawn="1"/>
        </p:nvSpPr>
        <p:spPr bwMode="auto">
          <a:xfrm>
            <a:off x="7872413" y="6087428"/>
            <a:ext cx="4319587" cy="12700"/>
          </a:xfrm>
          <a:prstGeom prst="line">
            <a:avLst/>
          </a:prstGeom>
          <a:noFill/>
          <a:ln w="3175" cap="flat" cmpd="sng">
            <a:solidFill>
              <a:srgbClr val="28A9D6"/>
            </a:solidFill>
            <a:bevel/>
          </a:ln>
        </p:spPr>
        <p:txBody>
          <a:bodyPr/>
          <a:lstStyle/>
          <a:p>
            <a:endParaRPr lang="zh-CN" altLang="en-US"/>
          </a:p>
        </p:txBody>
      </p:sp>
      <p:sp>
        <p:nvSpPr>
          <p:cNvPr id="3082" name="直接连接符 40"/>
          <p:cNvSpPr>
            <a:spLocks noChangeShapeType="1"/>
          </p:cNvSpPr>
          <p:nvPr userDrawn="1"/>
        </p:nvSpPr>
        <p:spPr bwMode="auto">
          <a:xfrm>
            <a:off x="7872413" y="6152515"/>
            <a:ext cx="4319587" cy="12700"/>
          </a:xfrm>
          <a:prstGeom prst="line">
            <a:avLst/>
          </a:prstGeom>
          <a:noFill/>
          <a:ln w="3175" cap="flat" cmpd="sng">
            <a:solidFill>
              <a:srgbClr val="28A9D6"/>
            </a:solidFill>
            <a:bevel/>
          </a:ln>
        </p:spPr>
        <p:txBody>
          <a:bodyPr/>
          <a:lstStyle/>
          <a:p>
            <a:endParaRPr lang="zh-CN" altLang="en-US"/>
          </a:p>
        </p:txBody>
      </p:sp>
      <p:sp>
        <p:nvSpPr>
          <p:cNvPr id="3083" name="直接连接符 41"/>
          <p:cNvSpPr>
            <a:spLocks noChangeShapeType="1"/>
          </p:cNvSpPr>
          <p:nvPr userDrawn="1"/>
        </p:nvSpPr>
        <p:spPr bwMode="auto">
          <a:xfrm>
            <a:off x="7872413" y="6219190"/>
            <a:ext cx="4319587" cy="12700"/>
          </a:xfrm>
          <a:prstGeom prst="line">
            <a:avLst/>
          </a:prstGeom>
          <a:noFill/>
          <a:ln w="3175" cap="flat" cmpd="sng">
            <a:solidFill>
              <a:srgbClr val="28A9D6"/>
            </a:solidFill>
            <a:bevel/>
          </a:ln>
        </p:spPr>
        <p:txBody>
          <a:bodyPr/>
          <a:lstStyle/>
          <a:p>
            <a:endParaRPr lang="zh-CN" altLang="en-US"/>
          </a:p>
        </p:txBody>
      </p:sp>
      <p:grpSp>
        <p:nvGrpSpPr>
          <p:cNvPr id="4" name="组合 3"/>
          <p:cNvGrpSpPr/>
          <p:nvPr userDrawn="1"/>
        </p:nvGrpSpPr>
        <p:grpSpPr>
          <a:xfrm>
            <a:off x="4474845" y="5816600"/>
            <a:ext cx="3270250" cy="698500"/>
            <a:chOff x="6934" y="9160"/>
            <a:chExt cx="5150" cy="1100"/>
          </a:xfrm>
        </p:grpSpPr>
        <p:sp>
          <p:nvSpPr>
            <p:cNvPr id="3085" name="文本框 42"/>
            <p:cNvSpPr>
              <a:spLocks noChangeArrowheads="1"/>
            </p:cNvSpPr>
            <p:nvPr userDrawn="1"/>
          </p:nvSpPr>
          <p:spPr bwMode="auto">
            <a:xfrm>
              <a:off x="7980" y="9505"/>
              <a:ext cx="4105" cy="434"/>
            </a:xfrm>
            <a:prstGeom prst="rect">
              <a:avLst/>
            </a:prstGeom>
            <a:noFill/>
            <a:ln w="9525">
              <a:noFill/>
              <a:miter lim="800000"/>
            </a:ln>
          </p:spPr>
          <p:txBody>
            <a:bodyPr wrap="square">
              <a:spAutoFit/>
            </a:bodyPr>
            <a:lstStyle/>
            <a:p>
              <a:pPr algn="dist"/>
              <a:r>
                <a:rPr lang="zh-CN" altLang="en-US"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en-US" altLang="zh-CN"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6" name="Picture 3"/>
            <p:cNvPicPr>
              <a:picLocks noChangeAspect="1" noChangeArrowheads="1"/>
            </p:cNvPicPr>
            <p:nvPr userDrawn="1"/>
          </p:nvPicPr>
          <p:blipFill>
            <a:blip r:embed="rId2"/>
            <a:srcRect/>
            <a:stretch>
              <a:fillRect/>
            </a:stretch>
          </p:blipFill>
          <p:spPr bwMode="auto">
            <a:xfrm>
              <a:off x="6934" y="9160"/>
              <a:ext cx="1101" cy="1101"/>
            </a:xfrm>
            <a:prstGeom prst="rect">
              <a:avLst/>
            </a:prstGeom>
            <a:noFill/>
            <a:ln w="9525">
              <a:noFill/>
              <a:miter lim="800000"/>
              <a:headEnd/>
              <a:tailEnd/>
            </a:ln>
            <a:effectLst/>
          </p:spPr>
        </p:pic>
      </p:grpSp>
      <p:pic>
        <p:nvPicPr>
          <p:cNvPr id="2" name="图片 1" descr="SZU讲义尾页"/>
          <p:cNvPicPr>
            <a:picLocks noChangeAspect="1"/>
          </p:cNvPicPr>
          <p:nvPr userDrawn="1"/>
        </p:nvPicPr>
        <p:blipFill>
          <a:blip r:embed="rId3"/>
          <a:stretch>
            <a:fillRect/>
          </a:stretch>
        </p:blipFill>
        <p:spPr>
          <a:xfrm>
            <a:off x="0" y="-35560"/>
            <a:ext cx="12191365" cy="476377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29260" y="948055"/>
            <a:ext cx="11087735" cy="5144135"/>
          </a:xfrm>
        </p:spPr>
        <p:txBody>
          <a:bodyPr/>
          <a:lstStyle>
            <a:lvl1pPr>
              <a:buFont typeface="Wingdings" panose="05000000000000000000" charset="0"/>
              <a:buChar char="l"/>
              <a:defRPr sz="2800">
                <a:sym typeface="宋体" panose="02010600030101010101" pitchFamily="2" charset="-122"/>
              </a:defRPr>
            </a:lvl1pPr>
            <a:lvl2pPr>
              <a:defRPr sz="2400">
                <a:sym typeface="宋体" panose="02010600030101010101" pitchFamily="2" charset="-122"/>
              </a:defRPr>
            </a:lvl2pPr>
            <a:lvl3pPr>
              <a:buFont typeface="Arial" panose="020B0604020202020204" pitchFamily="34" charset="0"/>
              <a:buChar char="•"/>
              <a:defRPr sz="2000">
                <a:sym typeface="宋体" panose="02010600030101010101" pitchFamily="2" charset="-122"/>
              </a:defRPr>
            </a:lvl3pPr>
            <a:lvl4pPr>
              <a:defRPr sz="2000">
                <a:sym typeface="宋体" panose="02010600030101010101" pitchFamily="2" charset="-122"/>
              </a:defRPr>
            </a:lvl4pPr>
            <a:lvl5pPr>
              <a:defRPr sz="12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endParaRPr lang="en-US" dirty="0"/>
          </a:p>
        </p:txBody>
      </p:sp>
      <p:sp>
        <p:nvSpPr>
          <p:cNvPr id="7" name="标题 6"/>
          <p:cNvSpPr>
            <a:spLocks noGrp="1"/>
          </p:cNvSpPr>
          <p:nvPr>
            <p:ph type="title"/>
          </p:nvPr>
        </p:nvSpPr>
        <p:spPr>
          <a:xfrm>
            <a:off x="752475" y="150813"/>
            <a:ext cx="10972800" cy="796908"/>
          </a:xfrm>
        </p:spPr>
        <p:txBody>
          <a:bodyPr rtlCol="0"/>
          <a:lstStyle>
            <a:lvl1pPr algn="l">
              <a:defRPr sz="3600">
                <a:sym typeface="宋体" panose="02010600030101010101" pitchFamily="2" charset="-122"/>
              </a:defRPr>
            </a:lvl1pPr>
          </a:lstStyle>
          <a:p>
            <a:r>
              <a:rPr lang="zh-CN" altLang="en-US" smtClean="0"/>
              <a:t>单击此处编辑母版标题样式</a:t>
            </a:r>
            <a:endParaRPr lang="en-US"/>
          </a:p>
        </p:txBody>
      </p:sp>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p>
            <a:pPr algn="ctr"/>
            <a:endParaRPr lang="zh-CN" altLang="zh-CN">
              <a:solidFill>
                <a:srgbClr val="FFFFFF"/>
              </a:solidFill>
            </a:endParaRPr>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p>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188913"/>
            <a:ext cx="10972800" cy="792162"/>
          </a:xfrm>
        </p:spPr>
        <p:txBody>
          <a:bodyPr/>
          <a:lstStyle>
            <a:lvl1pPr>
              <a:defRPr>
                <a:sym typeface="宋体" panose="0201060003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31800" y="1268413"/>
            <a:ext cx="5611284"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46284" y="1268413"/>
            <a:ext cx="5611283"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4F8FB"/>
            </a:gs>
            <a:gs pos="63000">
              <a:srgbClr val="F2F2F2"/>
            </a:gs>
            <a:gs pos="100000">
              <a:srgbClr val="D8D8D8"/>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26" name="灯片编号占位符 3"/>
          <p:cNvSpPr>
            <a:spLocks noGrp="1" noChangeArrowheads="1"/>
          </p:cNvSpPr>
          <p:nvPr>
            <p:ph type="sldNum" sz="quarter" idx="4"/>
          </p:nvPr>
        </p:nvSpPr>
        <p:spPr bwMode="auto">
          <a:xfrm>
            <a:off x="942975" y="633888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marL="1219200" indent="-1219200" algn="ctr" rtl="0" fontAlgn="base">
        <a:spcBef>
          <a:spcPct val="0"/>
        </a:spcBef>
        <a:spcAft>
          <a:spcPct val="0"/>
        </a:spcAft>
        <a:defRPr sz="5800">
          <a:solidFill>
            <a:schemeClr val="tx1"/>
          </a:solidFill>
          <a:latin typeface="+mj-lt"/>
          <a:ea typeface="+mj-ea"/>
          <a:cs typeface="+mj-cs"/>
          <a:sym typeface="Copperplate Gothic Bold" panose="020E0705020206020404" charset="0"/>
        </a:defRPr>
      </a:lvl1pPr>
      <a:lvl2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2pPr>
      <a:lvl3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3pPr>
      <a:lvl4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4pPr>
      <a:lvl5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5pPr>
      <a:lvl6pPr marL="16764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6pPr>
      <a:lvl7pPr marL="21336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7pPr>
      <a:lvl8pPr marL="25908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8pPr>
      <a:lvl9pPr marL="30480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9pPr>
    </p:titleStyle>
    <p:bodyStyle>
      <a:lvl1pPr marL="457200" indent="-457200" algn="l" defTabSz="1219200" rtl="0" fontAlgn="base">
        <a:spcBef>
          <a:spcPct val="20000"/>
        </a:spcBef>
        <a:spcAft>
          <a:spcPct val="0"/>
        </a:spcAft>
        <a:buFont typeface="Arial" panose="020B0604020202020204" pitchFamily="34" charset="0"/>
        <a:buChar char="•"/>
        <a:defRPr sz="4200">
          <a:solidFill>
            <a:schemeClr val="tx1"/>
          </a:solidFill>
          <a:latin typeface="+mn-lt"/>
          <a:ea typeface="+mn-ea"/>
          <a:cs typeface="+mn-cs"/>
          <a:sym typeface="Copperplate Gothic Bold" panose="020E0705020206020404" charset="0"/>
        </a:defRPr>
      </a:lvl1pPr>
      <a:lvl2pPr marL="990600" indent="-381000" algn="l" defTabSz="1219200" rtl="0" fontAlgn="base">
        <a:spcBef>
          <a:spcPct val="20000"/>
        </a:spcBef>
        <a:spcAft>
          <a:spcPct val="0"/>
        </a:spcAft>
        <a:buFont typeface="Arial" panose="020B0604020202020204" pitchFamily="34" charset="0"/>
        <a:buChar char="–"/>
        <a:defRPr sz="3700">
          <a:solidFill>
            <a:schemeClr val="tx1"/>
          </a:solidFill>
          <a:latin typeface="+mn-lt"/>
          <a:ea typeface="+mn-ea"/>
          <a:sym typeface="Copperplate Gothic Bold" panose="020E0705020206020404" charset="0"/>
        </a:defRPr>
      </a:lvl2pPr>
      <a:lvl3pPr marL="1524000" indent="-304800" algn="l" defTabSz="1219200" rtl="0" fontAlgn="base">
        <a:spcBef>
          <a:spcPct val="20000"/>
        </a:spcBef>
        <a:spcAft>
          <a:spcPct val="0"/>
        </a:spcAft>
        <a:buFont typeface="Arial" panose="020B0604020202020204" pitchFamily="34" charset="0"/>
        <a:buChar char="•"/>
        <a:defRPr sz="3200">
          <a:solidFill>
            <a:schemeClr val="tx1"/>
          </a:solidFill>
          <a:latin typeface="+mn-lt"/>
          <a:ea typeface="+mn-ea"/>
          <a:sym typeface="Copperplate Gothic Bold" panose="020E0705020206020404" charset="0"/>
        </a:defRPr>
      </a:lvl3pPr>
      <a:lvl4pPr marL="2133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4pPr>
      <a:lvl5pPr marL="27432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5pPr>
      <a:lvl6pPr marL="32004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6pPr>
      <a:lvl7pPr marL="3657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7pPr>
      <a:lvl8pPr marL="41148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8pPr>
      <a:lvl9pPr marL="45720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8.xml"/><Relationship Id="rId2" Type="http://schemas.openxmlformats.org/officeDocument/2006/relationships/image" Target="../media/image19.wmf"/><Relationship Id="rId1"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image" Target="../media/image30.png"/></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8.xml"/><Relationship Id="rId2" Type="http://schemas.openxmlformats.org/officeDocument/2006/relationships/image" Target="../media/image8.w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tags" Target="../tags/tag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7.png"/><Relationship Id="rId3" Type="http://schemas.openxmlformats.org/officeDocument/2006/relationships/tags" Target="../tags/tag6.xml"/><Relationship Id="rId2" Type="http://schemas.openxmlformats.org/officeDocument/2006/relationships/image" Target="../media/image16.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59885" y="4126230"/>
            <a:ext cx="4374515" cy="815340"/>
          </a:xfrm>
          <a:prstGeom prst="rect">
            <a:avLst/>
          </a:prstGeom>
        </p:spPr>
        <p:txBody>
          <a:bodyPr vert="horz" lIns="91440" tIns="45720" rIns="91440" bIns="45720" rtlCol="0" anchor="ctr" anchorCtr="0">
            <a:noAutofit/>
          </a:bodyPr>
          <a:p>
            <a:pPr marL="0" lvl="0" indent="0" algn="ctr">
              <a:lnSpc>
                <a:spcPct val="90000"/>
              </a:lnSpc>
              <a:spcBef>
                <a:spcPts val="1000"/>
              </a:spcBef>
              <a:buClr>
                <a:schemeClr val="accent2"/>
              </a:buClr>
              <a:buFont typeface="Wingdings" panose="05000000000000000000" pitchFamily="2" charset="2"/>
              <a:buNone/>
            </a:pPr>
            <a:r>
              <a:rPr lang="en-US" altLang="zh-CN" sz="4400">
                <a:solidFill>
                  <a:srgbClr val="FFFF00"/>
                </a:solidFill>
              </a:rPr>
              <a:t>9 </a:t>
            </a:r>
            <a:r>
              <a:rPr lang="zh-CN" altLang="en-US" sz="4400">
                <a:solidFill>
                  <a:srgbClr val="FFFF00"/>
                </a:solidFill>
              </a:rPr>
              <a:t>查找</a:t>
            </a:r>
            <a:endParaRPr lang="zh-CN" altLang="en-US" sz="4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顺序查找，是顺序表的查找方法，以顺序表或线性链表表示静态查找表。</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7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sym typeface="+mn-ea"/>
              </a:rPr>
              <a:t>从表中</a:t>
            </a:r>
            <a:r>
              <a:rPr lang="zh-CN" altLang="en-US" sz="2400" dirty="0">
                <a:solidFill>
                  <a:srgbClr val="FF0000"/>
                </a:solidFill>
                <a:latin typeface="黑体" panose="02010609060101010101" pitchFamily="2" charset="-122"/>
                <a:ea typeface="黑体" panose="02010609060101010101" pitchFamily="2" charset="-122"/>
                <a:sym typeface="+mn-ea"/>
              </a:rPr>
              <a:t>最后一个记录</a:t>
            </a:r>
            <a:r>
              <a:rPr lang="zh-CN" altLang="en-US" sz="2400" dirty="0">
                <a:latin typeface="黑体" panose="02010609060101010101" pitchFamily="2" charset="-122"/>
                <a:ea typeface="黑体" panose="02010609060101010101" pitchFamily="2" charset="-122"/>
                <a:sym typeface="+mn-ea"/>
              </a:rPr>
              <a:t>开始</a:t>
            </a:r>
            <a:endParaRPr lang="zh-CN" altLang="en-US" sz="2400" b="0" dirty="0">
              <a:latin typeface="黑体" panose="02010609060101010101" pitchFamily="2" charset="-122"/>
              <a:ea typeface="黑体" panose="02010609060101010101" pitchFamily="2" charset="-122"/>
            </a:endParaRPr>
          </a:p>
          <a:p>
            <a:pPr marL="609600" indent="-609600" eaLnBrk="1" hangingPunct="1">
              <a:spcBef>
                <a:spcPct val="7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sym typeface="+mn-ea"/>
              </a:rPr>
              <a:t>逐个进行记录的关键字和给定值的比较</a:t>
            </a:r>
            <a:endParaRPr lang="zh-CN" altLang="en-US" sz="2400" b="0" dirty="0">
              <a:latin typeface="黑体" panose="02010609060101010101" pitchFamily="2" charset="-122"/>
              <a:ea typeface="黑体" panose="02010609060101010101" pitchFamily="2" charset="-122"/>
            </a:endParaRPr>
          </a:p>
          <a:p>
            <a:pPr marL="609600" indent="-609600" eaLnBrk="1" hangingPunct="1">
              <a:spcBef>
                <a:spcPct val="7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3.</a:t>
            </a:r>
            <a:r>
              <a:rPr lang="zh-CN" altLang="en-US" sz="2400" dirty="0">
                <a:latin typeface="黑体" panose="02010609060101010101" pitchFamily="2" charset="-122"/>
                <a:ea typeface="黑体" panose="02010609060101010101" pitchFamily="2" charset="-122"/>
                <a:sym typeface="+mn-ea"/>
              </a:rPr>
              <a:t>若某个记录比较相等，则查找成功</a:t>
            </a:r>
            <a:endParaRPr lang="zh-CN" altLang="en-US" sz="2400" b="0" dirty="0">
              <a:latin typeface="黑体" panose="02010609060101010101" pitchFamily="2" charset="-122"/>
              <a:ea typeface="黑体" panose="02010609060101010101" pitchFamily="2" charset="-122"/>
            </a:endParaRPr>
          </a:p>
          <a:p>
            <a:pPr marL="609600" indent="-609600" eaLnBrk="1" hangingPunct="1">
              <a:spcBef>
                <a:spcPct val="7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4.</a:t>
            </a:r>
            <a:r>
              <a:rPr lang="zh-CN" altLang="en-US" sz="2400" dirty="0">
                <a:latin typeface="黑体" panose="02010609060101010101" pitchFamily="2" charset="-122"/>
                <a:ea typeface="黑体" panose="02010609060101010101" pitchFamily="2" charset="-122"/>
                <a:sym typeface="+mn-ea"/>
              </a:rPr>
              <a:t>若直到第</a:t>
            </a:r>
            <a:r>
              <a:rPr lang="en-US" altLang="zh-CN" sz="2400" dirty="0">
                <a:latin typeface="黑体" panose="02010609060101010101" pitchFamily="2" charset="-122"/>
                <a:ea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sym typeface="+mn-ea"/>
              </a:rPr>
              <a:t>个记录都比较不等，则查找不成功</a:t>
            </a:r>
            <a:endParaRPr lang="zh-CN" altLang="en-US" sz="24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a:t>
            </a:r>
            <a:r>
              <a:rPr lang="en-US" altLang="zh-CN" sz="2800" dirty="0">
                <a:latin typeface="黑体" panose="02010609060101010101" pitchFamily="2" charset="-122"/>
                <a:ea typeface="黑体" panose="02010609060101010101" pitchFamily="2" charset="-122"/>
                <a:cs typeface="+mn-ea"/>
                <a:sym typeface="+mn-ea"/>
              </a:rPr>
              <a:t>AVL-Tree</a:t>
            </a:r>
            <a:r>
              <a:rPr lang="zh-CN" altLang="en-US" sz="2800" dirty="0">
                <a:latin typeface="黑体" panose="02010609060101010101" pitchFamily="2" charset="-122"/>
                <a:ea typeface="黑体" panose="02010609060101010101" pitchFamily="2" charset="-122"/>
                <a:cs typeface="+mn-ea"/>
                <a:sym typeface="+mn-ea"/>
              </a:rPr>
              <a:t>的改进</a:t>
            </a:r>
            <a:r>
              <a:rPr lang="en-US" altLang="zh-CN" sz="2800" dirty="0">
                <a:latin typeface="黑体" panose="02010609060101010101" pitchFamily="2" charset="-122"/>
                <a:ea typeface="黑体" panose="02010609060101010101" pitchFamily="2" charset="-122"/>
                <a:cs typeface="+mn-ea"/>
                <a:sym typeface="+mn-ea"/>
              </a:rPr>
              <a:t>——</a:t>
            </a:r>
            <a:r>
              <a:rPr lang="zh-CN" altLang="en-US" sz="2800" dirty="0">
                <a:latin typeface="黑体" panose="02010609060101010101" pitchFamily="2" charset="-122"/>
                <a:ea typeface="黑体" panose="02010609060101010101" pitchFamily="2" charset="-122"/>
                <a:cs typeface="+mn-ea"/>
                <a:sym typeface="+mn-ea"/>
              </a:rPr>
              <a:t>红黑树</a:t>
            </a:r>
            <a:r>
              <a:rPr lang="en-US" altLang="zh-CN" sz="2800" dirty="0">
                <a:latin typeface="黑体" panose="02010609060101010101" pitchFamily="2" charset="-122"/>
                <a:ea typeface="黑体" panose="02010609060101010101" pitchFamily="2" charset="-122"/>
                <a:cs typeface="+mn-ea"/>
                <a:sym typeface="+mn-ea"/>
              </a:rPr>
              <a:t>RB-T</a:t>
            </a:r>
            <a:r>
              <a:rPr lang="en-US" altLang="zh-CN" sz="2800" dirty="0">
                <a:latin typeface="黑体" panose="02010609060101010101" pitchFamily="2" charset="-122"/>
                <a:ea typeface="黑体" panose="02010609060101010101" pitchFamily="2" charset="-122"/>
                <a:cs typeface="+mn-ea"/>
                <a:sym typeface="+mn-ea"/>
              </a:rPr>
              <a:t>ree</a:t>
            </a:r>
            <a:endParaRPr lang="en-US" altLang="zh-CN" sz="2800" dirty="0">
              <a:latin typeface="黑体" panose="02010609060101010101" pitchFamily="2" charset="-122"/>
              <a:ea typeface="黑体" panose="02010609060101010101" pitchFamily="2" charset="-122"/>
              <a:cs typeface="+mn-ea"/>
              <a:sym typeface="+mn-ea"/>
            </a:endParaRPr>
          </a:p>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红黑树是一种不那么严格的平衡二叉树</a:t>
            </a:r>
            <a:endParaRPr lang="zh-CN" altLang="en-US" sz="2800" dirty="0">
              <a:latin typeface="黑体" panose="02010609060101010101" pitchFamily="2" charset="-122"/>
              <a:ea typeface="黑体" panose="02010609060101010101" pitchFamily="2" charset="-122"/>
              <a:cs typeface="+mn-ea"/>
              <a:sym typeface="+mn-ea"/>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它允许不平衡达到一倍，即左右子树高度差可以达到一倍</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RBT是用非严格的平衡来换取增删结点时候旋转次数的降低，任何不平衡都会在三次旋转之内解决</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AVL是严格平衡树，因此在增加或者删除结点的时候，根据不同情况，旋转的次数比红黑树要多。所以红黑树的插入效率更高！！</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zh-CN" altLang="en-US">
              <a:solidFill>
                <a:srgbClr val="FF0000"/>
              </a:solidFill>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a:t>
            </a:r>
            <a:r>
              <a:rPr lang="zh-CN" altLang="en-US" sz="2800" dirty="0">
                <a:latin typeface="黑体" panose="02010609060101010101" pitchFamily="2" charset="-122"/>
                <a:ea typeface="黑体" panose="02010609060101010101" pitchFamily="2" charset="-122"/>
                <a:cs typeface="+mn-ea"/>
                <a:sym typeface="+mn-ea"/>
              </a:rPr>
              <a:t>定义</a:t>
            </a:r>
            <a:endParaRPr lang="zh-CN" altLang="en-US" sz="2800" dirty="0">
              <a:latin typeface="黑体" panose="02010609060101010101" pitchFamily="2" charset="-122"/>
              <a:ea typeface="黑体" panose="02010609060101010101" pitchFamily="2" charset="-122"/>
              <a:cs typeface="+mn-ea"/>
              <a:sym typeface="+mn-ea"/>
            </a:endParaRPr>
          </a:p>
          <a:p>
            <a:pPr marL="609600" lvl="1" indent="0" algn="l">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1）每个结点要么是红的，要么是黑的。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2）根结点是黑的。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3）每个叶结点（叶结点即指树尾端NIL指针或NULL结点）是黑的。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4）如果一个结点是红的，那么它的两个孩子结点都是黑的。</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5）对于任一结点而言，到其子孙结点的每一条路径都包含相同数目的黑结点。</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扩展性质1：如果一个结点存在黑子结点，那么该结点肯定有两个子结点</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nSpc>
                <a:spcPts val="2400"/>
              </a:lnSpc>
              <a:spcBef>
                <a:spcPts val="1000"/>
              </a:spcBef>
              <a:buClr>
                <a:schemeClr val="accent2"/>
              </a:buClr>
              <a:defRPr/>
            </a:pPr>
            <a:endParaRPr lang="en-US" altLang="zh-CN" sz="2400" dirty="0">
              <a:latin typeface="黑体" panose="02010609060101010101" pitchFamily="2" charset="-122"/>
              <a:ea typeface="黑体" panose="02010609060101010101" pitchFamily="2" charset="-122"/>
            </a:endParaRPr>
          </a:p>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可见红黑树的约束规则主要是规则4和规则5</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a:t>
            </a:r>
            <a:r>
              <a:rPr lang="zh-CN" altLang="en-US" sz="2800" dirty="0">
                <a:latin typeface="黑体" panose="02010609060101010101" pitchFamily="2" charset="-122"/>
                <a:ea typeface="黑体" panose="02010609060101010101" pitchFamily="2" charset="-122"/>
                <a:cs typeface="+mn-ea"/>
                <a:sym typeface="+mn-ea"/>
              </a:rPr>
              <a:t>示例</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1407795" y="1661795"/>
            <a:ext cx="9192895" cy="431927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a:t>
            </a:r>
            <a:r>
              <a:rPr lang="zh-CN" altLang="en-US" sz="2800" dirty="0">
                <a:latin typeface="黑体" panose="02010609060101010101" pitchFamily="2" charset="-122"/>
                <a:ea typeface="黑体" panose="02010609060101010101" pitchFamily="2" charset="-122"/>
                <a:cs typeface="+mn-ea"/>
                <a:sym typeface="+mn-ea"/>
              </a:rPr>
              <a:t>示例</a:t>
            </a:r>
            <a:endParaRPr lang="zh-CN" altLang="en-US" sz="2800" dirty="0">
              <a:latin typeface="黑体" panose="02010609060101010101" pitchFamily="2" charset="-122"/>
              <a:ea typeface="黑体" panose="02010609060101010101" pitchFamily="2" charset="-122"/>
              <a:cs typeface="+mn-ea"/>
              <a:sym typeface="+mn-ea"/>
            </a:endParaRPr>
          </a:p>
          <a:p>
            <a:pPr marL="0" lvl="1" indent="0" algn="l">
              <a:lnSpc>
                <a:spcPct val="100000"/>
              </a:lnSpc>
              <a:spcBef>
                <a:spcPct val="20000"/>
              </a:spcBef>
              <a:buClrTx/>
              <a:buSzTx/>
              <a:buFont typeface="Wingdings" panose="05000000000000000000" charset="0"/>
              <a:buNone/>
            </a:pPr>
            <a:r>
              <a:rPr lang="zh-CN" altLang="en-US" dirty="0" smtClean="0">
                <a:latin typeface="黑体" panose="02010609060101010101" pitchFamily="2" charset="-122"/>
                <a:ea typeface="黑体" panose="02010609060101010101" pitchFamily="2" charset="-122"/>
                <a:cs typeface="黑体" panose="02010609060101010101" pitchFamily="2" charset="-122"/>
                <a:sym typeface="+mn-ea"/>
              </a:rPr>
              <a:t>对于</a:t>
            </a:r>
            <a:r>
              <a:rPr lang="en-US" altLang="zh-CN" dirty="0" smtClean="0">
                <a:latin typeface="黑体" panose="02010609060101010101" pitchFamily="2" charset="-122"/>
                <a:ea typeface="黑体" panose="02010609060101010101" pitchFamily="2" charset="-122"/>
                <a:cs typeface="黑体" panose="02010609060101010101" pitchFamily="2" charset="-122"/>
                <a:sym typeface="+mn-ea"/>
              </a:rPr>
              <a:t>AVL</a:t>
            </a:r>
            <a:r>
              <a:rPr lang="zh-CN" altLang="en-US" dirty="0" smtClean="0">
                <a:latin typeface="黑体" panose="02010609060101010101" pitchFamily="2" charset="-122"/>
                <a:ea typeface="黑体" panose="02010609060101010101" pitchFamily="2" charset="-122"/>
                <a:cs typeface="黑体" panose="02010609060101010101" pitchFamily="2" charset="-122"/>
                <a:sym typeface="+mn-ea"/>
              </a:rPr>
              <a:t>树来说已经引发不平衡，但对于红黑树来说，仍然是平衡的</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a:lnSpc>
                <a:spcPct val="100000"/>
              </a:lnSpc>
              <a:spcBef>
                <a:spcPct val="20000"/>
              </a:spcBef>
              <a:buClrTx/>
              <a:buSzTx/>
              <a:buFont typeface="Wingdings" panose="05000000000000000000" charset="0"/>
              <a:buChar char="l"/>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6" name="对象 5"/>
          <p:cNvGraphicFramePr/>
          <p:nvPr/>
        </p:nvGraphicFramePr>
        <p:xfrm>
          <a:off x="3791585" y="2132965"/>
          <a:ext cx="4061460" cy="3451225"/>
        </p:xfrm>
        <a:graphic>
          <a:graphicData uri="http://schemas.openxmlformats.org/presentationml/2006/ole">
            <mc:AlternateContent xmlns:mc="http://schemas.openxmlformats.org/markup-compatibility/2006">
              <mc:Choice xmlns:v="urn:schemas-microsoft-com:vml" Requires="v">
                <p:oleObj spid="_x0000_s7" name="" r:id="rId1" imgW="3876675" imgH="3219450" progId="Paint.Picture">
                  <p:embed/>
                </p:oleObj>
              </mc:Choice>
              <mc:Fallback>
                <p:oleObj name="" r:id="rId1" imgW="3876675" imgH="3219450" progId="Paint.Picture">
                  <p:embed/>
                  <p:pic>
                    <p:nvPicPr>
                      <p:cNvPr id="0" name="图片 4"/>
                      <p:cNvPicPr/>
                      <p:nvPr/>
                    </p:nvPicPr>
                    <p:blipFill>
                      <a:blip r:embed="rId2"/>
                      <a:stretch>
                        <a:fillRect/>
                      </a:stretch>
                    </p:blipFill>
                    <p:spPr>
                      <a:xfrm>
                        <a:off x="3791585" y="2132965"/>
                        <a:ext cx="4061460" cy="34512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红黑树的平衡化</a:t>
            </a:r>
            <a:r>
              <a:rPr lang="zh-CN" altLang="en-US" sz="2800" dirty="0">
                <a:latin typeface="黑体" panose="02010609060101010101" pitchFamily="2" charset="-122"/>
                <a:ea typeface="黑体" panose="02010609060101010101" pitchFamily="2" charset="-122"/>
                <a:cs typeface="+mn-ea"/>
                <a:sym typeface="+mn-ea"/>
              </a:rPr>
              <a:t>处理</a:t>
            </a:r>
            <a:endParaRPr lang="zh-CN" altLang="en-US" sz="2800" dirty="0">
              <a:latin typeface="黑体" panose="02010609060101010101" pitchFamily="2" charset="-122"/>
              <a:ea typeface="黑体" panose="02010609060101010101" pitchFamily="2" charset="-122"/>
              <a:cs typeface="+mn-ea"/>
              <a:sym typeface="+mn-ea"/>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左旋</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右旋</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变色</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插入和平衡化处理有</a:t>
            </a:r>
            <a:r>
              <a:rPr lang="en-US" altLang="zh-CN" sz="2800" dirty="0" smtClean="0">
                <a:latin typeface="黑体" panose="02010609060101010101" pitchFamily="2" charset="-122"/>
                <a:ea typeface="黑体" panose="02010609060101010101" pitchFamily="2" charset="-122"/>
                <a:cs typeface="黑体" panose="02010609060101010101" pitchFamily="2" charset="-122"/>
                <a:sym typeface="+mn-ea"/>
              </a:rPr>
              <a:t>4</a:t>
            </a:r>
            <a:r>
              <a:rPr lang="zh-CN" altLang="en-US" sz="2800" dirty="0" smtClean="0">
                <a:latin typeface="黑体" panose="02010609060101010101" pitchFamily="2" charset="-122"/>
                <a:ea typeface="黑体" panose="02010609060101010101" pitchFamily="2" charset="-122"/>
                <a:cs typeface="黑体" panose="02010609060101010101" pitchFamily="2" charset="-122"/>
                <a:sym typeface="+mn-ea"/>
              </a:rPr>
              <a:t>种情景和</a:t>
            </a:r>
            <a:r>
              <a:rPr lang="en-US" altLang="zh-CN" sz="2800" dirty="0" smtClean="0">
                <a:latin typeface="黑体" panose="02010609060101010101" pitchFamily="2" charset="-122"/>
                <a:ea typeface="黑体" panose="02010609060101010101" pitchFamily="2" charset="-122"/>
                <a:cs typeface="黑体" panose="02010609060101010101" pitchFamily="2" charset="-122"/>
                <a:sym typeface="+mn-ea"/>
              </a:rPr>
              <a:t>8</a:t>
            </a:r>
            <a:r>
              <a:rPr lang="zh-CN" altLang="en-US" sz="2800" dirty="0" smtClean="0">
                <a:latin typeface="黑体" panose="02010609060101010101" pitchFamily="2" charset="-122"/>
                <a:ea typeface="黑体" panose="02010609060101010101" pitchFamily="2" charset="-122"/>
                <a:cs typeface="黑体" panose="02010609060101010101" pitchFamily="2" charset="-122"/>
                <a:sym typeface="+mn-ea"/>
              </a:rPr>
              <a:t>种处理方法</a:t>
            </a:r>
            <a:endParaRPr lang="zh-CN" altLang="en-US" sz="2800" dirty="0" smtClean="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插入和平衡化处理有</a:t>
            </a:r>
            <a:r>
              <a:rPr lang="en-US" altLang="zh-CN" sz="2800" dirty="0" smtClean="0">
                <a:latin typeface="黑体" panose="02010609060101010101" pitchFamily="2" charset="-122"/>
                <a:ea typeface="黑体" panose="02010609060101010101" pitchFamily="2" charset="-122"/>
                <a:cs typeface="黑体" panose="02010609060101010101" pitchFamily="2" charset="-122"/>
                <a:sym typeface="+mn-ea"/>
              </a:rPr>
              <a:t>4</a:t>
            </a:r>
            <a:r>
              <a:rPr lang="zh-CN" altLang="en-US" sz="2800" dirty="0" smtClean="0">
                <a:latin typeface="黑体" panose="02010609060101010101" pitchFamily="2" charset="-122"/>
                <a:ea typeface="黑体" panose="02010609060101010101" pitchFamily="2" charset="-122"/>
                <a:cs typeface="黑体" panose="02010609060101010101" pitchFamily="2" charset="-122"/>
                <a:sym typeface="+mn-ea"/>
              </a:rPr>
              <a:t>种情景和</a:t>
            </a:r>
            <a:r>
              <a:rPr lang="en-US" altLang="zh-CN" sz="2800" dirty="0" smtClean="0">
                <a:latin typeface="黑体" panose="02010609060101010101" pitchFamily="2" charset="-122"/>
                <a:ea typeface="黑体" panose="02010609060101010101" pitchFamily="2" charset="-122"/>
                <a:cs typeface="黑体" panose="02010609060101010101" pitchFamily="2" charset="-122"/>
                <a:sym typeface="+mn-ea"/>
              </a:rPr>
              <a:t>8</a:t>
            </a:r>
            <a:r>
              <a:rPr lang="zh-CN" altLang="en-US" sz="2800" dirty="0" smtClean="0">
                <a:latin typeface="黑体" panose="02010609060101010101" pitchFamily="2" charset="-122"/>
                <a:ea typeface="黑体" panose="02010609060101010101" pitchFamily="2" charset="-122"/>
                <a:cs typeface="黑体" panose="02010609060101010101" pitchFamily="2" charset="-122"/>
                <a:sym typeface="+mn-ea"/>
              </a:rPr>
              <a:t>种处理方法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a:lnSpc>
                <a:spcPct val="100000"/>
              </a:lnSpc>
              <a:spcBef>
                <a:spcPct val="20000"/>
              </a:spcBef>
              <a:buClrTx/>
              <a:buSzTx/>
              <a:buChar char="•"/>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RB-Tree和AVL的性能对比</a:t>
            </a:r>
            <a:endParaRPr lang="zh-CN" altLang="en-US" sz="2800" dirty="0">
              <a:latin typeface="黑体" panose="02010609060101010101" pitchFamily="2" charset="-122"/>
              <a:ea typeface="黑体" panose="02010609060101010101" pitchFamily="2" charset="-122"/>
              <a:cs typeface="+mn-ea"/>
              <a:sym typeface="+mn-ea"/>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当插入node引起了树的不平衡，AVL和RB-Tree都是最多只需要2次旋转操作，即两者都是O(1)</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当删除node引起树的不平衡时，最坏情况下，AVL需要维护从被删node到root这条路径上所有node的平衡性，因此需要旋转的量级O(logN)，而RB-Tree最多只需3次旋转，只需要O(1)的复杂度。</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AVL的结构相较RB-Tree来说更为平衡，在插入和删除node更容易引起Tree的unbalance，因此在大量数据需要插入或者删除时，AVL需要rebalance的频率会更高；RB-Tree在需要大量插入和删除node的场景下，效率更高。</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由于AVL高度平衡，因此AVL的search效率更高。</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a:lnSpc>
                <a:spcPct val="100000"/>
              </a:lnSpc>
              <a:spcBef>
                <a:spcPct val="20000"/>
              </a:spcBef>
              <a:buClrTx/>
              <a:buSzTx/>
              <a:buFont typeface="Wingdings" panose="05000000000000000000" charset="0"/>
              <a:buChar char="l"/>
            </a:pPr>
            <a:r>
              <a:rPr lang="zh-CN" altLang="en-US" sz="2800" dirty="0">
                <a:solidFill>
                  <a:srgbClr val="FF0000"/>
                </a:solidFill>
                <a:latin typeface="黑体" panose="02010609060101010101" pitchFamily="2" charset="-122"/>
                <a:ea typeface="黑体" panose="02010609060101010101" pitchFamily="2" charset="-122"/>
                <a:cs typeface="+mn-ea"/>
                <a:sym typeface="+mn-ea"/>
              </a:rPr>
              <a:t>结论：若</a:t>
            </a:r>
            <a:r>
              <a:rPr lang="zh-CN" altLang="en-US" sz="2800" dirty="0">
                <a:solidFill>
                  <a:srgbClr val="FF0000"/>
                </a:solidFill>
                <a:latin typeface="黑体" panose="02010609060101010101" pitchFamily="2" charset="-122"/>
                <a:ea typeface="黑体" panose="02010609060101010101" pitchFamily="2" charset="-122"/>
                <a:cs typeface="+mn-ea"/>
                <a:sym typeface="+mn-ea"/>
              </a:rPr>
              <a:t>搜索次数远大于插入和删除则选择AVL；否则选择RB-Tree</a:t>
            </a:r>
            <a:endParaRPr lang="zh-CN" altLang="en-US" sz="2800" dirty="0">
              <a:solidFill>
                <a:srgbClr val="FF0000"/>
              </a:solidFill>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红黑树的应用比较广泛，主要用来存储有序的数据，时间复杂度是O(log2n)，效率非常高。</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例如，Java集合中的TreeSet和TreeMap，C++ STL中的set、map，以及Linux虚拟内存的管理，都是通过红黑树去实现的。</a:t>
            </a:r>
            <a:endParaRPr kumimoji="0" lang="zh-CN" altLang="en-US" sz="2800" i="0" strike="noStrike" cap="none" spc="0" normalizeH="0" baseline="0" dirty="0">
              <a:latin typeface="黑体" panose="02010609060101010101" pitchFamily="2" charset="-122"/>
              <a:ea typeface="黑体" panose="02010609060101010101" pitchFamily="2" charset="-122"/>
              <a:cs typeface="+mn-ea"/>
              <a:sym typeface="+mn-ea"/>
            </a:endParaRPr>
          </a:p>
          <a:p>
            <a:pPr marL="457200" lvl="1" indent="-457200" algn="l">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（扩展自学）</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动态查找：二叉排序树、平衡二叉树、</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二叉排序树：左子树严格小于双亲，右子树严格大于</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双亲</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查找、插入、删除</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中序遍历输出有序序列</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平衡二叉树：根据二叉排序树排序不当的情况进行</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改进</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平衡因子绝对值不超过</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1</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四种平衡化处理的类型和</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操作</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平衡二叉树创建的过程</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lnSpc>
                <a:spcPct val="100000"/>
              </a:lnSpc>
              <a:buClrTx/>
              <a:buSzTx/>
              <a:buChar char="l"/>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树，多路平衡查找</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树的</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概念</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B-树又称为</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树</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buChar char="•"/>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树的概念</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buChar char="•"/>
            </a:pP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lvl="0" indent="-457200" algn="l">
              <a:buClrTx/>
              <a:buSzTx/>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sym typeface="+mn-ea"/>
              </a:rPr>
              <a:t>上节课</a:t>
            </a:r>
            <a:r>
              <a:rPr lang="zh-CN" altLang="en-US" sz="4000">
                <a:solidFill>
                  <a:srgbClr val="FF0000"/>
                </a:solidFill>
                <a:latin typeface="楷体" panose="02010609060101010101" charset="-122"/>
                <a:ea typeface="楷体" panose="02010609060101010101" charset="-122"/>
              </a:rPr>
              <a:t>复习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9181465" cy="5144135"/>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黑体" panose="02010609060101010101" pitchFamily="2" charset="-122"/>
                <a:sym typeface="+mn-ea"/>
              </a:rPr>
              <a:t>动态查找的数据结构比较：</a:t>
            </a:r>
            <a:endParaRPr lang="zh-CN"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mn-ea"/>
                <a:sym typeface="+mn-ea"/>
              </a:rPr>
              <a:t>AVL</a:t>
            </a:r>
            <a:r>
              <a:rPr lang="zh-CN" altLang="en-US" sz="2400" dirty="0">
                <a:latin typeface="黑体" panose="02010609060101010101" pitchFamily="2" charset="-122"/>
                <a:ea typeface="黑体" panose="02010609060101010101" pitchFamily="2" charset="-122"/>
                <a:cs typeface="+mn-ea"/>
                <a:sym typeface="+mn-ea"/>
              </a:rPr>
              <a:t>树，基于二分法策略提高数据查找速度，与树高度成反比，查找效率高但插入更新速度</a:t>
            </a:r>
            <a:r>
              <a:rPr lang="zh-CN" altLang="en-US" sz="2400" dirty="0">
                <a:latin typeface="黑体" panose="02010609060101010101" pitchFamily="2" charset="-122"/>
                <a:ea typeface="黑体" panose="02010609060101010101" pitchFamily="2" charset="-122"/>
                <a:cs typeface="+mn-ea"/>
                <a:sym typeface="+mn-ea"/>
              </a:rPr>
              <a:t>差</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红黑树，比</a:t>
            </a:r>
            <a:r>
              <a:rPr lang="en-US" altLang="zh-CN" sz="2400" dirty="0">
                <a:latin typeface="黑体" panose="02010609060101010101" pitchFamily="2" charset="-122"/>
                <a:ea typeface="黑体" panose="02010609060101010101" pitchFamily="2" charset="-122"/>
                <a:cs typeface="+mn-ea"/>
                <a:sym typeface="+mn-ea"/>
              </a:rPr>
              <a:t>AVL</a:t>
            </a:r>
            <a:r>
              <a:rPr lang="zh-CN" altLang="en-US" sz="2400" dirty="0">
                <a:latin typeface="黑体" panose="02010609060101010101" pitchFamily="2" charset="-122"/>
                <a:ea typeface="黑体" panose="02010609060101010101" pitchFamily="2" charset="-122"/>
                <a:cs typeface="+mn-ea"/>
                <a:sym typeface="+mn-ea"/>
              </a:rPr>
              <a:t>树更能容忍不平衡，插入更新性能比</a:t>
            </a:r>
            <a:r>
              <a:rPr lang="en-US" altLang="zh-CN" sz="2400" dirty="0">
                <a:latin typeface="黑体" panose="02010609060101010101" pitchFamily="2" charset="-122"/>
                <a:ea typeface="黑体" panose="02010609060101010101" pitchFamily="2" charset="-122"/>
                <a:cs typeface="+mn-ea"/>
                <a:sym typeface="+mn-ea"/>
              </a:rPr>
              <a:t>AVL</a:t>
            </a:r>
            <a:r>
              <a:rPr lang="zh-CN" altLang="en-US" sz="2400" dirty="0">
                <a:latin typeface="黑体" panose="02010609060101010101" pitchFamily="2" charset="-122"/>
                <a:ea typeface="黑体" panose="02010609060101010101" pitchFamily="2" charset="-122"/>
                <a:cs typeface="+mn-ea"/>
                <a:sym typeface="+mn-ea"/>
              </a:rPr>
              <a:t>树更好，例如</a:t>
            </a:r>
            <a:r>
              <a:rPr lang="en-US" altLang="zh-CN" sz="2400" dirty="0">
                <a:latin typeface="黑体" panose="02010609060101010101" pitchFamily="2" charset="-122"/>
                <a:ea typeface="黑体" panose="02010609060101010101" pitchFamily="2" charset="-122"/>
                <a:cs typeface="+mn-ea"/>
                <a:sym typeface="+mn-ea"/>
              </a:rPr>
              <a:t>STL</a:t>
            </a:r>
            <a:r>
              <a:rPr lang="zh-CN" altLang="en-US" sz="2400" dirty="0">
                <a:latin typeface="黑体" panose="02010609060101010101" pitchFamily="2" charset="-122"/>
                <a:ea typeface="黑体" panose="02010609060101010101" pitchFamily="2" charset="-122"/>
                <a:cs typeface="+mn-ea"/>
                <a:sym typeface="+mn-ea"/>
              </a:rPr>
              <a:t>容器</a:t>
            </a:r>
            <a:r>
              <a:rPr lang="en-US" altLang="zh-CN" sz="2400" dirty="0">
                <a:latin typeface="黑体" panose="02010609060101010101" pitchFamily="2" charset="-122"/>
                <a:ea typeface="黑体" panose="02010609060101010101" pitchFamily="2" charset="-122"/>
                <a:cs typeface="+mn-ea"/>
                <a:sym typeface="+mn-ea"/>
              </a:rPr>
              <a:t>map</a:t>
            </a:r>
            <a:r>
              <a:rPr lang="zh-CN" altLang="en-US" sz="2400" dirty="0">
                <a:latin typeface="黑体" panose="02010609060101010101" pitchFamily="2" charset="-122"/>
                <a:ea typeface="黑体" panose="02010609060101010101" pitchFamily="2" charset="-122"/>
                <a:cs typeface="+mn-ea"/>
                <a:sym typeface="+mn-ea"/>
              </a:rPr>
              <a:t>和</a:t>
            </a:r>
            <a:r>
              <a:rPr lang="en-US" altLang="zh-CN" sz="2400" dirty="0">
                <a:latin typeface="黑体" panose="02010609060101010101" pitchFamily="2" charset="-122"/>
                <a:ea typeface="黑体" panose="02010609060101010101" pitchFamily="2" charset="-122"/>
                <a:cs typeface="+mn-ea"/>
                <a:sym typeface="+mn-ea"/>
              </a:rPr>
              <a:t>set</a:t>
            </a:r>
            <a:r>
              <a:rPr lang="zh-CN" altLang="en-US" sz="2400" dirty="0">
                <a:latin typeface="黑体" panose="02010609060101010101" pitchFamily="2" charset="-122"/>
                <a:ea typeface="黑体" panose="02010609060101010101" pitchFamily="2" charset="-122"/>
                <a:cs typeface="+mn-ea"/>
                <a:sym typeface="+mn-ea"/>
              </a:rPr>
              <a:t>都是用红黑树结构、</a:t>
            </a:r>
            <a:r>
              <a:rPr lang="en-US" altLang="zh-CN" sz="2400" dirty="0">
                <a:latin typeface="黑体" panose="02010609060101010101" pitchFamily="2" charset="-122"/>
                <a:ea typeface="黑体" panose="02010609060101010101" pitchFamily="2" charset="-122"/>
                <a:cs typeface="+mn-ea"/>
                <a:sym typeface="+mn-ea"/>
              </a:rPr>
              <a:t>Linux</a:t>
            </a:r>
            <a:r>
              <a:rPr lang="zh-CN" altLang="en-US" sz="2400" dirty="0">
                <a:latin typeface="黑体" panose="02010609060101010101" pitchFamily="2" charset="-122"/>
                <a:ea typeface="黑体" panose="02010609060101010101" pitchFamily="2" charset="-122"/>
                <a:cs typeface="+mn-ea"/>
                <a:sym typeface="+mn-ea"/>
              </a:rPr>
              <a:t>内存</a:t>
            </a:r>
            <a:r>
              <a:rPr lang="zh-CN" altLang="en-US" sz="2400" dirty="0">
                <a:latin typeface="黑体" panose="02010609060101010101" pitchFamily="2" charset="-122"/>
                <a:ea typeface="黑体" panose="02010609060101010101" pitchFamily="2" charset="-122"/>
                <a:cs typeface="+mn-ea"/>
                <a:sym typeface="+mn-ea"/>
              </a:rPr>
              <a:t>管理</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mn-ea"/>
                <a:sym typeface="+mn-ea"/>
              </a:rPr>
              <a:t>B</a:t>
            </a:r>
            <a:r>
              <a:rPr lang="zh-CN" altLang="en-US" sz="2400" dirty="0">
                <a:latin typeface="黑体" panose="02010609060101010101" pitchFamily="2" charset="-122"/>
                <a:ea typeface="黑体" panose="02010609060101010101" pitchFamily="2" charset="-122"/>
                <a:cs typeface="+mn-ea"/>
                <a:sym typeface="+mn-ea"/>
              </a:rPr>
              <a:t>树和</a:t>
            </a:r>
            <a:r>
              <a:rPr lang="en-US" altLang="zh-CN" sz="2400" dirty="0">
                <a:latin typeface="黑体" panose="02010609060101010101" pitchFamily="2" charset="-122"/>
                <a:ea typeface="黑体" panose="02010609060101010101" pitchFamily="2" charset="-122"/>
                <a:cs typeface="+mn-ea"/>
                <a:sym typeface="+mn-ea"/>
              </a:rPr>
              <a:t>B+</a:t>
            </a:r>
            <a:r>
              <a:rPr lang="zh-CN" altLang="en-US" sz="2400" dirty="0">
                <a:latin typeface="黑体" panose="02010609060101010101" pitchFamily="2" charset="-122"/>
                <a:ea typeface="黑体" panose="02010609060101010101" pitchFamily="2" charset="-122"/>
                <a:cs typeface="+mn-ea"/>
                <a:sym typeface="+mn-ea"/>
              </a:rPr>
              <a:t>树更适合内存</a:t>
            </a:r>
            <a:r>
              <a:rPr lang="en-US" altLang="zh-CN" sz="2400" dirty="0">
                <a:latin typeface="黑体" panose="02010609060101010101" pitchFamily="2" charset="-122"/>
                <a:ea typeface="黑体" panose="02010609060101010101" pitchFamily="2" charset="-122"/>
                <a:cs typeface="+mn-ea"/>
                <a:sym typeface="+mn-ea"/>
              </a:rPr>
              <a:t>+</a:t>
            </a:r>
            <a:r>
              <a:rPr lang="zh-CN" altLang="en-US" sz="2400" dirty="0">
                <a:latin typeface="黑体" panose="02010609060101010101" pitchFamily="2" charset="-122"/>
                <a:ea typeface="黑体" panose="02010609060101010101" pitchFamily="2" charset="-122"/>
                <a:cs typeface="+mn-ea"/>
                <a:sym typeface="+mn-ea"/>
              </a:rPr>
              <a:t>磁盘查找，有效降低搜索树高度，减少磁盘</a:t>
            </a:r>
            <a:r>
              <a:rPr lang="en-US" altLang="zh-CN" sz="2400" dirty="0">
                <a:latin typeface="黑体" panose="02010609060101010101" pitchFamily="2" charset="-122"/>
                <a:ea typeface="黑体" panose="02010609060101010101" pitchFamily="2" charset="-122"/>
                <a:cs typeface="+mn-ea"/>
                <a:sym typeface="+mn-ea"/>
              </a:rPr>
              <a:t>I/O</a:t>
            </a:r>
            <a:r>
              <a:rPr lang="zh-CN" altLang="en-US" sz="2400" dirty="0">
                <a:latin typeface="黑体" panose="02010609060101010101" pitchFamily="2" charset="-122"/>
                <a:ea typeface="黑体" panose="02010609060101010101" pitchFamily="2" charset="-122"/>
                <a:cs typeface="+mn-ea"/>
                <a:sym typeface="+mn-ea"/>
              </a:rPr>
              <a:t>读取次数</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325"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330" dirty="0">
              <a:latin typeface="宋体" panose="0201060003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8" name="图片 7"/>
          <p:cNvPicPr>
            <a:picLocks noChangeAspect="1"/>
          </p:cNvPicPr>
          <p:nvPr/>
        </p:nvPicPr>
        <p:blipFill>
          <a:blip r:embed="rId1"/>
          <a:stretch>
            <a:fillRect/>
          </a:stretch>
        </p:blipFill>
        <p:spPr>
          <a:xfrm>
            <a:off x="9768205" y="2636520"/>
            <a:ext cx="1847850" cy="1495425"/>
          </a:xfrm>
          <a:prstGeom prst="rect">
            <a:avLst/>
          </a:prstGeom>
        </p:spPr>
      </p:pic>
      <p:pic>
        <p:nvPicPr>
          <p:cNvPr id="9" name="图片 8"/>
          <p:cNvPicPr>
            <a:picLocks noChangeAspect="1"/>
          </p:cNvPicPr>
          <p:nvPr/>
        </p:nvPicPr>
        <p:blipFill>
          <a:blip r:embed="rId2"/>
          <a:stretch>
            <a:fillRect/>
          </a:stretch>
        </p:blipFill>
        <p:spPr>
          <a:xfrm>
            <a:off x="9555480" y="1412875"/>
            <a:ext cx="2348865" cy="995045"/>
          </a:xfrm>
          <a:prstGeom prst="rect">
            <a:avLst/>
          </a:prstGeom>
        </p:spPr>
      </p:pic>
      <p:pic>
        <p:nvPicPr>
          <p:cNvPr id="10" name="图片 9"/>
          <p:cNvPicPr>
            <a:picLocks noChangeAspect="1"/>
          </p:cNvPicPr>
          <p:nvPr/>
        </p:nvPicPr>
        <p:blipFill>
          <a:blip r:embed="rId3"/>
          <a:stretch>
            <a:fillRect/>
          </a:stretch>
        </p:blipFill>
        <p:spPr>
          <a:xfrm>
            <a:off x="8760460" y="4436745"/>
            <a:ext cx="3091815" cy="163322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动态查找比静态查找多了</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_____</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操作和</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操作</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二叉排序树最好时间复杂度接近</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，最坏时间复杂度接近</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根据序列｛</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4,</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5</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,98</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36,8,1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4｝构建二叉排序树，</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该二叉排序树查找次数最多的元素是</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若删除元素</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，实际删除二叉排序树的结点是</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（替换优先选择中序遍历待删除元素的直接后驱）</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indent="0" algn="l" eaLnBrk="1" hangingPunct="1">
              <a:buClrTx/>
              <a:buSzTx/>
              <a:buNone/>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609600" eaLnBrk="1" latinLnBrk="0" hangingPunct="1">
              <a:lnSpc>
                <a:spcPct val="90000"/>
              </a:lnSpc>
              <a:spcBef>
                <a:spcPts val="0"/>
              </a:spcBef>
              <a:buClr>
                <a:schemeClr val="accent1"/>
              </a:buClr>
              <a:buSzTx/>
              <a:buFont typeface="Wingdings" panose="05000000000000000000" pitchFamily="2" charset="2"/>
              <a:buNone/>
            </a:pP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609600" eaLnBrk="1" latinLnBrk="0" hangingPunct="1">
              <a:lnSpc>
                <a:spcPct val="110000"/>
              </a:lnSpc>
              <a:spcBef>
                <a:spcPts val="0"/>
              </a:spcBef>
              <a:spcAft>
                <a:spcPts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int Search_Seq(SSTable ST, KeyType key) {</a:t>
            </a:r>
            <a:endParaRPr lang="en-US" altLang="zh-CN" sz="24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10000"/>
              </a:lnSpc>
              <a:spcBef>
                <a:spcPts val="0"/>
              </a:spcBef>
              <a:spcAft>
                <a:spcPts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若查找成功，返回位置</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10000"/>
              </a:lnSpc>
              <a:spcBef>
                <a:spcPts val="0"/>
              </a:spcBef>
              <a:spcAft>
                <a:spcPts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ST.elem[0].key = key;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哨兵”，</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10000"/>
              </a:lnSpc>
              <a:spcBef>
                <a:spcPts val="0"/>
              </a:spcBef>
              <a:spcAft>
                <a:spcPts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for (i=ST.length; ST.elem[i].key!=key; --i);//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从后往前找</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10000"/>
              </a:lnSpc>
              <a:spcBef>
                <a:spcPts val="0"/>
              </a:spcBef>
              <a:spcAft>
                <a:spcPts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return i;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找不到时</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,i=0</a:t>
            </a:r>
            <a:endParaRPr lang="en-US" altLang="zh-CN" sz="24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10000"/>
              </a:lnSpc>
              <a:spcBef>
                <a:spcPts val="0"/>
              </a:spcBef>
              <a:spcAft>
                <a:spcPts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Search_Seq</a:t>
            </a:r>
            <a:endParaRPr lang="en-US" altLang="zh-CN" b="0" dirty="0">
              <a:latin typeface="黑体" panose="02010609060101010101" pitchFamily="2" charset="-122"/>
              <a:ea typeface="黑体" panose="02010609060101010101" pitchFamily="2" charset="-122"/>
            </a:endParaRPr>
          </a:p>
          <a:p>
            <a:pPr marL="0" lvl="1" indent="0" algn="l" eaLnBrk="1" hangingPunct="1">
              <a:buClrTx/>
              <a:buSzTx/>
              <a:buFont typeface="Wingdings" panose="05000000000000000000" charset="0"/>
              <a:buNone/>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在初始为空的平衡二叉树中依次插入33、88、66、22、11、15、44、40，画出平衡二叉树的生成过程，并说明其中的平衡化</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类型</a:t>
            </a: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静态查找表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动态查找表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哈希表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1" i="0" u="none" strike="noStrike" kern="1200" cap="none" spc="0" normalizeH="0" baseline="0" dirty="0">
              <a:solidFill>
                <a:schemeClr val="tx1"/>
              </a:solidFill>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2383790"/>
            <a:ext cx="212725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第九章	</a:t>
            </a:r>
            <a:r>
              <a:rPr lang="zh-CN" altLang="en-US" sz="4400" b="1" dirty="0">
                <a:solidFill>
                  <a:srgbClr val="0000CC"/>
                </a:solidFill>
                <a:latin typeface="楷体" panose="02010609060101010101" charset="-122"/>
                <a:ea typeface="楷体" panose="02010609060101010101" charset="-122"/>
              </a:rPr>
              <a:t>查找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哈希查找：</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在记录的存储地址和它的关键字之间建立一个确定的对应关系；不经过比较，一次存取就能得到所查元素的查找方法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哈希查找的例子，</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30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个省份，表长</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30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，有以下</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三种哈希查找</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rPr>
              <a:t>哈希函数</a:t>
            </a:r>
            <a:r>
              <a:rPr lang="en-US" altLang="zh-CN" dirty="0">
                <a:latin typeface="黑体" panose="02010609060101010101" pitchFamily="2" charset="-122"/>
                <a:ea typeface="黑体" panose="02010609060101010101" pitchFamily="2" charset="-122"/>
                <a:cs typeface="黑体" panose="02010609060101010101" pitchFamily="2" charset="-122"/>
              </a:rPr>
              <a:t>1</a:t>
            </a:r>
            <a:r>
              <a:rPr lang="zh-CN" altLang="en-US" dirty="0">
                <a:latin typeface="黑体" panose="02010609060101010101" pitchFamily="2" charset="-122"/>
                <a:ea typeface="黑体" panose="02010609060101010101" pitchFamily="2" charset="-122"/>
                <a:cs typeface="黑体" panose="02010609060101010101" pitchFamily="2" charset="-122"/>
              </a:rPr>
              <a:t>：拼音首字母的字母序作为</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位置，容易冲突</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rPr>
              <a:t>哈希函数</a:t>
            </a:r>
            <a:r>
              <a:rPr lang="en-US" altLang="zh-CN" dirty="0">
                <a:latin typeface="黑体" panose="02010609060101010101" pitchFamily="2" charset="-122"/>
                <a:ea typeface="黑体" panose="02010609060101010101" pitchFamily="2" charset="-122"/>
                <a:cs typeface="黑体" panose="02010609060101010101" pitchFamily="2" charset="-122"/>
              </a:rPr>
              <a:t>2</a:t>
            </a:r>
            <a:r>
              <a:rPr lang="zh-CN" altLang="en-US" dirty="0">
                <a:latin typeface="黑体" panose="02010609060101010101" pitchFamily="2" charset="-122"/>
                <a:ea typeface="黑体" panose="02010609060101010101" pitchFamily="2" charset="-122"/>
                <a:cs typeface="黑体" panose="02010609060101010101" pitchFamily="2" charset="-122"/>
              </a:rPr>
              <a:t>：首尾字母的序号和，若超过</a:t>
            </a:r>
            <a:r>
              <a:rPr lang="en-US" altLang="zh-CN" dirty="0">
                <a:latin typeface="黑体" panose="02010609060101010101" pitchFamily="2" charset="-122"/>
                <a:ea typeface="黑体" panose="02010609060101010101" pitchFamily="2" charset="-122"/>
                <a:cs typeface="黑体" panose="02010609060101010101" pitchFamily="2" charset="-122"/>
              </a:rPr>
              <a:t>30</a:t>
            </a:r>
            <a:r>
              <a:rPr lang="zh-CN" altLang="en-US" dirty="0">
                <a:latin typeface="黑体" panose="02010609060101010101" pitchFamily="2" charset="-122"/>
                <a:ea typeface="黑体" panose="02010609060101010101" pitchFamily="2" charset="-122"/>
                <a:cs typeface="黑体" panose="02010609060101010101" pitchFamily="2" charset="-122"/>
              </a:rPr>
              <a:t>则减</a:t>
            </a:r>
            <a:r>
              <a:rPr lang="en-US" altLang="zh-CN" dirty="0">
                <a:latin typeface="黑体" panose="02010609060101010101" pitchFamily="2" charset="-122"/>
                <a:ea typeface="黑体" panose="02010609060101010101" pitchFamily="2" charset="-122"/>
                <a:cs typeface="黑体" panose="02010609060101010101" pitchFamily="2" charset="-122"/>
              </a:rPr>
              <a:t>30</a:t>
            </a:r>
            <a:r>
              <a:rPr lang="zh-CN" altLang="en-US" dirty="0">
                <a:latin typeface="黑体" panose="02010609060101010101" pitchFamily="2" charset="-122"/>
                <a:ea typeface="黑体" panose="02010609060101010101" pitchFamily="2" charset="-122"/>
                <a:cs typeface="黑体" panose="02010609060101010101" pitchFamily="2" charset="-122"/>
              </a:rPr>
              <a:t>，得到位置</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rPr>
              <a:t>哈希函数</a:t>
            </a:r>
            <a:r>
              <a:rPr lang="en-US" altLang="zh-CN" dirty="0">
                <a:latin typeface="黑体" panose="02010609060101010101" pitchFamily="2" charset="-122"/>
                <a:ea typeface="黑体" panose="02010609060101010101" pitchFamily="2" charset="-122"/>
                <a:cs typeface="黑体" panose="02010609060101010101" pitchFamily="2" charset="-122"/>
              </a:rPr>
              <a:t>3</a:t>
            </a:r>
            <a:r>
              <a:rPr lang="zh-CN" altLang="en-US" dirty="0">
                <a:latin typeface="黑体" panose="02010609060101010101" pitchFamily="2" charset="-122"/>
                <a:ea typeface="黑体" panose="02010609060101010101" pitchFamily="2" charset="-122"/>
                <a:cs typeface="黑体" panose="02010609060101010101" pitchFamily="2" charset="-122"/>
              </a:rPr>
              <a:t>：每个汉字的拼音首字母的</a:t>
            </a:r>
            <a:r>
              <a:rPr lang="en-US" altLang="zh-CN" dirty="0">
                <a:latin typeface="黑体" panose="02010609060101010101" pitchFamily="2" charset="-122"/>
                <a:ea typeface="黑体" panose="02010609060101010101" pitchFamily="2" charset="-122"/>
                <a:cs typeface="黑体" panose="02010609060101010101" pitchFamily="2" charset="-122"/>
              </a:rPr>
              <a:t>ASCII</a:t>
            </a:r>
            <a:r>
              <a:rPr lang="zh-CN" altLang="en-US" dirty="0">
                <a:latin typeface="黑体" panose="02010609060101010101" pitchFamily="2" charset="-122"/>
                <a:ea typeface="黑体" panose="02010609060101010101" pitchFamily="2" charset="-122"/>
                <a:cs typeface="黑体" panose="02010609060101010101" pitchFamily="2" charset="-122"/>
              </a:rPr>
              <a:t>码求和（结果是八进制），把八进制看成十进制，取模</a:t>
            </a:r>
            <a:r>
              <a:rPr lang="en-US" altLang="zh-CN" dirty="0">
                <a:latin typeface="黑体" panose="02010609060101010101" pitchFamily="2" charset="-122"/>
                <a:ea typeface="黑体" panose="02010609060101010101" pitchFamily="2" charset="-122"/>
                <a:cs typeface="黑体" panose="02010609060101010101" pitchFamily="2" charset="-122"/>
              </a:rPr>
              <a:t>30</a:t>
            </a:r>
            <a:r>
              <a:rPr lang="zh-CN" altLang="en-US" dirty="0">
                <a:latin typeface="黑体" panose="02010609060101010101" pitchFamily="2" charset="-122"/>
                <a:ea typeface="黑体" panose="02010609060101010101" pitchFamily="2" charset="-122"/>
                <a:cs typeface="黑体" panose="02010609060101010101" pitchFamily="2" charset="-122"/>
              </a:rPr>
              <a:t>得到</a:t>
            </a:r>
            <a:r>
              <a:rPr lang="zh-CN" altLang="en-US" dirty="0">
                <a:latin typeface="黑体" panose="02010609060101010101" pitchFamily="2" charset="-122"/>
                <a:ea typeface="黑体" panose="02010609060101010101" pitchFamily="2" charset="-122"/>
                <a:cs typeface="黑体" panose="02010609060101010101" pitchFamily="2" charset="-122"/>
              </a:rPr>
              <a:t>位置</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6" name="图片 5"/>
          <p:cNvPicPr>
            <a:picLocks noChangeAspect="1"/>
          </p:cNvPicPr>
          <p:nvPr/>
        </p:nvPicPr>
        <p:blipFill>
          <a:blip r:embed="rId1"/>
          <a:stretch>
            <a:fillRect/>
          </a:stretch>
        </p:blipFill>
        <p:spPr>
          <a:xfrm>
            <a:off x="1847215" y="4364990"/>
            <a:ext cx="8459470" cy="237998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不同的记录映射到同一个</a:t>
            </a:r>
            <a:r>
              <a:rPr lang="zh-CN" altLang="en-US" sz="2800" dirty="0">
                <a:latin typeface="黑体" panose="02010609060101010101" pitchFamily="2" charset="-122"/>
                <a:ea typeface="黑体" panose="02010609060101010101" pitchFamily="2" charset="-122"/>
                <a:cs typeface="+mn-ea"/>
                <a:sym typeface="+mn-ea"/>
              </a:rPr>
              <a:t>哈希地址上，这种现象称为</a:t>
            </a:r>
            <a:r>
              <a:rPr lang="zh-CN" altLang="en-US" sz="2800" dirty="0">
                <a:latin typeface="黑体" panose="02010609060101010101" pitchFamily="2" charset="-122"/>
                <a:ea typeface="黑体" panose="02010609060101010101" pitchFamily="2" charset="-122"/>
                <a:cs typeface="+mn-ea"/>
                <a:sym typeface="+mn-ea"/>
              </a:rPr>
              <a:t>哈希冲突</a:t>
            </a:r>
            <a:endParaRPr lang="zh-CN" altLang="en-US" sz="28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对于关键字</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k</a:t>
            </a:r>
            <a:r>
              <a:rPr lang="zh-CN" altLang="en-US"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和</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k</a:t>
            </a:r>
            <a:r>
              <a:rPr lang="zh-CN" altLang="en-US"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j</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若k</a:t>
            </a:r>
            <a:r>
              <a:rPr lang="zh-CN" altLang="en-US"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k</a:t>
            </a:r>
            <a:r>
              <a:rPr lang="zh-CN" altLang="en-US"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j</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但H(k</a:t>
            </a:r>
            <a:r>
              <a:rPr lang="zh-CN" altLang="en-US"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)=H(k</a:t>
            </a:r>
            <a:r>
              <a:rPr lang="zh-CN" altLang="en-US"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j</a:t>
            </a:r>
            <a:r>
              <a:rPr lang="zh-CN" altLang="en-US" sz="24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的现象叫冲突(collision)</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关键字</a:t>
            </a:r>
            <a:r>
              <a:rPr lang="zh-CN" altLang="en-US"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k</a:t>
            </a:r>
            <a:r>
              <a:rPr lang="zh-CN" altLang="en-US"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i</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和</a:t>
            </a:r>
            <a:r>
              <a:rPr lang="zh-CN" altLang="en-US"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k</a:t>
            </a:r>
            <a:r>
              <a:rPr lang="zh-CN" altLang="en-US"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j</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称为同义词</a:t>
            </a:r>
            <a:endParaRPr lang="zh-CN" altLang="en-US" sz="2800"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冲突举例</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我国省名称列表，以名称拼音的首字母为关键字，哈希函数是字母ASCII码之和，取八进制值作为十进制值，模30后的值为地址</a:t>
            </a:r>
            <a:endParaRPr lang="zh-CN" altLang="en-US" sz="20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河北拼音HE BEI，关键字HB</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的ASCII码和作为十进制的226，模30的值为16，即地址为16</a:t>
            </a:r>
            <a:endParaRPr lang="zh-CN" altLang="en-US" sz="20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河南拼音HE NAN，关键字HN的ASCII码和</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作为十进制的</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226，模30的值为16，即地址为16</a:t>
            </a:r>
            <a:endParaRPr lang="zh-CN" altLang="en-US" sz="20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1775460" y="4293235"/>
            <a:ext cx="8684895" cy="244348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哈希查找包含三个主要内容</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哈希函数：在记录的关键字与记录的存储地址之间建立的一种对应关系叫哈希函数</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解决哈希冲突方法：出现哈希冲突，寻找记录新的</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位置</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构建哈希表：应用哈希函数和解决哈希冲突的</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方法，由关键字确定记录在表中的地址，并将记录放入此地址，这样构成的表叫哈希表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哈希查找包含操作</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构建哈希表，把输入数据，使用哈希函数</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和解决冲突方法构建哈希表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哈希查找，哈希表构建后，使用哈希函数</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和解决冲突方法</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进行查找</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哈希插入，若查找失败，把新元素</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使用哈希函数和解决冲突方法进行插入</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哈希函数的功能：从一个大的集合（关键字的取值范围可能很大）到一个小的集合（哈希表空间</a:t>
            </a:r>
            <a:r>
              <a:rPr lang="zh-CN" altLang="en-US" sz="2800" dirty="0">
                <a:latin typeface="黑体" panose="02010609060101010101" pitchFamily="2" charset="-122"/>
                <a:ea typeface="黑体" panose="02010609060101010101" pitchFamily="2" charset="-122"/>
                <a:cs typeface="+mn-ea"/>
                <a:sym typeface="+mn-ea"/>
              </a:rPr>
              <a:t>有限）的映射</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rPr>
              <a:t>哈希函数的均匀性：</a:t>
            </a:r>
            <a:r>
              <a:rPr lang="zh-CN" altLang="en-US" sz="2800" dirty="0">
                <a:latin typeface="黑体" panose="02010609060101010101" pitchFamily="2" charset="-122"/>
                <a:ea typeface="黑体" panose="02010609060101010101" pitchFamily="2" charset="-122"/>
                <a:cs typeface="+mn-ea"/>
                <a:sym typeface="+mn-ea"/>
              </a:rPr>
              <a:t>好的哈希函数对于记录中的任何关键字，将其映射到地址集合中任何一个地址的概率应该是相等的</a:t>
            </a:r>
            <a:endParaRPr lang="zh-CN" altLang="en-US" sz="280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哈希函数的设计要求</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哈希函数应是简单的，能在较短的时间内计算出结果</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哈希函数的定义域必须包括需要存储的全部关键字，如果哈希表允许有 m 个地址时，其值域必须在 0 到 m-1 之间 </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哈希函数计算出来的地址应能均匀分布在整个地址空间中</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哈希函数设计</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直接定址法，不会出现哈希</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冲突</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b="0" dirty="0">
                <a:latin typeface="黑体" panose="02010609060101010101" pitchFamily="2" charset="-122"/>
                <a:ea typeface="黑体" panose="02010609060101010101" pitchFamily="2" charset="-122"/>
                <a:cs typeface="黑体" panose="02010609060101010101" pitchFamily="2" charset="-122"/>
              </a:rPr>
              <a:t>数字</a:t>
            </a:r>
            <a:r>
              <a:rPr lang="zh-CN" altLang="en-US" sz="2400" b="0" dirty="0">
                <a:latin typeface="黑体" panose="02010609060101010101" pitchFamily="2" charset="-122"/>
                <a:ea typeface="黑体" panose="02010609060101010101" pitchFamily="2" charset="-122"/>
                <a:cs typeface="黑体" panose="02010609060101010101" pitchFamily="2" charset="-122"/>
              </a:rPr>
              <a:t>分析法</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平方取中</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折叠法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除留余数法，即取模法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随机数法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直接定址法，哈希函数取关键字的线性函数</a:t>
            </a:r>
            <a:endParaRPr lang="zh-CN" altLang="en-US" sz="2800" b="0" dirty="0">
              <a:latin typeface="黑体" panose="02010609060101010101" pitchFamily="2" charset="-122"/>
              <a:ea typeface="黑体" panose="02010609060101010101" pitchFamily="2" charset="-122"/>
              <a:cs typeface="+mn-ea"/>
            </a:endParaRPr>
          </a:p>
          <a:p>
            <a:pPr marL="609600" indent="-609600" eaLnBrk="1" hangingPunct="1">
              <a:spcBef>
                <a:spcPct val="5000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sym typeface="+mn-ea"/>
              </a:rPr>
              <a:t>H(key) = a</a:t>
            </a:r>
            <a:r>
              <a:rPr lang="en-US" altLang="zh-CN" sz="2400" dirty="0">
                <a:latin typeface="Arial" panose="020B0604020202020204" pitchFamily="34" charset="0"/>
                <a:ea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sym typeface="+mn-ea"/>
              </a:rPr>
              <a:t>key</a:t>
            </a:r>
            <a:r>
              <a:rPr lang="en-US" altLang="zh-CN" sz="2400" dirty="0">
                <a:latin typeface="宋体" panose="02010600030101010101" pitchFamily="2" charset="-122"/>
                <a:ea typeface="宋体" panose="02010600030101010101" pitchFamily="2" charset="-122"/>
                <a:sym typeface="+mn-ea"/>
              </a:rPr>
              <a:t>＋</a:t>
            </a:r>
            <a:r>
              <a:rPr lang="en-US" altLang="zh-CN" sz="2400" dirty="0">
                <a:latin typeface="黑体" panose="02010609060101010101" pitchFamily="2" charset="-122"/>
                <a:ea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sym typeface="+mn-ea"/>
              </a:rPr>
              <a:t>，其中</a:t>
            </a:r>
            <a:r>
              <a:rPr lang="en-US" altLang="zh-CN" sz="2400" dirty="0">
                <a:latin typeface="黑体" panose="02010609060101010101" pitchFamily="2" charset="-122"/>
                <a:ea typeface="黑体" panose="02010609060101010101" pitchFamily="2" charset="-122"/>
                <a:sym typeface="+mn-ea"/>
              </a:rPr>
              <a:t>a</a:t>
            </a:r>
            <a:r>
              <a:rPr lang="zh-CN" altLang="en-US" sz="2400" dirty="0">
                <a:latin typeface="黑体" panose="02010609060101010101" pitchFamily="2" charset="-122"/>
                <a:ea typeface="黑体" panose="02010609060101010101" pitchFamily="2" charset="-122"/>
                <a:sym typeface="+mn-ea"/>
              </a:rPr>
              <a:t>和</a:t>
            </a:r>
            <a:r>
              <a:rPr lang="en-US" altLang="zh-CN" sz="2400" dirty="0">
                <a:latin typeface="黑体" panose="02010609060101010101" pitchFamily="2" charset="-122"/>
                <a:ea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sym typeface="+mn-ea"/>
              </a:rPr>
              <a:t>为常数</a:t>
            </a:r>
            <a:endParaRPr lang="zh-CN" altLang="en-US" sz="2400" dirty="0">
              <a:latin typeface="黑体" panose="02010609060101010101" pitchFamily="2" charset="-122"/>
              <a:ea typeface="黑体" panose="02010609060101010101" pitchFamily="2" charset="-122"/>
              <a:sym typeface="+mn-ea"/>
            </a:endParaRPr>
          </a:p>
          <a:p>
            <a:pPr marL="609600" indent="-609600" eaLnBrk="1" hangingPunct="1">
              <a:spcBef>
                <a:spcPct val="50000"/>
              </a:spcBef>
              <a:buClr>
                <a:schemeClr val="accent1"/>
              </a:buClr>
              <a:buSzTx/>
              <a:buFont typeface="Wingdings" panose="05000000000000000000" pitchFamily="2" charset="2"/>
              <a:buNone/>
            </a:pPr>
            <a:endParaRPr lang="zh-CN" altLang="en-US" sz="2400" b="0" dirty="0">
              <a:latin typeface="黑体" panose="02010609060101010101" pitchFamily="2" charset="-122"/>
              <a:ea typeface="黑体" panose="02010609060101010101" pitchFamily="2" charset="-122"/>
              <a:sym typeface="+mn-ea"/>
            </a:endParaRPr>
          </a:p>
          <a:p>
            <a:pPr marL="0" lvl="1" indent="-609600" eaLnBrk="1" hangingPunct="1">
              <a:spcBef>
                <a:spcPct val="50000"/>
              </a:spcBef>
              <a:buClr>
                <a:schemeClr val="accent1"/>
              </a:buClr>
              <a:buSzTx/>
              <a:buFont typeface="Wingdings" panose="05000000000000000000" pitchFamily="2" charset="2"/>
              <a:buNone/>
            </a:pPr>
            <a:r>
              <a:rPr lang="zh-CN" altLang="en-US" dirty="0">
                <a:latin typeface="黑体" panose="02010609060101010101" pitchFamily="2" charset="-122"/>
                <a:ea typeface="黑体" panose="02010609060101010101" pitchFamily="2" charset="-122"/>
                <a:sym typeface="+mn-ea"/>
              </a:rPr>
              <a:t>例如下表设计的哈希函数</a:t>
            </a:r>
            <a:r>
              <a:rPr lang="en-US" altLang="zh-CN" dirty="0">
                <a:latin typeface="黑体" panose="02010609060101010101" pitchFamily="2" charset="-122"/>
                <a:ea typeface="黑体" panose="02010609060101010101" pitchFamily="2" charset="-122"/>
                <a:sym typeface="+mn-ea"/>
              </a:rPr>
              <a:t>H(key) = key</a:t>
            </a:r>
            <a:r>
              <a:rPr lang="en-US" altLang="zh-CN" dirty="0">
                <a:latin typeface="宋体" panose="02010600030101010101" pitchFamily="2" charset="-122"/>
                <a:ea typeface="宋体" panose="02010600030101010101" pitchFamily="2" charset="-122"/>
                <a:sym typeface="+mn-ea"/>
              </a:rPr>
              <a:t>－</a:t>
            </a:r>
            <a:r>
              <a:rPr lang="en-US" altLang="zh-CN" dirty="0">
                <a:latin typeface="黑体" panose="02010609060101010101" pitchFamily="2" charset="-122"/>
                <a:ea typeface="黑体" panose="02010609060101010101" pitchFamily="2" charset="-122"/>
                <a:sym typeface="+mn-ea"/>
              </a:rPr>
              <a:t>2005131000</a:t>
            </a:r>
            <a:r>
              <a:rPr lang="zh-CN" altLang="en-US" dirty="0">
                <a:latin typeface="黑体" panose="02010609060101010101" pitchFamily="2" charset="-122"/>
                <a:ea typeface="黑体" panose="02010609060101010101" pitchFamily="2" charset="-122"/>
                <a:sym typeface="+mn-ea"/>
              </a:rPr>
              <a:t>，从表中可以看出数据存储的位置不一定是连续的</a:t>
            </a:r>
            <a:endParaRPr lang="zh-CN" altLang="en-US" b="0" dirty="0">
              <a:latin typeface="黑体" panose="02010609060101010101" pitchFamily="2" charset="-122"/>
              <a:ea typeface="黑体" panose="02010609060101010101" pitchFamily="2" charset="-122"/>
            </a:endParaRPr>
          </a:p>
          <a:p>
            <a:pPr marL="609600" indent="-609600" eaLnBrk="1" hangingPunct="1">
              <a:spcBef>
                <a:spcPct val="50000"/>
              </a:spcBef>
              <a:buClr>
                <a:schemeClr val="accent1"/>
              </a:buClr>
              <a:buSzTx/>
              <a:buFont typeface="Wingdings" panose="05000000000000000000" pitchFamily="2" charset="2"/>
              <a:buNone/>
            </a:pPr>
            <a:endParaRPr lang="zh-CN" altLang="en-US" sz="24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buChar char="q"/>
            </a:pPr>
            <a:endParaRPr lang="zh-CN" altLang="en-US" sz="2400" b="0" dirty="0">
              <a:latin typeface="黑体" panose="02010609060101010101" pitchFamily="2" charset="-122"/>
              <a:ea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1003524" name="Group 4"/>
          <p:cNvGraphicFramePr>
            <a:graphicFrameLocks noGrp="1"/>
          </p:cNvGraphicFramePr>
          <p:nvPr>
            <p:custDataLst>
              <p:tags r:id="rId1"/>
            </p:custDataLst>
          </p:nvPr>
        </p:nvGraphicFramePr>
        <p:xfrm>
          <a:off x="1559243" y="3572828"/>
          <a:ext cx="7776845" cy="2346960"/>
        </p:xfrm>
        <a:graphic>
          <a:graphicData uri="http://schemas.openxmlformats.org/drawingml/2006/table">
            <a:tbl>
              <a:tblPr/>
              <a:tblGrid>
                <a:gridCol w="810895"/>
                <a:gridCol w="2311400"/>
                <a:gridCol w="1710055"/>
                <a:gridCol w="509270"/>
                <a:gridCol w="2435225"/>
              </a:tblGrid>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003</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2005131003</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朱嘉成</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005</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2005131005</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陈乾</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006</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2005131006</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桂许升</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007</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2005131007</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罗杨洋</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008</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2005131008</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叶建行</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009</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2005131009</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曹亚仑</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012</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2005131012</a:t>
                      </a:r>
                      <a:endPar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欧东</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男</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信息工程学院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直接定址法的特性</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直接定址法仅适合于地址集合的大小与关键字集合的大小相等的情况</a:t>
            </a: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mn-ea"/>
                <a:sym typeface="+mn-ea"/>
              </a:rPr>
              <a:t>直接定址法</a:t>
            </a:r>
            <a:r>
              <a:rPr lang="zh-CN" altLang="en-US" dirty="0">
                <a:latin typeface="黑体" panose="02010609060101010101" pitchFamily="2" charset="-122"/>
                <a:ea typeface="黑体" panose="02010609060101010101" pitchFamily="2" charset="-122"/>
                <a:cs typeface="+mn-ea"/>
                <a:sym typeface="+mn-ea"/>
              </a:rPr>
              <a:t>不会发生哈希冲突</a:t>
            </a:r>
            <a:endParaRPr lang="en-US" altLang="zh-CN"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当a=1，b=0时，H(key)=key，即用关键字作地址，在实际应用中能使用这种哈希函数的情况很少</a:t>
            </a: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数字分析法</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假设关键字集合中的每个关键字都是由k位数字组成 (u</a:t>
            </a:r>
            <a:r>
              <a:rPr lang="en-US" altLang="zh-CN" sz="2400" baseline="-25000" dirty="0">
                <a:latin typeface="黑体" panose="02010609060101010101" pitchFamily="2" charset="-122"/>
                <a:ea typeface="黑体" panose="02010609060101010101" pitchFamily="2" charset="-122"/>
                <a:cs typeface="+mn-ea"/>
                <a:sym typeface="+mn-ea"/>
              </a:rPr>
              <a:t>1</a:t>
            </a:r>
            <a:r>
              <a:rPr lang="en-US" altLang="zh-CN" sz="2400" dirty="0">
                <a:latin typeface="黑体" panose="02010609060101010101" pitchFamily="2" charset="-122"/>
                <a:ea typeface="黑体" panose="02010609060101010101" pitchFamily="2" charset="-122"/>
                <a:cs typeface="+mn-ea"/>
                <a:sym typeface="+mn-ea"/>
              </a:rPr>
              <a:t>, u</a:t>
            </a:r>
            <a:r>
              <a:rPr lang="en-US" altLang="zh-CN" sz="2400" baseline="-25000" dirty="0">
                <a:latin typeface="黑体" panose="02010609060101010101" pitchFamily="2" charset="-122"/>
                <a:ea typeface="黑体" panose="02010609060101010101" pitchFamily="2" charset="-122"/>
                <a:cs typeface="+mn-ea"/>
                <a:sym typeface="+mn-ea"/>
              </a:rPr>
              <a:t>2</a:t>
            </a:r>
            <a:r>
              <a:rPr lang="en-US" altLang="zh-CN" sz="2400" dirty="0">
                <a:latin typeface="黑体" panose="02010609060101010101" pitchFamily="2" charset="-122"/>
                <a:ea typeface="黑体" panose="02010609060101010101" pitchFamily="2" charset="-122"/>
                <a:cs typeface="+mn-ea"/>
                <a:sym typeface="+mn-ea"/>
              </a:rPr>
              <a:t>, …, u</a:t>
            </a:r>
            <a:r>
              <a:rPr lang="en-US" altLang="zh-CN" sz="2400" baseline="-25000" dirty="0">
                <a:latin typeface="黑体" panose="02010609060101010101" pitchFamily="2" charset="-122"/>
                <a:ea typeface="黑体" panose="02010609060101010101" pitchFamily="2" charset="-122"/>
                <a:cs typeface="+mn-ea"/>
                <a:sym typeface="+mn-ea"/>
              </a:rPr>
              <a:t>k</a:t>
            </a:r>
            <a:r>
              <a:rPr lang="en-US" altLang="zh-CN" sz="2400" dirty="0">
                <a:latin typeface="黑体" panose="02010609060101010101" pitchFamily="2" charset="-122"/>
                <a:ea typeface="黑体" panose="02010609060101010101" pitchFamily="2" charset="-122"/>
                <a:cs typeface="+mn-ea"/>
                <a:sym typeface="+mn-ea"/>
              </a:rPr>
              <a:t>)</a:t>
            </a:r>
            <a:endParaRPr lang="en-US" altLang="zh-CN"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分析关键字</a:t>
            </a:r>
            <a:r>
              <a:rPr lang="zh-CN" altLang="en-US" sz="2400" dirty="0">
                <a:latin typeface="黑体" panose="02010609060101010101" pitchFamily="2" charset="-122"/>
                <a:ea typeface="黑体" panose="02010609060101010101" pitchFamily="2" charset="-122"/>
                <a:cs typeface="+mn-ea"/>
                <a:sym typeface="+mn-ea"/>
              </a:rPr>
              <a:t>共同特征</a:t>
            </a:r>
            <a:r>
              <a:rPr lang="en-US" altLang="zh-CN" sz="2400" dirty="0">
                <a:latin typeface="黑体" panose="02010609060101010101" pitchFamily="2" charset="-122"/>
                <a:ea typeface="黑体" panose="02010609060101010101" pitchFamily="2" charset="-122"/>
                <a:cs typeface="+mn-ea"/>
                <a:sym typeface="+mn-ea"/>
              </a:rPr>
              <a:t>，从中提取分布均匀的若干位或它们的组合作为地址</a:t>
            </a: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2063750" y="2420620"/>
            <a:ext cx="8072755" cy="3846830"/>
            <a:chOff x="3250" y="3812"/>
            <a:chExt cx="12713" cy="6058"/>
          </a:xfrm>
        </p:grpSpPr>
        <p:grpSp>
          <p:nvGrpSpPr>
            <p:cNvPr id="143364" name="Group 4"/>
            <p:cNvGrpSpPr/>
            <p:nvPr/>
          </p:nvGrpSpPr>
          <p:grpSpPr>
            <a:xfrm>
              <a:off x="3363" y="3812"/>
              <a:ext cx="12600" cy="6058"/>
              <a:chOff x="475" y="1434"/>
              <a:chExt cx="5040" cy="2423"/>
            </a:xfrm>
          </p:grpSpPr>
          <p:grpSp>
            <p:nvGrpSpPr>
              <p:cNvPr id="143365" name="Group 5"/>
              <p:cNvGrpSpPr/>
              <p:nvPr/>
            </p:nvGrpSpPr>
            <p:grpSpPr>
              <a:xfrm>
                <a:off x="3787" y="1434"/>
                <a:ext cx="1728" cy="2320"/>
                <a:chOff x="3648" y="1792"/>
                <a:chExt cx="1728" cy="2320"/>
              </a:xfrm>
            </p:grpSpPr>
            <p:grpSp>
              <p:nvGrpSpPr>
                <p:cNvPr id="143366" name="Group 6"/>
                <p:cNvGrpSpPr/>
                <p:nvPr/>
              </p:nvGrpSpPr>
              <p:grpSpPr>
                <a:xfrm>
                  <a:off x="3688" y="1958"/>
                  <a:ext cx="1664" cy="2154"/>
                  <a:chOff x="987" y="1782"/>
                  <a:chExt cx="1297" cy="2154"/>
                </a:xfrm>
              </p:grpSpPr>
              <p:sp>
                <p:nvSpPr>
                  <p:cNvPr id="143367" name="Text Box 7"/>
                  <p:cNvSpPr txBox="1"/>
                  <p:nvPr/>
                </p:nvSpPr>
                <p:spPr>
                  <a:xfrm>
                    <a:off x="987" y="2017"/>
                    <a:ext cx="1297" cy="1919"/>
                  </a:xfrm>
                  <a:prstGeom prst="rect">
                    <a:avLst/>
                  </a:prstGeom>
                  <a:noFill/>
                  <a:ln w="9525">
                    <a:noFill/>
                  </a:ln>
                </p:spPr>
                <p:txBody>
                  <a:bodyPr wrap="none" anchor="t" anchorCtr="0">
                    <a:spAutoFit/>
                  </a:bodyPr>
                  <a:p>
                    <a:r>
                      <a:rPr lang="en-US" altLang="zh-CN" sz="2400" b="1" dirty="0">
                        <a:latin typeface="黑体" panose="02010609060101010101" pitchFamily="2" charset="-122"/>
                        <a:ea typeface="黑体" panose="02010609060101010101" pitchFamily="2" charset="-122"/>
                      </a:rPr>
                      <a:t>8 1 3 4 6 5 3 2</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8 1 3 7 2 2 4 2</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8 1 3 8 7 4 2 2</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8 1 3 0 1 3 6 7</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8 1 3 2 2 8 1 7 </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8 1 3 3 8 9 6 7</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8 1 3 6 8 5 3 7</a:t>
                    </a:r>
                    <a:endParaRPr lang="en-US" altLang="zh-CN" sz="2400" b="1" dirty="0">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8 1 4 1 9 3 5 5</a:t>
                    </a:r>
                    <a:endParaRPr lang="en-US" altLang="zh-CN" sz="2400" b="1" dirty="0">
                      <a:latin typeface="黑体" panose="02010609060101010101" pitchFamily="2" charset="-122"/>
                      <a:ea typeface="黑体" panose="02010609060101010101" pitchFamily="2" charset="-122"/>
                    </a:endParaRPr>
                  </a:p>
                </p:txBody>
              </p:sp>
              <p:sp>
                <p:nvSpPr>
                  <p:cNvPr id="143368" name="Text Box 8"/>
                  <p:cNvSpPr txBox="1"/>
                  <p:nvPr/>
                </p:nvSpPr>
                <p:spPr>
                  <a:xfrm>
                    <a:off x="1456" y="1782"/>
                    <a:ext cx="270" cy="448"/>
                  </a:xfrm>
                  <a:prstGeom prst="rect">
                    <a:avLst/>
                  </a:prstGeom>
                  <a:noFill/>
                  <a:ln w="9525">
                    <a:noFill/>
                  </a:ln>
                </p:spPr>
                <p:txBody>
                  <a:bodyPr vert="eaVert" wrap="none" anchor="t" anchorCtr="0">
                    <a:spAutoFit/>
                  </a:bodyPr>
                  <a:p>
                    <a:r>
                      <a:rPr lang="en-US" altLang="zh-CN" sz="2400" b="1" dirty="0">
                        <a:latin typeface="Times New Roman" panose="02020603050405020304" pitchFamily="18" charset="0"/>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a:t>
                    </a:r>
                    <a:endParaRPr lang="en-US" altLang="zh-CN" sz="2400" b="1" dirty="0">
                      <a:latin typeface="黑体" panose="02010609060101010101" pitchFamily="2" charset="-122"/>
                      <a:ea typeface="黑体" panose="02010609060101010101" pitchFamily="2" charset="-122"/>
                    </a:endParaRPr>
                  </a:p>
                </p:txBody>
              </p:sp>
              <p:sp>
                <p:nvSpPr>
                  <p:cNvPr id="143369" name="Text Box 9"/>
                  <p:cNvSpPr txBox="1"/>
                  <p:nvPr/>
                </p:nvSpPr>
                <p:spPr>
                  <a:xfrm>
                    <a:off x="1512" y="3615"/>
                    <a:ext cx="270" cy="139"/>
                  </a:xfrm>
                  <a:prstGeom prst="rect">
                    <a:avLst/>
                  </a:prstGeom>
                  <a:noFill/>
                  <a:ln w="9525">
                    <a:noFill/>
                  </a:ln>
                </p:spPr>
                <p:txBody>
                  <a:bodyPr vert="eaVert" wrap="none" anchor="t" anchorCtr="0">
                    <a:spAutoFit/>
                  </a:bodyPr>
                  <a:p>
                    <a:endParaRPr lang="zh-CN" altLang="zh-CN" sz="2400" b="1" dirty="0">
                      <a:latin typeface="黑体" panose="02010609060101010101" pitchFamily="2" charset="-122"/>
                      <a:ea typeface="黑体" panose="02010609060101010101" pitchFamily="2" charset="-122"/>
                    </a:endParaRPr>
                  </a:p>
                </p:txBody>
              </p:sp>
            </p:grpSp>
            <p:sp>
              <p:nvSpPr>
                <p:cNvPr id="143370" name="Text Box 10"/>
                <p:cNvSpPr txBox="1"/>
                <p:nvPr/>
              </p:nvSpPr>
              <p:spPr>
                <a:xfrm>
                  <a:off x="3648" y="1792"/>
                  <a:ext cx="1728" cy="332"/>
                </a:xfrm>
                <a:prstGeom prst="rect">
                  <a:avLst/>
                </a:prstGeom>
                <a:noFill/>
                <a:ln w="9525">
                  <a:noFill/>
                </a:ln>
              </p:spPr>
              <p:txBody>
                <a:bodyPr anchor="t" anchorCtr="0">
                  <a:spAutoFit/>
                </a:bodyPr>
                <a:p>
                  <a:r>
                    <a:rPr lang="en-US" altLang="zh-CN" sz="2800" b="1" dirty="0">
                      <a:latin typeface="黑体" panose="02010609060101010101" pitchFamily="2" charset="-122"/>
                      <a:ea typeface="黑体" panose="02010609060101010101" pitchFamily="2" charset="-122"/>
                      <a:sym typeface="Wingdings" panose="05000000000000000000" pitchFamily="2" charset="2"/>
                    </a:rPr>
                    <a:t></a:t>
                  </a:r>
                  <a:endParaRPr lang="en-US" altLang="zh-CN" sz="2800" b="1" dirty="0">
                    <a:latin typeface="黑体" panose="02010609060101010101" pitchFamily="2" charset="-122"/>
                    <a:ea typeface="黑体" panose="02010609060101010101" pitchFamily="2" charset="-122"/>
                  </a:endParaRPr>
                </a:p>
              </p:txBody>
            </p:sp>
            <p:sp>
              <p:nvSpPr>
                <p:cNvPr id="143371" name="Line 11"/>
                <p:cNvSpPr/>
                <p:nvPr/>
              </p:nvSpPr>
              <p:spPr>
                <a:xfrm>
                  <a:off x="4293" y="2256"/>
                  <a:ext cx="0" cy="1824"/>
                </a:xfrm>
                <a:prstGeom prst="line">
                  <a:avLst/>
                </a:prstGeom>
                <a:ln w="9525" cap="flat" cmpd="sng">
                  <a:solidFill>
                    <a:srgbClr val="0066FF"/>
                  </a:solidFill>
                  <a:prstDash val="solid"/>
                  <a:round/>
                  <a:headEnd type="none" w="med" len="med"/>
                  <a:tailEnd type="none" w="med" len="med"/>
                </a:ln>
              </p:spPr>
            </p:sp>
            <p:sp>
              <p:nvSpPr>
                <p:cNvPr id="143372" name="Line 12"/>
                <p:cNvSpPr/>
                <p:nvPr/>
              </p:nvSpPr>
              <p:spPr>
                <a:xfrm>
                  <a:off x="5070" y="2256"/>
                  <a:ext cx="0" cy="1824"/>
                </a:xfrm>
                <a:prstGeom prst="line">
                  <a:avLst/>
                </a:prstGeom>
                <a:ln w="9525" cap="flat" cmpd="sng">
                  <a:solidFill>
                    <a:srgbClr val="0066FF"/>
                  </a:solidFill>
                  <a:prstDash val="solid"/>
                  <a:round/>
                  <a:headEnd type="none" w="med" len="med"/>
                  <a:tailEnd type="none" w="med" len="med"/>
                </a:ln>
              </p:spPr>
            </p:sp>
          </p:grpSp>
          <p:sp>
            <p:nvSpPr>
              <p:cNvPr id="143373" name="AutoShape 13"/>
              <p:cNvSpPr/>
              <p:nvPr/>
            </p:nvSpPr>
            <p:spPr>
              <a:xfrm flipH="1">
                <a:off x="475" y="2443"/>
                <a:ext cx="2640" cy="1414"/>
              </a:xfrm>
              <a:prstGeom prst="wedgeRectCallout">
                <a:avLst>
                  <a:gd name="adj1" fmla="val -77199"/>
                  <a:gd name="adj2" fmla="val -25856"/>
                </a:avLst>
              </a:prstGeom>
              <a:noFill/>
              <a:ln w="9525" cap="flat" cmpd="sng">
                <a:solidFill>
                  <a:schemeClr val="tx2"/>
                </a:solidFill>
                <a:prstDash val="solid"/>
                <a:miter/>
                <a:headEnd type="none" w="med" len="med"/>
                <a:tailEnd type="none" w="med" len="med"/>
              </a:ln>
            </p:spPr>
            <p:txBody>
              <a:bodyPr anchor="ctr" anchorCtr="0">
                <a:spAutoFit/>
              </a:bodyPr>
              <a:p>
                <a:r>
                  <a:rPr lang="zh-CN" altLang="en-US" sz="2000" b="1" dirty="0">
                    <a:latin typeface="Times New Roman" panose="02020603050405020304" pitchFamily="18" charset="0"/>
                    <a:ea typeface="宋体" panose="02010600030101010101" pitchFamily="2" charset="-122"/>
                  </a:rPr>
                  <a:t>分析： </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只取</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8</a:t>
                </a:r>
                <a:endParaRPr lang="en-US" altLang="zh-CN" sz="2000" b="1" dirty="0">
                  <a:latin typeface="Times New Roman" panose="02020603050405020304" pitchFamily="18" charset="0"/>
                  <a:ea typeface="宋体" panose="02010600030101010101" pitchFamily="2" charset="-122"/>
                  <a:sym typeface="Wingdings" panose="05000000000000000000" pitchFamily="2" charset="2"/>
                </a:endParaRPr>
              </a:p>
              <a:p>
                <a:r>
                  <a:rPr lang="en-US" altLang="zh-CN" sz="2000" b="1" dirty="0">
                    <a:latin typeface="Times New Roman" panose="02020603050405020304" pitchFamily="18" charset="0"/>
                    <a:ea typeface="宋体" panose="02010600030101010101" pitchFamily="2" charset="-122"/>
                    <a:sym typeface="Wingdings" panose="05000000000000000000" pitchFamily="2" charset="2"/>
                  </a:rPr>
                  <a:t>             </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只取</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1</a:t>
                </a:r>
                <a:endParaRPr lang="en-US" altLang="zh-CN" sz="2000" b="1" dirty="0">
                  <a:latin typeface="Times New Roman" panose="02020603050405020304" pitchFamily="18" charset="0"/>
                  <a:ea typeface="宋体" panose="02010600030101010101" pitchFamily="2" charset="-122"/>
                  <a:sym typeface="Wingdings" panose="05000000000000000000" pitchFamily="2" charset="2"/>
                </a:endParaRPr>
              </a:p>
              <a:p>
                <a:r>
                  <a:rPr lang="en-US" altLang="zh-CN" sz="2000" b="1" dirty="0">
                    <a:latin typeface="Times New Roman" panose="02020603050405020304" pitchFamily="18" charset="0"/>
                    <a:ea typeface="宋体" panose="02010600030101010101" pitchFamily="2" charset="-122"/>
                    <a:sym typeface="Wingdings" panose="05000000000000000000" pitchFamily="2" charset="2"/>
                  </a:rPr>
                  <a:t>             </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只取</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3</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4</a:t>
                </a:r>
                <a:endParaRPr lang="en-US" altLang="zh-CN" sz="2000" b="1" dirty="0">
                  <a:latin typeface="Times New Roman" panose="02020603050405020304" pitchFamily="18" charset="0"/>
                  <a:ea typeface="宋体" panose="02010600030101010101" pitchFamily="2" charset="-122"/>
                  <a:sym typeface="Wingdings" panose="05000000000000000000" pitchFamily="2" charset="2"/>
                </a:endParaRPr>
              </a:p>
              <a:p>
                <a:r>
                  <a:rPr lang="en-US" altLang="zh-CN" sz="2000" b="1" dirty="0">
                    <a:latin typeface="Times New Roman" panose="02020603050405020304" pitchFamily="18" charset="0"/>
                    <a:ea typeface="宋体" panose="02010600030101010101" pitchFamily="2" charset="-122"/>
                    <a:sym typeface="Wingdings" panose="05000000000000000000" pitchFamily="2" charset="2"/>
                  </a:rPr>
                  <a:t>             </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只取</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2</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7</a:t>
                </a:r>
                <a:r>
                  <a:rPr lang="zh-CN" altLang="en-US" sz="2000" b="1" dirty="0">
                    <a:latin typeface="Times New Roman" panose="02020603050405020304" pitchFamily="18" charset="0"/>
                    <a:ea typeface="宋体" panose="02010600030101010101" pitchFamily="2" charset="-122"/>
                    <a:sym typeface="Wingdings" panose="05000000000000000000" pitchFamily="2" charset="2"/>
                  </a:rPr>
                  <a:t>、</a:t>
                </a:r>
                <a:r>
                  <a:rPr lang="en-US" altLang="zh-CN" sz="2000" b="1" dirty="0">
                    <a:latin typeface="Times New Roman" panose="02020603050405020304" pitchFamily="18" charset="0"/>
                    <a:ea typeface="宋体" panose="02010600030101010101" pitchFamily="2" charset="-122"/>
                    <a:sym typeface="Wingdings" panose="05000000000000000000" pitchFamily="2" charset="2"/>
                  </a:rPr>
                  <a:t>5</a:t>
                </a:r>
                <a:endParaRPr lang="en-US" altLang="zh-CN" sz="2000" b="1" dirty="0">
                  <a:latin typeface="Times New Roman" panose="02020603050405020304" pitchFamily="18" charset="0"/>
                  <a:ea typeface="宋体" panose="02010600030101010101" pitchFamily="2" charset="-122"/>
                  <a:sym typeface="Wingdings" panose="05000000000000000000" pitchFamily="2" charset="2"/>
                </a:endParaRPr>
              </a:p>
              <a:p>
                <a:r>
                  <a:rPr lang="en-US" altLang="zh-CN" sz="2000" b="1" dirty="0">
                    <a:latin typeface="Times New Roman" panose="02020603050405020304" pitchFamily="18" charset="0"/>
                    <a:ea typeface="宋体" panose="02010600030101010101" pitchFamily="2" charset="-122"/>
                    <a:sym typeface="Wingdings" panose="05000000000000000000" pitchFamily="2" charset="2"/>
                  </a:rPr>
                  <a:t>             </a:t>
                </a:r>
                <a:r>
                  <a:rPr lang="en-US" altLang="zh-CN" sz="2000" b="1" dirty="0">
                    <a:solidFill>
                      <a:schemeClr val="hlink"/>
                    </a:solidFill>
                    <a:latin typeface="Times New Roman" panose="02020603050405020304" pitchFamily="18" charset="0"/>
                    <a:ea typeface="宋体" panose="02010600030101010101" pitchFamily="2" charset="-122"/>
                    <a:sym typeface="Wingdings" panose="05000000000000000000" pitchFamily="2" charset="2"/>
                  </a:rPr>
                  <a:t></a:t>
                </a:r>
                <a:r>
                  <a:rPr lang="zh-CN" altLang="en-US" sz="2000" b="1" dirty="0">
                    <a:solidFill>
                      <a:schemeClr val="hlink"/>
                    </a:solidFill>
                    <a:latin typeface="Times New Roman" panose="02020603050405020304" pitchFamily="18" charset="0"/>
                    <a:ea typeface="宋体" panose="02010600030101010101" pitchFamily="2" charset="-122"/>
                    <a:sym typeface="Wingdings" panose="05000000000000000000" pitchFamily="2" charset="2"/>
                  </a:rPr>
                  <a:t>数字分布近乎随机</a:t>
                </a:r>
                <a:endParaRPr lang="zh-CN" altLang="en-US" sz="2000" b="1" dirty="0">
                  <a:solidFill>
                    <a:schemeClr val="hlink"/>
                  </a:solidFill>
                  <a:latin typeface="Times New Roman" panose="02020603050405020304" pitchFamily="18" charset="0"/>
                  <a:ea typeface="宋体" panose="02010600030101010101" pitchFamily="2" charset="-122"/>
                  <a:sym typeface="Wingdings" panose="05000000000000000000" pitchFamily="2" charset="2"/>
                </a:endParaRPr>
              </a:p>
              <a:p>
                <a:r>
                  <a:rPr lang="zh-CN" altLang="en-US" sz="2000" b="1" dirty="0">
                    <a:latin typeface="Times New Roman" panose="02020603050405020304" pitchFamily="18" charset="0"/>
                    <a:ea typeface="宋体" panose="02010600030101010101" pitchFamily="2" charset="-122"/>
                    <a:sym typeface="Wingdings" panose="05000000000000000000" pitchFamily="2" charset="2"/>
                  </a:rPr>
                  <a:t>所以：取任意两位或两位</a:t>
                </a:r>
                <a:endParaRPr lang="zh-CN" altLang="en-US" sz="2000" b="1" dirty="0">
                  <a:latin typeface="Times New Roman" panose="02020603050405020304" pitchFamily="18" charset="0"/>
                  <a:ea typeface="宋体" panose="02010600030101010101" pitchFamily="2" charset="-122"/>
                  <a:sym typeface="Wingdings" panose="05000000000000000000" pitchFamily="2" charset="2"/>
                </a:endParaRPr>
              </a:p>
              <a:p>
                <a:r>
                  <a:rPr lang="zh-CN" altLang="en-US" sz="2000" b="1" dirty="0">
                    <a:latin typeface="Times New Roman" panose="02020603050405020304" pitchFamily="18" charset="0"/>
                    <a:ea typeface="宋体" panose="02010600030101010101" pitchFamily="2" charset="-122"/>
                    <a:sym typeface="Wingdings" panose="05000000000000000000" pitchFamily="2" charset="2"/>
                  </a:rPr>
                  <a:t>            与另两位的叠加作哈希地址</a:t>
                </a:r>
                <a:endParaRPr lang="zh-CN" altLang="en-US" sz="2000" b="1" dirty="0">
                  <a:latin typeface="Times New Roman" panose="02020603050405020304" pitchFamily="18" charset="0"/>
                  <a:ea typeface="宋体" panose="02010600030101010101" pitchFamily="2" charset="-122"/>
                  <a:sym typeface="Wingdings" panose="05000000000000000000" pitchFamily="2" charset="2"/>
                </a:endParaRPr>
              </a:p>
            </p:txBody>
          </p:sp>
        </p:grpSp>
        <p:sp>
          <p:nvSpPr>
            <p:cNvPr id="5" name="文本框 4"/>
            <p:cNvSpPr txBox="1"/>
            <p:nvPr/>
          </p:nvSpPr>
          <p:spPr>
            <a:xfrm>
              <a:off x="3250" y="4972"/>
              <a:ext cx="6645" cy="1077"/>
            </a:xfrm>
            <a:prstGeom prst="rect">
              <a:avLst/>
            </a:prstGeom>
          </p:spPr>
          <p:txBody>
            <a:bodyPr vert="horz" wrap="square" lIns="91440" tIns="45720" rIns="91440" bIns="45720" rtlCol="0" anchor="t">
              <a:noAutofit/>
            </a:bodyPr>
            <a:p>
              <a:pPr marL="0" lvl="0" indent="0">
                <a:lnSpc>
                  <a:spcPct val="90000"/>
                </a:lnSpc>
                <a:spcBef>
                  <a:spcPts val="1000"/>
                </a:spcBef>
                <a:buClr>
                  <a:schemeClr val="accent2"/>
                </a:buClr>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有</a:t>
              </a:r>
              <a:r>
                <a:rPr lang="en-US" altLang="zh-CN" sz="2000" dirty="0">
                  <a:latin typeface="黑体" panose="02010609060101010101" pitchFamily="2" charset="-122"/>
                  <a:ea typeface="黑体" panose="02010609060101010101" pitchFamily="2" charset="-122"/>
                  <a:sym typeface="+mn-ea"/>
                </a:rPr>
                <a:t>80</a:t>
              </a:r>
              <a:r>
                <a:rPr lang="zh-CN" altLang="en-US" sz="2000" dirty="0">
                  <a:latin typeface="黑体" panose="02010609060101010101" pitchFamily="2" charset="-122"/>
                  <a:ea typeface="黑体" panose="02010609060101010101" pitchFamily="2" charset="-122"/>
                  <a:sym typeface="+mn-ea"/>
                </a:rPr>
                <a:t>个记录，关键字为</a:t>
              </a:r>
              <a:r>
                <a:rPr lang="en-US" altLang="zh-CN" sz="2000" dirty="0">
                  <a:latin typeface="黑体" panose="02010609060101010101" pitchFamily="2" charset="-122"/>
                  <a:ea typeface="黑体" panose="02010609060101010101" pitchFamily="2" charset="-122"/>
                  <a:sym typeface="+mn-ea"/>
                </a:rPr>
                <a:t>8</a:t>
              </a:r>
              <a:r>
                <a:rPr lang="zh-CN" altLang="en-US" sz="2000" dirty="0">
                  <a:latin typeface="黑体" panose="02010609060101010101" pitchFamily="2" charset="-122"/>
                  <a:ea typeface="黑体" panose="02010609060101010101" pitchFamily="2" charset="-122"/>
                  <a:sym typeface="+mn-ea"/>
                </a:rPr>
                <a:t>位十进制数，哈希地址为</a:t>
              </a:r>
              <a:r>
                <a:rPr lang="en-US" altLang="zh-CN" sz="2000" dirty="0">
                  <a:latin typeface="黑体" panose="02010609060101010101" pitchFamily="2" charset="-122"/>
                  <a:ea typeface="黑体" panose="02010609060101010101" pitchFamily="2" charset="-122"/>
                  <a:sym typeface="+mn-ea"/>
                </a:rPr>
                <a:t>2</a:t>
              </a:r>
              <a:r>
                <a:rPr lang="zh-CN" altLang="en-US" sz="2000" dirty="0">
                  <a:latin typeface="黑体" panose="02010609060101010101" pitchFamily="2" charset="-122"/>
                  <a:ea typeface="黑体" panose="02010609060101010101" pitchFamily="2" charset="-122"/>
                  <a:sym typeface="+mn-ea"/>
                </a:rPr>
                <a:t>位十进制数</a:t>
              </a:r>
              <a:endParaRPr lang="zh-CN" altLang="en-US" sz="2000" dirty="0">
                <a:latin typeface="黑体" panose="02010609060101010101" pitchFamily="2" charset="-122"/>
                <a:ea typeface="黑体" panose="02010609060101010101" pitchFamily="2" charset="-122"/>
                <a:sym typeface="+mn-ea"/>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5364" name="Group 33"/>
          <p:cNvGrpSpPr/>
          <p:nvPr/>
        </p:nvGrpSpPr>
        <p:grpSpPr>
          <a:xfrm>
            <a:off x="2783523" y="1412558"/>
            <a:ext cx="7162800" cy="4264025"/>
            <a:chOff x="385" y="1029"/>
            <a:chExt cx="4512" cy="2686"/>
          </a:xfrm>
        </p:grpSpPr>
        <p:sp>
          <p:nvSpPr>
            <p:cNvPr id="15365" name="Line 4"/>
            <p:cNvSpPr/>
            <p:nvPr/>
          </p:nvSpPr>
          <p:spPr>
            <a:xfrm flipV="1">
              <a:off x="4516" y="1797"/>
              <a:ext cx="0" cy="222"/>
            </a:xfrm>
            <a:prstGeom prst="line">
              <a:avLst/>
            </a:prstGeom>
            <a:ln w="9525" cap="flat" cmpd="sng">
              <a:solidFill>
                <a:srgbClr val="003366"/>
              </a:solidFill>
              <a:prstDash val="solid"/>
              <a:round/>
              <a:headEnd type="none" w="med" len="med"/>
              <a:tailEnd type="triangle" w="med" len="med"/>
            </a:ln>
          </p:spPr>
        </p:sp>
        <p:sp>
          <p:nvSpPr>
            <p:cNvPr id="15366" name="Text Box 5"/>
            <p:cNvSpPr txBox="1"/>
            <p:nvPr/>
          </p:nvSpPr>
          <p:spPr>
            <a:xfrm>
              <a:off x="4369" y="1989"/>
              <a:ext cx="420" cy="251"/>
            </a:xfrm>
            <a:prstGeom prst="rect">
              <a:avLst/>
            </a:prstGeom>
            <a:noFill/>
            <a:ln w="9525">
              <a:noFill/>
            </a:ln>
          </p:spPr>
          <p:txBody>
            <a:bodyPr anchor="t" anchorCtr="0">
              <a:spAutoFit/>
            </a:bodyPr>
            <a:p>
              <a:r>
                <a:rPr lang="en-US" altLang="zh-CN" sz="2000" b="1" dirty="0">
                  <a:solidFill>
                    <a:srgbClr val="003300"/>
                  </a:solidFill>
                  <a:latin typeface="Times New Roman" panose="02020603050405020304" pitchFamily="18" charset="0"/>
                  <a:ea typeface="宋体" panose="02010600030101010101" pitchFamily="2" charset="-122"/>
                </a:rPr>
                <a:t>i=11</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67" name="AutoShape 6"/>
            <p:cNvSpPr/>
            <p:nvPr/>
          </p:nvSpPr>
          <p:spPr>
            <a:xfrm>
              <a:off x="2814" y="1029"/>
              <a:ext cx="1022" cy="233"/>
            </a:xfrm>
            <a:prstGeom prst="wedgeEllipseCallout">
              <a:avLst>
                <a:gd name="adj1" fmla="val -43736"/>
                <a:gd name="adj2" fmla="val 70171"/>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zh-CN" altLang="en-US" sz="2000" b="1" dirty="0">
                  <a:solidFill>
                    <a:srgbClr val="FF0000"/>
                  </a:solidFill>
                  <a:latin typeface="Times New Roman" panose="02020603050405020304" pitchFamily="18" charset="0"/>
                  <a:ea typeface="宋体" panose="02010600030101010101" pitchFamily="2" charset="-122"/>
                </a:rPr>
                <a:t>找</a:t>
              </a:r>
              <a:r>
                <a:rPr lang="en-US" altLang="zh-CN" sz="2000" b="1" dirty="0">
                  <a:solidFill>
                    <a:srgbClr val="FF0000"/>
                  </a:solidFill>
                  <a:latin typeface="Times New Roman" panose="02020603050405020304" pitchFamily="18" charset="0"/>
                  <a:ea typeface="宋体" panose="02010600030101010101" pitchFamily="2" charset="-122"/>
                </a:rPr>
                <a:t>64</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5368" name="AutoShape 7"/>
            <p:cNvSpPr/>
            <p:nvPr/>
          </p:nvSpPr>
          <p:spPr>
            <a:xfrm>
              <a:off x="577" y="2181"/>
              <a:ext cx="576" cy="384"/>
            </a:xfrm>
            <a:prstGeom prst="cloudCallout">
              <a:avLst>
                <a:gd name="adj1" fmla="val -57292"/>
                <a:gd name="adj2" fmla="val -152866"/>
              </a:avLst>
            </a:prstGeom>
            <a:solidFill>
              <a:srgbClr val="FFCCFF"/>
            </a:solidFill>
            <a:ln w="9525" cap="flat" cmpd="sng">
              <a:solidFill>
                <a:srgbClr val="003366"/>
              </a:solidFill>
              <a:prstDash val="solid"/>
              <a:round/>
              <a:headEnd type="none" w="med" len="med"/>
              <a:tailEnd type="none" w="med" len="med"/>
            </a:ln>
          </p:spPr>
          <p:txBody>
            <a:bodyPr wrap="none" anchor="ctr" anchorCtr="0"/>
            <a:p>
              <a:pPr algn="ctr"/>
              <a:r>
                <a:rPr lang="zh-CN" altLang="en-US" sz="2000" b="1" dirty="0">
                  <a:solidFill>
                    <a:srgbClr val="3333FF"/>
                  </a:solidFill>
                  <a:latin typeface="Times New Roman" panose="02020603050405020304" pitchFamily="18" charset="0"/>
                  <a:ea typeface="宋体" panose="02010600030101010101" pitchFamily="2" charset="-122"/>
                </a:rPr>
                <a:t>监视哨</a:t>
              </a:r>
              <a:endParaRPr lang="zh-CN" altLang="en-US" sz="2000" b="1" dirty="0">
                <a:solidFill>
                  <a:srgbClr val="3333FF"/>
                </a:solidFill>
                <a:latin typeface="Times New Roman" panose="02020603050405020304" pitchFamily="18" charset="0"/>
                <a:ea typeface="宋体" panose="02010600030101010101" pitchFamily="2" charset="-122"/>
              </a:endParaRPr>
            </a:p>
          </p:txBody>
        </p:sp>
        <p:sp>
          <p:nvSpPr>
            <p:cNvPr id="15369" name="Line 8"/>
            <p:cNvSpPr/>
            <p:nvPr/>
          </p:nvSpPr>
          <p:spPr>
            <a:xfrm flipV="1">
              <a:off x="3028" y="1797"/>
              <a:ext cx="0" cy="222"/>
            </a:xfrm>
            <a:prstGeom prst="line">
              <a:avLst/>
            </a:prstGeom>
            <a:ln w="9525" cap="flat" cmpd="sng">
              <a:solidFill>
                <a:srgbClr val="003366"/>
              </a:solidFill>
              <a:prstDash val="solid"/>
              <a:round/>
              <a:headEnd type="none" w="med" len="med"/>
              <a:tailEnd type="triangle" w="med" len="med"/>
            </a:ln>
          </p:spPr>
        </p:sp>
        <p:sp>
          <p:nvSpPr>
            <p:cNvPr id="15370" name="Text Box 9"/>
            <p:cNvSpPr txBox="1"/>
            <p:nvPr/>
          </p:nvSpPr>
          <p:spPr>
            <a:xfrm>
              <a:off x="2833" y="1989"/>
              <a:ext cx="420" cy="251"/>
            </a:xfrm>
            <a:prstGeom prst="rect">
              <a:avLst/>
            </a:prstGeom>
            <a:noFill/>
            <a:ln w="9525">
              <a:noFill/>
            </a:ln>
          </p:spPr>
          <p:txBody>
            <a:bodyPr anchor="t" anchorCtr="0">
              <a:spAutoFit/>
            </a:bodyPr>
            <a:p>
              <a:r>
                <a:rPr lang="en-US" altLang="zh-CN" sz="2000" b="1" dirty="0">
                  <a:latin typeface="Times New Roman" panose="02020603050405020304" pitchFamily="18" charset="0"/>
                  <a:ea typeface="宋体" panose="02010600030101010101" pitchFamily="2" charset="-122"/>
                </a:rPr>
                <a:t>i=7</a:t>
              </a:r>
              <a:endParaRPr lang="en-US" altLang="zh-CN" sz="2000" b="1" dirty="0">
                <a:latin typeface="Times New Roman" panose="02020603050405020304" pitchFamily="18" charset="0"/>
                <a:ea typeface="宋体" panose="02010600030101010101" pitchFamily="2" charset="-122"/>
              </a:endParaRPr>
            </a:p>
          </p:txBody>
        </p:sp>
        <p:sp>
          <p:nvSpPr>
            <p:cNvPr id="15371" name="Line 10"/>
            <p:cNvSpPr/>
            <p:nvPr/>
          </p:nvSpPr>
          <p:spPr>
            <a:xfrm flipV="1">
              <a:off x="3400" y="1797"/>
              <a:ext cx="0" cy="222"/>
            </a:xfrm>
            <a:prstGeom prst="line">
              <a:avLst/>
            </a:prstGeom>
            <a:ln w="9525" cap="flat" cmpd="sng">
              <a:solidFill>
                <a:srgbClr val="003366"/>
              </a:solidFill>
              <a:prstDash val="solid"/>
              <a:round/>
              <a:headEnd type="none" w="med" len="med"/>
              <a:tailEnd type="triangle" w="med" len="med"/>
            </a:ln>
          </p:spPr>
        </p:sp>
        <p:sp>
          <p:nvSpPr>
            <p:cNvPr id="15372" name="Text Box 11"/>
            <p:cNvSpPr txBox="1"/>
            <p:nvPr/>
          </p:nvSpPr>
          <p:spPr>
            <a:xfrm>
              <a:off x="3205" y="1989"/>
              <a:ext cx="420" cy="251"/>
            </a:xfrm>
            <a:prstGeom prst="rect">
              <a:avLst/>
            </a:prstGeom>
            <a:noFill/>
            <a:ln w="9525">
              <a:noFill/>
            </a:ln>
          </p:spPr>
          <p:txBody>
            <a:bodyPr anchor="t" anchorCtr="0">
              <a:spAutoFit/>
            </a:bodyPr>
            <a:p>
              <a:r>
                <a:rPr lang="en-US" altLang="zh-CN" sz="2000" b="1" dirty="0">
                  <a:latin typeface="Times New Roman" panose="02020603050405020304" pitchFamily="18" charset="0"/>
                  <a:ea typeface="宋体" panose="02010600030101010101" pitchFamily="2" charset="-122"/>
                </a:rPr>
                <a:t>i=8</a:t>
              </a:r>
              <a:endParaRPr lang="en-US" altLang="zh-CN" sz="2000" b="1" dirty="0">
                <a:latin typeface="Times New Roman" panose="02020603050405020304" pitchFamily="18" charset="0"/>
                <a:ea typeface="宋体" panose="02010600030101010101" pitchFamily="2" charset="-122"/>
              </a:endParaRPr>
            </a:p>
          </p:txBody>
        </p:sp>
        <p:sp>
          <p:nvSpPr>
            <p:cNvPr id="15373" name="Line 12"/>
            <p:cNvSpPr/>
            <p:nvPr/>
          </p:nvSpPr>
          <p:spPr>
            <a:xfrm flipV="1">
              <a:off x="3772" y="1797"/>
              <a:ext cx="0" cy="222"/>
            </a:xfrm>
            <a:prstGeom prst="line">
              <a:avLst/>
            </a:prstGeom>
            <a:ln w="9525" cap="flat" cmpd="sng">
              <a:solidFill>
                <a:srgbClr val="003366"/>
              </a:solidFill>
              <a:prstDash val="solid"/>
              <a:round/>
              <a:headEnd type="none" w="med" len="med"/>
              <a:tailEnd type="triangle" w="med" len="med"/>
            </a:ln>
          </p:spPr>
        </p:sp>
        <p:sp>
          <p:nvSpPr>
            <p:cNvPr id="15374" name="Text Box 13"/>
            <p:cNvSpPr txBox="1"/>
            <p:nvPr/>
          </p:nvSpPr>
          <p:spPr>
            <a:xfrm>
              <a:off x="3577" y="1989"/>
              <a:ext cx="420" cy="251"/>
            </a:xfrm>
            <a:prstGeom prst="rect">
              <a:avLst/>
            </a:prstGeom>
            <a:noFill/>
            <a:ln w="9525">
              <a:noFill/>
            </a:ln>
          </p:spPr>
          <p:txBody>
            <a:bodyPr anchor="t" anchorCtr="0">
              <a:spAutoFit/>
            </a:bodyPr>
            <a:p>
              <a:r>
                <a:rPr lang="en-US" altLang="zh-CN" sz="2000" b="1" dirty="0">
                  <a:latin typeface="Times New Roman" panose="02020603050405020304" pitchFamily="18" charset="0"/>
                  <a:ea typeface="宋体" panose="02010600030101010101" pitchFamily="2" charset="-122"/>
                </a:rPr>
                <a:t>i=9</a:t>
              </a:r>
              <a:endParaRPr lang="en-US" altLang="zh-CN" sz="2000" b="1" dirty="0">
                <a:latin typeface="Times New Roman" panose="02020603050405020304" pitchFamily="18" charset="0"/>
                <a:ea typeface="宋体" panose="02010600030101010101" pitchFamily="2" charset="-122"/>
              </a:endParaRPr>
            </a:p>
          </p:txBody>
        </p:sp>
        <p:sp>
          <p:nvSpPr>
            <p:cNvPr id="15375" name="Line 14"/>
            <p:cNvSpPr/>
            <p:nvPr/>
          </p:nvSpPr>
          <p:spPr>
            <a:xfrm flipV="1">
              <a:off x="4132" y="1797"/>
              <a:ext cx="0" cy="222"/>
            </a:xfrm>
            <a:prstGeom prst="line">
              <a:avLst/>
            </a:prstGeom>
            <a:ln w="9525" cap="flat" cmpd="sng">
              <a:solidFill>
                <a:srgbClr val="003366"/>
              </a:solidFill>
              <a:prstDash val="solid"/>
              <a:round/>
              <a:headEnd type="none" w="med" len="med"/>
              <a:tailEnd type="triangle" w="med" len="med"/>
            </a:ln>
          </p:spPr>
        </p:sp>
        <p:sp>
          <p:nvSpPr>
            <p:cNvPr id="15376" name="Text Box 15"/>
            <p:cNvSpPr txBox="1"/>
            <p:nvPr/>
          </p:nvSpPr>
          <p:spPr>
            <a:xfrm>
              <a:off x="3937" y="1989"/>
              <a:ext cx="420" cy="251"/>
            </a:xfrm>
            <a:prstGeom prst="rect">
              <a:avLst/>
            </a:prstGeom>
            <a:noFill/>
            <a:ln w="9525">
              <a:noFill/>
            </a:ln>
          </p:spPr>
          <p:txBody>
            <a:bodyPr anchor="t" anchorCtr="0">
              <a:spAutoFit/>
            </a:bodyPr>
            <a:p>
              <a:r>
                <a:rPr lang="en-US" altLang="zh-CN" sz="2000" b="1" dirty="0">
                  <a:latin typeface="Times New Roman" panose="02020603050405020304" pitchFamily="18" charset="0"/>
                  <a:ea typeface="宋体" panose="02010600030101010101" pitchFamily="2" charset="-122"/>
                </a:rPr>
                <a:t>i=10</a:t>
              </a:r>
              <a:endParaRPr lang="en-US" altLang="zh-CN" sz="2000" b="1" dirty="0">
                <a:latin typeface="Times New Roman" panose="02020603050405020304" pitchFamily="18" charset="0"/>
                <a:ea typeface="宋体" panose="02010600030101010101" pitchFamily="2" charset="-122"/>
              </a:endParaRPr>
            </a:p>
          </p:txBody>
        </p:sp>
        <p:sp>
          <p:nvSpPr>
            <p:cNvPr id="15377" name="Text Box 16"/>
            <p:cNvSpPr txBox="1"/>
            <p:nvPr/>
          </p:nvSpPr>
          <p:spPr>
            <a:xfrm>
              <a:off x="3922" y="2258"/>
              <a:ext cx="930" cy="251"/>
            </a:xfrm>
            <a:prstGeom prst="rect">
              <a:avLst/>
            </a:prstGeom>
            <a:solidFill>
              <a:srgbClr val="FFCCFF"/>
            </a:solidFill>
            <a:ln w="9525" cap="flat" cmpd="sng">
              <a:solidFill>
                <a:srgbClr val="003366"/>
              </a:solidFill>
              <a:prstDash val="solid"/>
              <a:miter/>
              <a:headEnd type="none" w="med" len="med"/>
              <a:tailEnd type="none" w="med" len="med"/>
            </a:ln>
          </p:spPr>
          <p:txBody>
            <a:bodyPr wrap="none" anchor="t" anchorCtr="0">
              <a:spAutoFit/>
            </a:bodyPr>
            <a:p>
              <a:r>
                <a:rPr lang="zh-CN" altLang="en-US" sz="2000" b="1" dirty="0">
                  <a:solidFill>
                    <a:srgbClr val="003300"/>
                  </a:solidFill>
                  <a:latin typeface="Times New Roman" panose="02020603050405020304" pitchFamily="18" charset="0"/>
                  <a:ea typeface="宋体" panose="02010600030101010101" pitchFamily="2" charset="-122"/>
                </a:rPr>
                <a:t>比较次数</a:t>
              </a:r>
              <a:r>
                <a:rPr lang="en-US" altLang="zh-CN" sz="2000" b="1" dirty="0">
                  <a:solidFill>
                    <a:srgbClr val="003300"/>
                  </a:solidFill>
                  <a:latin typeface="Times New Roman" panose="02020603050405020304" pitchFamily="18" charset="0"/>
                  <a:ea typeface="宋体" panose="02010600030101010101" pitchFamily="2" charset="-122"/>
                </a:rPr>
                <a:t>=5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78" name="Text Box 17"/>
            <p:cNvSpPr txBox="1"/>
            <p:nvPr/>
          </p:nvSpPr>
          <p:spPr>
            <a:xfrm>
              <a:off x="1411" y="2301"/>
              <a:ext cx="1803" cy="1414"/>
            </a:xfrm>
            <a:prstGeom prst="rect">
              <a:avLst/>
            </a:prstGeom>
            <a:solidFill>
              <a:srgbClr val="FFCCFF"/>
            </a:solidFill>
            <a:ln w="9525" cap="flat" cmpd="sng">
              <a:solidFill>
                <a:srgbClr val="003366"/>
              </a:solidFill>
              <a:prstDash val="solid"/>
              <a:miter/>
              <a:headEnd type="none" w="med" len="med"/>
              <a:tailEnd type="none" w="med" len="med"/>
            </a:ln>
          </p:spPr>
          <p:txBody>
            <a:bodyPr wrap="none" anchor="t" anchorCtr="0">
              <a:spAutoFit/>
            </a:bodyPr>
            <a:p>
              <a:r>
                <a:rPr lang="zh-CN" altLang="en-US" sz="2000" b="1" dirty="0">
                  <a:solidFill>
                    <a:srgbClr val="003300"/>
                  </a:solidFill>
                  <a:latin typeface="Times New Roman" panose="02020603050405020304" pitchFamily="18" charset="0"/>
                  <a:ea typeface="宋体" panose="02010600030101010101" pitchFamily="2" charset="-122"/>
                </a:rPr>
                <a:t>比较次数：</a:t>
              </a:r>
              <a:endParaRPr lang="zh-CN" altLang="en-US" sz="2000" b="1" dirty="0">
                <a:solidFill>
                  <a:srgbClr val="003300"/>
                </a:solidFill>
                <a:latin typeface="Times New Roman" panose="02020603050405020304" pitchFamily="18" charset="0"/>
                <a:ea typeface="宋体" panose="02010600030101010101" pitchFamily="2" charset="-122"/>
              </a:endParaRPr>
            </a:p>
            <a:p>
              <a:r>
                <a:rPr lang="zh-CN" altLang="en-US" sz="2000" b="1" dirty="0">
                  <a:solidFill>
                    <a:srgbClr val="003300"/>
                  </a:solidFill>
                  <a:latin typeface="Times New Roman" panose="02020603050405020304" pitchFamily="18" charset="0"/>
                  <a:ea typeface="宋体" panose="02010600030101010101" pitchFamily="2" charset="-122"/>
                </a:rPr>
                <a:t>查找第</a:t>
              </a:r>
              <a:r>
                <a:rPr lang="en-US" altLang="zh-CN" sz="2000" b="1" dirty="0">
                  <a:solidFill>
                    <a:srgbClr val="003300"/>
                  </a:solidFill>
                  <a:latin typeface="Times New Roman" panose="02020603050405020304" pitchFamily="18" charset="0"/>
                  <a:ea typeface="宋体" panose="02010600030101010101" pitchFamily="2" charset="-122"/>
                </a:rPr>
                <a:t>n</a:t>
              </a:r>
              <a:r>
                <a:rPr lang="zh-CN" altLang="zh-CN" sz="2000" b="1" dirty="0">
                  <a:solidFill>
                    <a:srgbClr val="003300"/>
                  </a:solidFill>
                  <a:latin typeface="Times New Roman" panose="02020603050405020304" pitchFamily="18" charset="0"/>
                  <a:ea typeface="宋体" panose="02010600030101010101" pitchFamily="2" charset="-122"/>
                </a:rPr>
                <a:t>个元素：    1</a:t>
              </a:r>
              <a:endParaRPr lang="zh-CN" altLang="zh-CN" sz="2000" b="1" dirty="0">
                <a:solidFill>
                  <a:srgbClr val="003300"/>
                </a:solidFill>
                <a:latin typeface="Times New Roman" panose="02020603050405020304" pitchFamily="18" charset="0"/>
                <a:ea typeface="宋体" panose="02010600030101010101" pitchFamily="2" charset="-122"/>
              </a:endParaRPr>
            </a:p>
            <a:p>
              <a:r>
                <a:rPr lang="zh-CN" altLang="en-US" sz="2000" b="1" dirty="0">
                  <a:solidFill>
                    <a:srgbClr val="003300"/>
                  </a:solidFill>
                  <a:latin typeface="Times New Roman" panose="02020603050405020304" pitchFamily="18" charset="0"/>
                  <a:ea typeface="宋体" panose="02010600030101010101" pitchFamily="2" charset="-122"/>
                </a:rPr>
                <a:t>查找第</a:t>
              </a:r>
              <a:r>
                <a:rPr lang="en-US" altLang="zh-CN" sz="2000" b="1" dirty="0">
                  <a:solidFill>
                    <a:srgbClr val="003300"/>
                  </a:solidFill>
                  <a:latin typeface="Times New Roman" panose="02020603050405020304" pitchFamily="18" charset="0"/>
                  <a:ea typeface="宋体" panose="02010600030101010101" pitchFamily="2" charset="-122"/>
                </a:rPr>
                <a:t>n-1</a:t>
              </a:r>
              <a:r>
                <a:rPr lang="zh-CN" altLang="zh-CN" sz="2000" b="1" dirty="0">
                  <a:solidFill>
                    <a:srgbClr val="003300"/>
                  </a:solidFill>
                  <a:latin typeface="Times New Roman" panose="02020603050405020304" pitchFamily="18" charset="0"/>
                  <a:ea typeface="宋体" panose="02010600030101010101" pitchFamily="2" charset="-122"/>
                </a:rPr>
                <a:t>个元素：2</a:t>
              </a:r>
              <a:endParaRPr lang="zh-CN" altLang="zh-CN" sz="2000" b="1" dirty="0">
                <a:solidFill>
                  <a:srgbClr val="003300"/>
                </a:solidFill>
                <a:latin typeface="Times New Roman" panose="02020603050405020304" pitchFamily="18" charset="0"/>
                <a:ea typeface="宋体" panose="02010600030101010101" pitchFamily="2" charset="-122"/>
              </a:endParaRPr>
            </a:p>
            <a:p>
              <a:r>
                <a:rPr lang="en-US" altLang="zh-CN" sz="2000" b="1" dirty="0">
                  <a:solidFill>
                    <a:srgbClr val="003300"/>
                  </a:solidFill>
                  <a:latin typeface="Times New Roman" panose="02020603050405020304" pitchFamily="18" charset="0"/>
                  <a:ea typeface="宋体" panose="02010600030101010101" pitchFamily="2" charset="-122"/>
                </a:rPr>
                <a:t>……….</a:t>
              </a:r>
              <a:endParaRPr lang="en-US" altLang="zh-CN" sz="2000" b="1" dirty="0">
                <a:solidFill>
                  <a:srgbClr val="003300"/>
                </a:solidFill>
                <a:latin typeface="Times New Roman" panose="02020603050405020304" pitchFamily="18" charset="0"/>
                <a:ea typeface="宋体" panose="02010600030101010101" pitchFamily="2" charset="-122"/>
              </a:endParaRPr>
            </a:p>
            <a:p>
              <a:r>
                <a:rPr lang="zh-CN" altLang="en-US" sz="2000" b="1" dirty="0">
                  <a:solidFill>
                    <a:srgbClr val="003300"/>
                  </a:solidFill>
                  <a:latin typeface="Times New Roman" panose="02020603050405020304" pitchFamily="18" charset="0"/>
                  <a:ea typeface="宋体" panose="02010600030101010101" pitchFamily="2" charset="-122"/>
                </a:rPr>
                <a:t>查找第</a:t>
              </a:r>
              <a:r>
                <a:rPr lang="en-US" altLang="zh-CN" sz="2000" b="1" dirty="0">
                  <a:solidFill>
                    <a:srgbClr val="003300"/>
                  </a:solidFill>
                  <a:latin typeface="Times New Roman" panose="02020603050405020304" pitchFamily="18" charset="0"/>
                  <a:ea typeface="宋体" panose="02010600030101010101" pitchFamily="2" charset="-122"/>
                </a:rPr>
                <a:t>1</a:t>
              </a:r>
              <a:r>
                <a:rPr lang="zh-CN" altLang="zh-CN" sz="2000" b="1" dirty="0">
                  <a:solidFill>
                    <a:srgbClr val="003300"/>
                  </a:solidFill>
                  <a:latin typeface="Times New Roman" panose="02020603050405020304" pitchFamily="18" charset="0"/>
                  <a:ea typeface="宋体" panose="02010600030101010101" pitchFamily="2" charset="-122"/>
                </a:rPr>
                <a:t>个元素：   </a:t>
              </a:r>
              <a:r>
                <a:rPr lang="en-US" altLang="zh-CN" sz="2000" b="1" dirty="0">
                  <a:solidFill>
                    <a:srgbClr val="003300"/>
                  </a:solidFill>
                  <a:latin typeface="Times New Roman" panose="02020603050405020304" pitchFamily="18" charset="0"/>
                  <a:ea typeface="宋体" panose="02010600030101010101" pitchFamily="2" charset="-122"/>
                </a:rPr>
                <a:t>n</a:t>
              </a:r>
              <a:endParaRPr lang="en-US" altLang="zh-CN" sz="2000" b="1" dirty="0">
                <a:solidFill>
                  <a:srgbClr val="003300"/>
                </a:solidFill>
                <a:latin typeface="Times New Roman" panose="02020603050405020304" pitchFamily="18" charset="0"/>
                <a:ea typeface="宋体" panose="02010600030101010101" pitchFamily="2" charset="-122"/>
              </a:endParaRPr>
            </a:p>
            <a:p>
              <a:r>
                <a:rPr lang="zh-CN" altLang="en-US" sz="2000" b="1" dirty="0">
                  <a:solidFill>
                    <a:srgbClr val="003300"/>
                  </a:solidFill>
                  <a:latin typeface="Times New Roman" panose="02020603050405020304" pitchFamily="18" charset="0"/>
                  <a:ea typeface="宋体" panose="02010600030101010101" pitchFamily="2" charset="-122"/>
                </a:rPr>
                <a:t>查找第</a:t>
              </a:r>
              <a:r>
                <a:rPr lang="en-US" altLang="zh-CN" sz="2000" b="1" dirty="0">
                  <a:solidFill>
                    <a:srgbClr val="003300"/>
                  </a:solidFill>
                  <a:latin typeface="Times New Roman" panose="02020603050405020304" pitchFamily="18" charset="0"/>
                  <a:ea typeface="宋体" panose="02010600030101010101" pitchFamily="2" charset="-122"/>
                </a:rPr>
                <a:t>i</a:t>
              </a:r>
              <a:r>
                <a:rPr lang="zh-CN" altLang="zh-CN" sz="2000" b="1" dirty="0">
                  <a:solidFill>
                    <a:srgbClr val="003300"/>
                  </a:solidFill>
                  <a:latin typeface="Times New Roman" panose="02020603050405020304" pitchFamily="18" charset="0"/>
                  <a:ea typeface="宋体" panose="02010600030101010101" pitchFamily="2" charset="-122"/>
                </a:rPr>
                <a:t>个元素：    </a:t>
              </a:r>
              <a:r>
                <a:rPr lang="en-US" altLang="zh-CN" sz="2000" b="1" dirty="0">
                  <a:solidFill>
                    <a:srgbClr val="003300"/>
                  </a:solidFill>
                  <a:latin typeface="Times New Roman" panose="02020603050405020304" pitchFamily="18" charset="0"/>
                  <a:ea typeface="宋体" panose="02010600030101010101" pitchFamily="2" charset="-122"/>
                </a:rPr>
                <a:t>n+1-i</a:t>
              </a:r>
              <a:endParaRPr lang="en-US" altLang="zh-CN" sz="2000" b="1" dirty="0">
                <a:solidFill>
                  <a:srgbClr val="003300"/>
                </a:solidFill>
                <a:latin typeface="Times New Roman" panose="02020603050405020304" pitchFamily="18" charset="0"/>
                <a:ea typeface="宋体" panose="02010600030101010101" pitchFamily="2" charset="-122"/>
              </a:endParaRPr>
            </a:p>
            <a:p>
              <a:r>
                <a:rPr lang="zh-CN" altLang="en-US" sz="2000" b="1" dirty="0">
                  <a:solidFill>
                    <a:srgbClr val="003300"/>
                  </a:solidFill>
                  <a:latin typeface="Times New Roman" panose="02020603050405020304" pitchFamily="18" charset="0"/>
                  <a:ea typeface="宋体" panose="02010600030101010101" pitchFamily="2" charset="-122"/>
                </a:rPr>
                <a:t>查找失败</a:t>
              </a:r>
              <a:r>
                <a:rPr lang="zh-CN" altLang="zh-CN" sz="2000" b="1" dirty="0">
                  <a:solidFill>
                    <a:srgbClr val="003300"/>
                  </a:solidFill>
                  <a:latin typeface="Times New Roman" panose="02020603050405020304" pitchFamily="18" charset="0"/>
                  <a:ea typeface="宋体" panose="02010600030101010101" pitchFamily="2" charset="-122"/>
                </a:rPr>
                <a:t>：             </a:t>
              </a:r>
              <a:r>
                <a:rPr lang="en-US" altLang="zh-CN" sz="2000" b="1" dirty="0">
                  <a:solidFill>
                    <a:srgbClr val="003300"/>
                  </a:solidFill>
                  <a:latin typeface="Times New Roman" panose="02020603050405020304" pitchFamily="18" charset="0"/>
                  <a:ea typeface="宋体" panose="02010600030101010101" pitchFamily="2" charset="-122"/>
                </a:rPr>
                <a:t>n+1</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nvGrpSpPr>
            <p:cNvPr id="15379" name="Group 18"/>
            <p:cNvGrpSpPr/>
            <p:nvPr/>
          </p:nvGrpSpPr>
          <p:grpSpPr>
            <a:xfrm>
              <a:off x="385" y="1298"/>
              <a:ext cx="4512" cy="466"/>
              <a:chOff x="672" y="1805"/>
              <a:chExt cx="4512" cy="466"/>
            </a:xfrm>
          </p:grpSpPr>
          <p:sp>
            <p:nvSpPr>
              <p:cNvPr id="15380" name="Text Box 19"/>
              <p:cNvSpPr txBox="1"/>
              <p:nvPr/>
            </p:nvSpPr>
            <p:spPr>
              <a:xfrm>
                <a:off x="720" y="1805"/>
                <a:ext cx="4464" cy="251"/>
              </a:xfrm>
              <a:prstGeom prst="rect">
                <a:avLst/>
              </a:prstGeom>
              <a:noFill/>
              <a:ln w="9525">
                <a:noFill/>
              </a:ln>
            </p:spPr>
            <p:txBody>
              <a:bodyPr anchor="t" anchorCtr="0">
                <a:spAutoFit/>
              </a:bodyPr>
              <a:p>
                <a:r>
                  <a:rPr lang="en-US" altLang="zh-CN" sz="2000" b="1" dirty="0">
                    <a:solidFill>
                      <a:srgbClr val="003300"/>
                    </a:solidFill>
                    <a:latin typeface="Times New Roman" panose="02020603050405020304" pitchFamily="18" charset="0"/>
                    <a:ea typeface="宋体" panose="02010600030101010101" pitchFamily="2" charset="-122"/>
                  </a:rPr>
                  <a:t> 0      1       2       3       4       5       6        7        8       9      10     11</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nvGrpSpPr>
              <p:cNvPr id="15381" name="Group 20"/>
              <p:cNvGrpSpPr/>
              <p:nvPr/>
            </p:nvGrpSpPr>
            <p:grpSpPr>
              <a:xfrm>
                <a:off x="672" y="2016"/>
                <a:ext cx="4320" cy="255"/>
                <a:chOff x="672" y="2016"/>
                <a:chExt cx="4032" cy="255"/>
              </a:xfrm>
            </p:grpSpPr>
            <p:sp>
              <p:nvSpPr>
                <p:cNvPr id="15382" name="Rectangle 21"/>
                <p:cNvSpPr/>
                <p:nvPr/>
              </p:nvSpPr>
              <p:spPr>
                <a:xfrm>
                  <a:off x="672"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64</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3" name="Rectangle 22"/>
                <p:cNvSpPr/>
                <p:nvPr/>
              </p:nvSpPr>
              <p:spPr>
                <a:xfrm>
                  <a:off x="1008"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4" name="Rectangle 23"/>
                <p:cNvSpPr/>
                <p:nvPr/>
              </p:nvSpPr>
              <p:spPr>
                <a:xfrm>
                  <a:off x="1344"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13</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5" name="Rectangle 24"/>
                <p:cNvSpPr/>
                <p:nvPr/>
              </p:nvSpPr>
              <p:spPr>
                <a:xfrm>
                  <a:off x="1680"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19</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6" name="Rectangle 25"/>
                <p:cNvSpPr/>
                <p:nvPr/>
              </p:nvSpPr>
              <p:spPr>
                <a:xfrm>
                  <a:off x="2016"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21</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7" name="Rectangle 26"/>
                <p:cNvSpPr/>
                <p:nvPr/>
              </p:nvSpPr>
              <p:spPr>
                <a:xfrm>
                  <a:off x="2352"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37</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8" name="Rectangle 27"/>
                <p:cNvSpPr/>
                <p:nvPr/>
              </p:nvSpPr>
              <p:spPr>
                <a:xfrm>
                  <a:off x="2688"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56</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89" name="Rectangle 28"/>
                <p:cNvSpPr/>
                <p:nvPr/>
              </p:nvSpPr>
              <p:spPr>
                <a:xfrm>
                  <a:off x="3024"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64</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90" name="Rectangle 29"/>
                <p:cNvSpPr/>
                <p:nvPr/>
              </p:nvSpPr>
              <p:spPr>
                <a:xfrm>
                  <a:off x="3360"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75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91" name="Rectangle 30"/>
                <p:cNvSpPr/>
                <p:nvPr/>
              </p:nvSpPr>
              <p:spPr>
                <a:xfrm>
                  <a:off x="3696"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80</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92" name="Rectangle 31"/>
                <p:cNvSpPr/>
                <p:nvPr/>
              </p:nvSpPr>
              <p:spPr>
                <a:xfrm>
                  <a:off x="4032"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88</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15393" name="Rectangle 32"/>
                <p:cNvSpPr/>
                <p:nvPr/>
              </p:nvSpPr>
              <p:spPr>
                <a:xfrm>
                  <a:off x="4368" y="2016"/>
                  <a:ext cx="336"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92</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gr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数字分析法的特点</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mn-ea"/>
                <a:sym typeface="+mn-ea"/>
              </a:rPr>
              <a:t>数字分析法仅适用于事先明确知道表中所有关键码每一位数值的分布情况</a:t>
            </a:r>
            <a:endParaRPr lang="en-US" altLang="zh-CN" b="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mn-ea"/>
                <a:sym typeface="+mn-ea"/>
              </a:rPr>
              <a:t>数字分析法完全依赖于关键码集合，如果换一个关键码集合，选择哪几位要重新决定。</a:t>
            </a:r>
            <a:endParaRPr lang="en-US" altLang="zh-CN"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b="0" dirty="0">
                <a:latin typeface="黑体" panose="02010609060101010101" pitchFamily="2" charset="-122"/>
                <a:ea typeface="黑体" panose="02010609060101010101" pitchFamily="2" charset="-122"/>
                <a:cs typeface="+mn-ea"/>
              </a:rPr>
              <a:t>因此数字分析法没有通用性</a:t>
            </a:r>
            <a:endParaRPr lang="en-US" altLang="zh-CN"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en-US" altLang="zh-CN"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平方取中法</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以关键字的平方值的中间几位作为存储地址。</a:t>
            </a:r>
            <a:endParaRPr lang="en-US" altLang="zh-CN"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求“关键字的平方值” 的目的是“扩大差别” </a:t>
            </a:r>
            <a:endParaRPr lang="en-US" altLang="zh-CN"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同时平方值的中间各位又能受到整个关键字中各位的影响</a:t>
            </a: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1009666" name="Rectangle 2"/>
          <p:cNvSpPr>
            <a:spLocks noGrp="1" noChangeArrowheads="1"/>
          </p:cNvSpPr>
          <p:nvPr/>
        </p:nvSpPr>
        <p:spPr>
          <a:xfrm>
            <a:off x="1271270" y="2924810"/>
            <a:ext cx="8569325" cy="3112770"/>
          </a:xfrm>
        </p:spPr>
        <p:txBody>
          <a:bodyPr vert="horz" wrap="square" lIns="91440" tIns="45720" rIns="91440" bIns="45720" numCol="1" anchor="t" anchorCtr="0" compatLnSpc="1"/>
          <a:lstStyle>
            <a:lvl1pPr marL="457200" indent="-457200" algn="l" defTabSz="1219200" rtl="0" fontAlgn="base">
              <a:spcBef>
                <a:spcPct val="20000"/>
              </a:spcBef>
              <a:spcAft>
                <a:spcPct val="0"/>
              </a:spcAft>
              <a:buFont typeface="Arial" panose="020B0604020202020204" pitchFamily="34" charset="0"/>
              <a:buChar char="•"/>
              <a:defRPr sz="4200">
                <a:solidFill>
                  <a:schemeClr val="tx1"/>
                </a:solidFill>
                <a:latin typeface="+mn-lt"/>
                <a:ea typeface="+mn-ea"/>
                <a:cs typeface="+mn-cs"/>
                <a:sym typeface="宋体" panose="02010600030101010101" pitchFamily="2" charset="-122"/>
              </a:defRPr>
            </a:lvl1pPr>
            <a:lvl2pPr marL="990600" indent="-381000" algn="l" defTabSz="1219200" rtl="0" fontAlgn="base">
              <a:spcBef>
                <a:spcPct val="20000"/>
              </a:spcBef>
              <a:spcAft>
                <a:spcPct val="0"/>
              </a:spcAft>
              <a:buFont typeface="Arial" panose="020B0604020202020204" pitchFamily="34" charset="0"/>
              <a:buChar char="–"/>
              <a:defRPr sz="3700">
                <a:solidFill>
                  <a:schemeClr val="tx1"/>
                </a:solidFill>
                <a:latin typeface="+mn-lt"/>
                <a:ea typeface="+mn-ea"/>
                <a:sym typeface="宋体" panose="02010600030101010101" pitchFamily="2" charset="-122"/>
              </a:defRPr>
            </a:lvl2pPr>
            <a:lvl3pPr marL="1524000" indent="-304800" algn="l" defTabSz="1219200" rtl="0" fontAlgn="base">
              <a:spcBef>
                <a:spcPct val="20000"/>
              </a:spcBef>
              <a:spcAft>
                <a:spcPct val="0"/>
              </a:spcAft>
              <a:buFont typeface="Arial" panose="020B0604020202020204" pitchFamily="34" charset="0"/>
              <a:buChar char="•"/>
              <a:defRPr sz="3200">
                <a:solidFill>
                  <a:schemeClr val="tx1"/>
                </a:solidFill>
                <a:latin typeface="+mn-lt"/>
                <a:ea typeface="+mn-ea"/>
                <a:sym typeface="宋体" panose="02010600030101010101" pitchFamily="2" charset="-122"/>
              </a:defRPr>
            </a:lvl3pPr>
            <a:lvl4pPr marL="2133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宋体" panose="02010600030101010101" pitchFamily="2" charset="-122"/>
              </a:defRPr>
            </a:lvl4pPr>
            <a:lvl5pPr marL="27432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宋体" panose="02010600030101010101" pitchFamily="2" charset="-122"/>
              </a:defRPr>
            </a:lvl5pPr>
            <a:lvl6pPr marL="32004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6pPr>
            <a:lvl7pPr marL="3657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7pPr>
            <a:lvl8pPr marL="41148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8pPr>
            <a:lvl9pPr marL="45720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9pPr>
          </a:lstStyle>
          <a:p>
            <a:pPr marL="609600" marR="0" indent="-609600" algn="l" defTabSz="914400" rtl="0" eaLnBrk="1" latinLnBrk="0" hangingPunct="1">
              <a:lnSpc>
                <a:spcPct val="100000"/>
              </a:lnSpc>
              <a:spcBef>
                <a:spcPts val="0"/>
              </a:spcBef>
              <a:spcAft>
                <a:spcPts val="50"/>
              </a:spcAft>
              <a:buClr>
                <a:schemeClr val="accent1"/>
              </a:buClr>
              <a:buSzTx/>
              <a:buFont typeface="Wingdings" panose="05000000000000000000" pitchFamily="2" charset="2"/>
              <a:buNone/>
            </a:pPr>
            <a:r>
              <a:rPr lang="zh-CN" altLang="en-US" sz="2000" i="1" dirty="0">
                <a:latin typeface="黑体" panose="02010609060101010101" pitchFamily="2" charset="-122"/>
                <a:ea typeface="黑体" panose="02010609060101010101" pitchFamily="2" charset="-122"/>
                <a:sym typeface="+mn-ea"/>
              </a:rPr>
              <a:t>标识符的八进制内码表示及其平方值</a:t>
            </a:r>
            <a:endParaRPr kumimoji="0" lang="zh-CN" altLang="en-US" sz="2000" b="0" i="1" u="none" strike="noStrike" kern="0" cap="none" spc="0" normalizeH="0" baseline="0" noProof="1" dirty="0">
              <a:solidFill>
                <a:schemeClr val="tx1"/>
              </a:solidFill>
              <a:effectLst>
                <a:outerShdw blurRad="38100" dist="38100" dir="2700000">
                  <a:srgbClr val="C0C0C0"/>
                </a:outerShdw>
              </a:effectLst>
              <a:latin typeface="+mn-lt"/>
              <a:ea typeface="黑体" panose="02010609060101010101" pitchFamily="2" charset="-122"/>
              <a:cs typeface="+mn-cs"/>
            </a:endParaRPr>
          </a:p>
          <a:p>
            <a:pPr marL="609600" marR="0" indent="-609600" algn="l" defTabSz="914400" rtl="0" eaLnBrk="1" fontAlgn="base" latinLnBrk="0" hangingPunct="1">
              <a:lnSpc>
                <a:spcPct val="100000"/>
              </a:lnSpc>
              <a:spcBef>
                <a:spcPts val="50"/>
              </a:spcBef>
              <a:spcAft>
                <a:spcPts val="0"/>
              </a:spcAft>
              <a:buClr>
                <a:schemeClr val="accent1"/>
              </a:buClr>
              <a:buSzTx/>
              <a:buFont typeface="Wingdings" panose="05000000000000000000" pitchFamily="2" charset="2"/>
              <a:buNone/>
            </a:pPr>
            <a:r>
              <a:rPr kumimoji="0" lang="zh-CN" altLang="en-US" sz="2000" b="0" i="0" u="none" strike="noStrike" kern="0" cap="none" spc="0" normalizeH="0" baseline="0" noProof="1" dirty="0">
                <a:solidFill>
                  <a:schemeClr val="tx1"/>
                </a:solidFill>
                <a:effectLst>
                  <a:outerShdw blurRad="38100" dist="38100" dir="2700000">
                    <a:srgbClr val="C0C0C0"/>
                  </a:outerShdw>
                </a:effectLst>
                <a:latin typeface="+mn-lt"/>
                <a:ea typeface="黑体" panose="02010609060101010101" pitchFamily="2" charset="-122"/>
                <a:cs typeface="+mn-cs"/>
              </a:rPr>
              <a:t>标识符		</a:t>
            </a:r>
            <a:r>
              <a:rPr kumimoji="0" lang="zh-CN" altLang="en-US" sz="2000" b="0" i="0" u="none" strike="noStrike" kern="0" cap="none" spc="0" normalizeH="0" baseline="0" noProof="1" dirty="0">
                <a:solidFill>
                  <a:schemeClr val="tx2"/>
                </a:solidFill>
                <a:effectLst>
                  <a:outerShdw blurRad="38100" dist="38100" dir="2700000">
                    <a:srgbClr val="C0C0C0"/>
                  </a:outerShdw>
                </a:effectLst>
                <a:latin typeface="+mn-lt"/>
                <a:ea typeface="黑体" panose="02010609060101010101" pitchFamily="2" charset="-122"/>
                <a:cs typeface="+mn-cs"/>
              </a:rPr>
              <a:t>内码			</a:t>
            </a:r>
            <a:r>
              <a:rPr kumimoji="0" lang="zh-CN" altLang="en-US" sz="2000" b="0" i="0" u="none" strike="noStrike" kern="0" cap="none" spc="0" normalizeH="0" baseline="0" noProof="1" dirty="0">
                <a:solidFill>
                  <a:srgbClr val="990099"/>
                </a:solidFill>
                <a:effectLst>
                  <a:outerShdw blurRad="38100" dist="38100" dir="2700000">
                    <a:srgbClr val="C0C0C0"/>
                  </a:outerShdw>
                </a:effectLst>
                <a:latin typeface="+mn-lt"/>
                <a:ea typeface="黑体" panose="02010609060101010101" pitchFamily="2" charset="-122"/>
                <a:cs typeface="+mn-cs"/>
              </a:rPr>
              <a:t>内码的平方		</a:t>
            </a:r>
            <a:r>
              <a:rPr kumimoji="0" lang="zh-CN" altLang="en-US" sz="2000" b="0" i="0" u="none" strike="noStrike" kern="0" cap="none" spc="0" normalizeH="0" baseline="0" noProof="1" dirty="0">
                <a:solidFill>
                  <a:schemeClr val="tx1"/>
                </a:solidFill>
                <a:effectLst>
                  <a:outerShdw blurRad="38100" dist="38100" dir="2700000">
                    <a:srgbClr val="C0C0C0"/>
                  </a:outerShdw>
                </a:effectLst>
                <a:latin typeface="+mn-lt"/>
                <a:ea typeface="黑体" panose="02010609060101010101" pitchFamily="2" charset="-122"/>
                <a:cs typeface="+mn-cs"/>
              </a:rPr>
              <a:t>散列地址</a:t>
            </a:r>
            <a:endParaRPr kumimoji="0" lang="zh-CN" altLang="en-US"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A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01			</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01</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001</a:t>
            </a:r>
            <a:endPar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A</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1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0134			</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2</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042</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0</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042</a:t>
            </a:r>
            <a:endPar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B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02			</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4</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004 </a:t>
            </a:r>
            <a:endPar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DMAX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04150130		</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21526</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443</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617100</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443</a:t>
            </a:r>
            <a:endPar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DMAX</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1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0415013034		</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526447</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352</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2151420</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352 </a:t>
            </a:r>
            <a:endPar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AMAX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01150130		</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1354</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236</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17100</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236</a:t>
            </a:r>
            <a:endPar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1"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AMAX</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1		</a:t>
            </a:r>
            <a:r>
              <a:rPr kumimoji="0" lang="en-US" altLang="zh-CN" sz="2000" b="0" i="0" u="none" strike="noStrike" kern="0" cap="none" spc="0" normalizeH="0" baseline="0" noProof="1" dirty="0">
                <a:solidFill>
                  <a:schemeClr val="tx2"/>
                </a:solidFill>
                <a:effectLst>
                  <a:outerShdw blurRad="38100" dist="38100" dir="2700000">
                    <a:srgbClr val="C0C0C0"/>
                  </a:outerShdw>
                </a:effectLst>
                <a:latin typeface="+mn-lt"/>
                <a:ea typeface="仿宋" panose="02010609060101010101" charset="-122"/>
                <a:cs typeface="+mn-cs"/>
              </a:rPr>
              <a:t>0115013034		</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345424</a:t>
            </a:r>
            <a:r>
              <a:rPr kumimoji="0" lang="en-US" altLang="zh-CN" sz="2000" b="0" i="0" u="sng"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652</a:t>
            </a:r>
            <a:r>
              <a:rPr kumimoji="0" lang="en-US" altLang="zh-CN" sz="2000" b="0" i="0" u="none" strike="noStrike" kern="0" cap="none" spc="0" normalizeH="0" baseline="0" noProof="1" dirty="0">
                <a:solidFill>
                  <a:srgbClr val="990099"/>
                </a:solidFill>
                <a:effectLst>
                  <a:outerShdw blurRad="38100" dist="38100" dir="2700000">
                    <a:srgbClr val="C0C0C0"/>
                  </a:outerShdw>
                </a:effectLst>
                <a:latin typeface="+mn-lt"/>
                <a:ea typeface="仿宋" panose="02010609060101010101" charset="-122"/>
                <a:cs typeface="+mn-cs"/>
              </a:rPr>
              <a:t>2151420</a:t>
            </a:r>
            <a:r>
              <a:rPr kumimoji="0" lang="en-US" altLang="zh-CN" sz="2000" b="0" i="0" u="none" strike="noStrike" kern="0" cap="none" spc="0" normalizeH="0" baseline="0" noProof="1" dirty="0">
                <a:solidFill>
                  <a:schemeClr val="tx1"/>
                </a:solidFill>
                <a:effectLst>
                  <a:outerShdw blurRad="38100" dist="38100" dir="2700000">
                    <a:srgbClr val="C0C0C0"/>
                  </a:outerShdw>
                </a:effectLst>
                <a:latin typeface="+mn-lt"/>
                <a:ea typeface="仿宋" panose="02010609060101010101" charset="-122"/>
                <a:cs typeface="+mn-cs"/>
              </a:rPr>
              <a:t>	652</a:t>
            </a:r>
            <a:endParaRPr kumimoji="0" lang="en-US" altLang="zh-CN" sz="2000" b="1" i="0" u="none" strike="noStrike" kern="0" cap="none" spc="0" normalizeH="0" baseline="0" noProof="1" dirty="0">
              <a:solidFill>
                <a:schemeClr val="tx1"/>
              </a:solidFill>
              <a:latin typeface="宋体" panose="02010600030101010101" pitchFamily="2" charset="-122"/>
              <a:ea typeface="+mn-ea"/>
              <a:cs typeface="+mn-cs"/>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11442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平方取中法的</a:t>
            </a:r>
            <a:r>
              <a:rPr lang="zh-CN" altLang="en-US" sz="2800" dirty="0">
                <a:latin typeface="黑体" panose="02010609060101010101" pitchFamily="2" charset="-122"/>
                <a:ea typeface="黑体" panose="02010609060101010101" pitchFamily="2" charset="-122"/>
                <a:cs typeface="+mn-ea"/>
                <a:sym typeface="+mn-ea"/>
              </a:rPr>
              <a:t>特性</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cs"/>
                <a:sym typeface="+mn-ea"/>
              </a:rPr>
              <a:t>平方取中法是较常用的构造哈希函数的方法</a:t>
            </a:r>
            <a:endParaRPr lang="zh-CN" altLang="en-US" b="0" dirty="0">
              <a:latin typeface="黑体" panose="02010609060101010101" pitchFamily="2" charset="-122"/>
              <a:ea typeface="黑体" panose="02010609060101010101" pitchFamily="2" charset="-122"/>
              <a:cs typeface="+mn-cs"/>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cs"/>
                <a:sym typeface="+mn-ea"/>
              </a:rPr>
              <a:t>适合于关键字中的每一位都有某些数字重复出现且频度很高的情况</a:t>
            </a:r>
            <a:endParaRPr lang="zh-CN" altLang="en-US" b="0" dirty="0">
              <a:latin typeface="黑体" panose="02010609060101010101" pitchFamily="2" charset="-122"/>
              <a:ea typeface="黑体" panose="02010609060101010101" pitchFamily="2" charset="-122"/>
              <a:cs typeface="+mn-cs"/>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cs"/>
                <a:sym typeface="+mn-ea"/>
              </a:rPr>
              <a:t>中间所取的位数，由哈希表长决定</a:t>
            </a:r>
            <a:endParaRPr lang="zh-CN" altLang="en-US" dirty="0">
              <a:latin typeface="黑体" panose="02010609060101010101" pitchFamily="2" charset="-122"/>
              <a:ea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平方取中法在词典处理中使用十分广泛</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mn-ea"/>
                <a:sym typeface="+mn-ea"/>
              </a:rPr>
              <a:t>它先计算构成关键码的标识符的内码的平方, 然后按照哈希表的大小取中间的若干位作为哈希地址。</a:t>
            </a: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11442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折叠法，</a:t>
            </a:r>
            <a:r>
              <a:rPr lang="zh-CN" altLang="en-US" sz="2800" dirty="0">
                <a:latin typeface="黑体" panose="02010609060101010101" pitchFamily="2" charset="-122"/>
                <a:ea typeface="黑体" panose="02010609060101010101" pitchFamily="2" charset="-122"/>
                <a:cs typeface="+mn-cs"/>
                <a:sym typeface="+mn-ea"/>
              </a:rPr>
              <a:t>将关键字分割成位数相同的若干部分(最后部分的位数可以不同)，然后取它们的叠加和(舍去进位)为哈希地址</a:t>
            </a:r>
            <a:endParaRPr lang="zh-CN" altLang="en-US" sz="2800" b="0" dirty="0">
              <a:latin typeface="黑体" panose="02010609060101010101" pitchFamily="2" charset="-122"/>
              <a:ea typeface="黑体" panose="02010609060101010101" pitchFamily="2" charset="-122"/>
              <a:cs typeface="+mn-cs"/>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cs"/>
                <a:sym typeface="+mn-ea"/>
              </a:rPr>
              <a:t>移位叠加:将分割后的几部分低位对齐相加</a:t>
            </a:r>
            <a:endParaRPr lang="zh-CN" altLang="en-US" sz="2400" b="0" dirty="0">
              <a:latin typeface="黑体" panose="02010609060101010101" pitchFamily="2" charset="-122"/>
              <a:ea typeface="黑体" panose="02010609060101010101" pitchFamily="2" charset="-122"/>
              <a:cs typeface="+mn-cs"/>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cs"/>
                <a:sym typeface="+mn-ea"/>
              </a:rPr>
              <a:t>间界叠加:从一端向另一端沿分割界来回折送，然后对齐相加</a:t>
            </a:r>
            <a:endParaRPr lang="zh-CN" altLang="en-US" sz="2400" b="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 name="组合 6"/>
          <p:cNvGrpSpPr/>
          <p:nvPr/>
        </p:nvGrpSpPr>
        <p:grpSpPr>
          <a:xfrm>
            <a:off x="2423160" y="2851150"/>
            <a:ext cx="6661785" cy="3691579"/>
            <a:chOff x="3816" y="3699"/>
            <a:chExt cx="10491" cy="5814"/>
          </a:xfrm>
        </p:grpSpPr>
        <p:grpSp>
          <p:nvGrpSpPr>
            <p:cNvPr id="149513" name="Group 9"/>
            <p:cNvGrpSpPr/>
            <p:nvPr/>
          </p:nvGrpSpPr>
          <p:grpSpPr>
            <a:xfrm>
              <a:off x="10763" y="4948"/>
              <a:ext cx="3375" cy="4565"/>
              <a:chOff x="3024" y="2352"/>
              <a:chExt cx="1350" cy="1826"/>
            </a:xfrm>
          </p:grpSpPr>
          <p:sp>
            <p:nvSpPr>
              <p:cNvPr id="149514" name="Text Box 10"/>
              <p:cNvSpPr txBox="1"/>
              <p:nvPr/>
            </p:nvSpPr>
            <p:spPr>
              <a:xfrm>
                <a:off x="3217" y="2352"/>
                <a:ext cx="787" cy="1143"/>
              </a:xfrm>
              <a:prstGeom prst="rect">
                <a:avLst/>
              </a:prstGeom>
              <a:noFill/>
              <a:ln w="9525">
                <a:noFill/>
              </a:ln>
            </p:spPr>
            <p:txBody>
              <a:bodyPr wrap="none" anchor="t" anchorCtr="0">
                <a:spAutoFit/>
              </a:bodyPr>
              <a:p>
                <a:pPr algn="r"/>
                <a:r>
                  <a:rPr lang="en-US" altLang="zh-CN" sz="2800" b="1" dirty="0">
                    <a:latin typeface="Times New Roman" panose="02020603050405020304" pitchFamily="18" charset="0"/>
                    <a:ea typeface="宋体" panose="02010600030101010101" pitchFamily="2" charset="-122"/>
                  </a:rPr>
                  <a:t>5 8 6 4</a:t>
                </a:r>
                <a:endParaRPr lang="en-US" altLang="zh-CN" sz="2800" b="1" dirty="0">
                  <a:latin typeface="Times New Roman" panose="02020603050405020304" pitchFamily="18" charset="0"/>
                  <a:ea typeface="宋体" panose="02010600030101010101" pitchFamily="2" charset="-122"/>
                </a:endParaRPr>
              </a:p>
              <a:p>
                <a:pPr algn="r"/>
                <a:r>
                  <a:rPr lang="en-US" altLang="zh-CN" sz="2800" b="1" dirty="0">
                    <a:latin typeface="Times New Roman" panose="02020603050405020304" pitchFamily="18" charset="0"/>
                    <a:ea typeface="宋体" panose="02010600030101010101" pitchFamily="2" charset="-122"/>
                  </a:rPr>
                  <a:t>0 2 2 4</a:t>
                </a:r>
                <a:endParaRPr lang="en-US" altLang="zh-CN" sz="2800" b="1" dirty="0">
                  <a:latin typeface="Times New Roman" panose="02020603050405020304" pitchFamily="18" charset="0"/>
                  <a:ea typeface="宋体" panose="02010600030101010101" pitchFamily="2" charset="-122"/>
                </a:endParaRPr>
              </a:p>
              <a:p>
                <a:pPr algn="r"/>
                <a:r>
                  <a:rPr lang="en-US" altLang="zh-CN" sz="2800" b="1" dirty="0">
                    <a:latin typeface="Times New Roman" panose="02020603050405020304" pitchFamily="18" charset="0"/>
                    <a:ea typeface="宋体" panose="02010600030101010101" pitchFamily="2" charset="-122"/>
                  </a:rPr>
                  <a:t>0 4</a:t>
                </a:r>
                <a:endParaRPr lang="en-US" altLang="zh-CN" sz="2800" b="1" dirty="0">
                  <a:latin typeface="Times New Roman" panose="02020603050405020304" pitchFamily="18" charset="0"/>
                  <a:ea typeface="宋体" panose="02010600030101010101" pitchFamily="2" charset="-122"/>
                </a:endParaRPr>
              </a:p>
              <a:p>
                <a:pPr algn="r"/>
                <a:r>
                  <a:rPr lang="en-US" altLang="zh-CN" sz="2800" b="1" dirty="0">
                    <a:solidFill>
                      <a:srgbClr val="FF3300"/>
                    </a:solidFill>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6 0 9 2</a:t>
                </a:r>
                <a:endParaRPr lang="en-US" altLang="zh-CN" sz="2800" b="1" dirty="0">
                  <a:latin typeface="Times New Roman" panose="02020603050405020304" pitchFamily="18" charset="0"/>
                  <a:ea typeface="宋体" panose="02010600030101010101" pitchFamily="2" charset="-122"/>
                </a:endParaRPr>
              </a:p>
            </p:txBody>
          </p:sp>
          <p:sp>
            <p:nvSpPr>
              <p:cNvPr id="149515" name="Line 11"/>
              <p:cNvSpPr/>
              <p:nvPr/>
            </p:nvSpPr>
            <p:spPr>
              <a:xfrm>
                <a:off x="3264" y="3168"/>
                <a:ext cx="768" cy="0"/>
              </a:xfrm>
              <a:prstGeom prst="line">
                <a:avLst/>
              </a:prstGeom>
              <a:ln w="9525" cap="flat" cmpd="sng">
                <a:solidFill>
                  <a:schemeClr val="tx1"/>
                </a:solidFill>
                <a:prstDash val="solid"/>
                <a:round/>
                <a:headEnd type="none" w="med" len="med"/>
                <a:tailEnd type="none" w="med" len="med"/>
              </a:ln>
            </p:spPr>
          </p:sp>
          <p:sp>
            <p:nvSpPr>
              <p:cNvPr id="149516" name="Text Box 12"/>
              <p:cNvSpPr txBox="1"/>
              <p:nvPr/>
            </p:nvSpPr>
            <p:spPr>
              <a:xfrm>
                <a:off x="3024" y="3504"/>
                <a:ext cx="1350" cy="329"/>
              </a:xfrm>
              <a:prstGeom prst="rect">
                <a:avLst/>
              </a:prstGeom>
              <a:noFill/>
              <a:ln w="9525">
                <a:noFill/>
              </a:ln>
            </p:spPr>
            <p:txBody>
              <a:bodyPr wrap="none" anchor="t" anchorCtr="0">
                <a:spAutoFit/>
              </a:bodyPr>
              <a:p>
                <a:r>
                  <a:rPr lang="en-US" altLang="zh-CN" sz="2800" b="1" dirty="0">
                    <a:latin typeface="Times New Roman" panose="02020603050405020304" pitchFamily="18" charset="0"/>
                    <a:ea typeface="宋体" panose="02010600030101010101" pitchFamily="2" charset="-122"/>
                  </a:rPr>
                  <a:t>H(key)=6092</a:t>
                </a:r>
                <a:endParaRPr lang="en-US" altLang="zh-CN" sz="2800" b="1" dirty="0">
                  <a:latin typeface="Times New Roman" panose="02020603050405020304" pitchFamily="18" charset="0"/>
                  <a:ea typeface="宋体" panose="02010600030101010101" pitchFamily="2" charset="-122"/>
                </a:endParaRPr>
              </a:p>
            </p:txBody>
          </p:sp>
          <p:sp>
            <p:nvSpPr>
              <p:cNvPr id="149517" name="Rectangle 13"/>
              <p:cNvSpPr/>
              <p:nvPr/>
            </p:nvSpPr>
            <p:spPr>
              <a:xfrm>
                <a:off x="3216" y="3888"/>
                <a:ext cx="886" cy="290"/>
              </a:xfrm>
              <a:prstGeom prst="rect">
                <a:avLst/>
              </a:prstGeom>
              <a:noFill/>
              <a:ln w="9525">
                <a:noFill/>
              </a:ln>
            </p:spPr>
            <p:txBody>
              <a:bodyPr wrap="none" anchor="t" anchorCtr="0">
                <a:spAutoFit/>
              </a:bodyPr>
              <a:p>
                <a:r>
                  <a:rPr lang="zh-CN" altLang="en-US" sz="2400" b="1" dirty="0">
                    <a:solidFill>
                      <a:srgbClr val="FF0000"/>
                    </a:solidFill>
                    <a:latin typeface="Times New Roman" panose="02020603050405020304" pitchFamily="18" charset="0"/>
                    <a:ea typeface="宋体" panose="02010600030101010101" pitchFamily="2" charset="-122"/>
                  </a:rPr>
                  <a:t>间界叠加</a:t>
                </a:r>
                <a:endParaRPr lang="zh-CN" altLang="en-US" sz="2400" b="1" dirty="0">
                  <a:solidFill>
                    <a:srgbClr val="FF0000"/>
                  </a:solidFill>
                  <a:latin typeface="Times New Roman" panose="02020603050405020304" pitchFamily="18" charset="0"/>
                  <a:ea typeface="宋体" panose="02010600030101010101" pitchFamily="2" charset="-122"/>
                </a:endParaRPr>
              </a:p>
            </p:txBody>
          </p:sp>
        </p:grpSp>
        <p:grpSp>
          <p:nvGrpSpPr>
            <p:cNvPr id="8" name="组合 7"/>
            <p:cNvGrpSpPr/>
            <p:nvPr/>
          </p:nvGrpSpPr>
          <p:grpSpPr>
            <a:xfrm>
              <a:off x="3816" y="3699"/>
              <a:ext cx="10491" cy="5814"/>
              <a:chOff x="3816" y="3699"/>
              <a:chExt cx="10491" cy="5814"/>
            </a:xfrm>
          </p:grpSpPr>
          <p:grpSp>
            <p:nvGrpSpPr>
              <p:cNvPr id="9" name="Group 4"/>
              <p:cNvGrpSpPr/>
              <p:nvPr/>
            </p:nvGrpSpPr>
            <p:grpSpPr>
              <a:xfrm>
                <a:off x="4043" y="4948"/>
                <a:ext cx="3375" cy="4565"/>
                <a:chOff x="576" y="2352"/>
                <a:chExt cx="1350" cy="1826"/>
              </a:xfrm>
            </p:grpSpPr>
            <p:sp>
              <p:nvSpPr>
                <p:cNvPr id="10" name="Text Box 5"/>
                <p:cNvSpPr txBox="1"/>
                <p:nvPr/>
              </p:nvSpPr>
              <p:spPr>
                <a:xfrm>
                  <a:off x="672" y="2352"/>
                  <a:ext cx="972" cy="1143"/>
                </a:xfrm>
                <a:prstGeom prst="rect">
                  <a:avLst/>
                </a:prstGeom>
                <a:noFill/>
                <a:ln w="9525">
                  <a:noFill/>
                </a:ln>
              </p:spPr>
              <p:txBody>
                <a:bodyPr anchor="t" anchorCtr="0">
                  <a:spAutoFit/>
                </a:bodyPr>
                <a:p>
                  <a:pPr algn="r"/>
                  <a:r>
                    <a:rPr lang="en-US" altLang="zh-CN" sz="2800" b="1" dirty="0">
                      <a:latin typeface="Times New Roman" panose="02020603050405020304" pitchFamily="18" charset="0"/>
                      <a:ea typeface="宋体" panose="02010600030101010101" pitchFamily="2" charset="-122"/>
                    </a:rPr>
                    <a:t>5 8 6 4</a:t>
                  </a:r>
                  <a:endParaRPr lang="en-US" altLang="zh-CN" sz="2800" b="1" dirty="0">
                    <a:latin typeface="Times New Roman" panose="02020603050405020304" pitchFamily="18" charset="0"/>
                    <a:ea typeface="宋体" panose="02010600030101010101" pitchFamily="2" charset="-122"/>
                  </a:endParaRPr>
                </a:p>
                <a:p>
                  <a:pPr algn="r"/>
                  <a:r>
                    <a:rPr lang="en-US" altLang="zh-CN" sz="2800" b="1" dirty="0">
                      <a:latin typeface="Times New Roman" panose="02020603050405020304" pitchFamily="18" charset="0"/>
                      <a:ea typeface="宋体" panose="02010600030101010101" pitchFamily="2" charset="-122"/>
                    </a:rPr>
                    <a:t>4 2 2 0</a:t>
                  </a:r>
                  <a:endParaRPr lang="en-US" altLang="zh-CN" sz="2800" b="1" dirty="0">
                    <a:latin typeface="Times New Roman" panose="02020603050405020304" pitchFamily="18" charset="0"/>
                    <a:ea typeface="宋体" panose="02010600030101010101" pitchFamily="2" charset="-122"/>
                  </a:endParaRPr>
                </a:p>
                <a:p>
                  <a:pPr algn="r"/>
                  <a:r>
                    <a:rPr lang="en-US" altLang="zh-CN" sz="2800" b="1" dirty="0">
                      <a:latin typeface="Times New Roman" panose="02020603050405020304" pitchFamily="18" charset="0"/>
                      <a:ea typeface="宋体" panose="02010600030101010101" pitchFamily="2" charset="-122"/>
                    </a:rPr>
                    <a:t>0 4</a:t>
                  </a:r>
                  <a:endParaRPr lang="en-US" altLang="zh-CN" sz="2800" b="1" dirty="0">
                    <a:latin typeface="Times New Roman" panose="02020603050405020304" pitchFamily="18" charset="0"/>
                    <a:ea typeface="宋体" panose="02010600030101010101" pitchFamily="2" charset="-122"/>
                  </a:endParaRPr>
                </a:p>
                <a:p>
                  <a:pPr algn="r"/>
                  <a:r>
                    <a:rPr lang="en-US" altLang="zh-CN" sz="2800" b="1" dirty="0">
                      <a:solidFill>
                        <a:srgbClr val="FF3300"/>
                      </a:solidFill>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 0 0 8 8</a:t>
                  </a:r>
                  <a:endParaRPr lang="en-US" altLang="zh-CN" sz="2800" b="1" dirty="0">
                    <a:latin typeface="Times New Roman" panose="02020603050405020304" pitchFamily="18" charset="0"/>
                    <a:ea typeface="宋体" panose="02010600030101010101" pitchFamily="2" charset="-122"/>
                  </a:endParaRPr>
                </a:p>
              </p:txBody>
            </p:sp>
            <p:sp>
              <p:nvSpPr>
                <p:cNvPr id="11" name="Line 6"/>
                <p:cNvSpPr/>
                <p:nvPr/>
              </p:nvSpPr>
              <p:spPr>
                <a:xfrm>
                  <a:off x="768" y="3168"/>
                  <a:ext cx="1008" cy="0"/>
                </a:xfrm>
                <a:prstGeom prst="line">
                  <a:avLst/>
                </a:prstGeom>
                <a:ln w="9525" cap="flat" cmpd="sng">
                  <a:solidFill>
                    <a:schemeClr val="tx1"/>
                  </a:solidFill>
                  <a:prstDash val="solid"/>
                  <a:round/>
                  <a:headEnd type="none" w="med" len="med"/>
                  <a:tailEnd type="none" w="med" len="med"/>
                </a:ln>
              </p:spPr>
            </p:sp>
            <p:sp>
              <p:nvSpPr>
                <p:cNvPr id="12" name="Text Box 7"/>
                <p:cNvSpPr txBox="1"/>
                <p:nvPr/>
              </p:nvSpPr>
              <p:spPr>
                <a:xfrm>
                  <a:off x="576" y="3504"/>
                  <a:ext cx="1350" cy="329"/>
                </a:xfrm>
                <a:prstGeom prst="rect">
                  <a:avLst/>
                </a:prstGeom>
                <a:noFill/>
                <a:ln w="9525">
                  <a:noFill/>
                </a:ln>
              </p:spPr>
              <p:txBody>
                <a:bodyPr wrap="none" anchor="t" anchorCtr="0">
                  <a:spAutoFit/>
                </a:bodyPr>
                <a:p>
                  <a:r>
                    <a:rPr lang="en-US" altLang="zh-CN" sz="2800" b="1" dirty="0">
                      <a:latin typeface="Times New Roman" panose="02020603050405020304" pitchFamily="18" charset="0"/>
                      <a:ea typeface="宋体" panose="02010600030101010101" pitchFamily="2" charset="-122"/>
                    </a:rPr>
                    <a:t>H(key)=0088</a:t>
                  </a:r>
                  <a:endParaRPr lang="en-US" altLang="zh-CN" sz="2800" b="1" dirty="0">
                    <a:latin typeface="Times New Roman" panose="02020603050405020304" pitchFamily="18" charset="0"/>
                    <a:ea typeface="宋体" panose="02010600030101010101" pitchFamily="2" charset="-122"/>
                  </a:endParaRPr>
                </a:p>
              </p:txBody>
            </p:sp>
            <p:sp>
              <p:nvSpPr>
                <p:cNvPr id="13" name="Rectangle 8"/>
                <p:cNvSpPr/>
                <p:nvPr/>
              </p:nvSpPr>
              <p:spPr>
                <a:xfrm>
                  <a:off x="720" y="3888"/>
                  <a:ext cx="886" cy="290"/>
                </a:xfrm>
                <a:prstGeom prst="rect">
                  <a:avLst/>
                </a:prstGeom>
                <a:noFill/>
                <a:ln w="9525">
                  <a:noFill/>
                </a:ln>
              </p:spPr>
              <p:txBody>
                <a:bodyPr wrap="none" anchor="t" anchorCtr="0">
                  <a:spAutoFit/>
                </a:bodyPr>
                <a:p>
                  <a:r>
                    <a:rPr lang="zh-CN" altLang="en-US" sz="2400" b="1" dirty="0">
                      <a:solidFill>
                        <a:srgbClr val="FF0000"/>
                      </a:solidFill>
                      <a:latin typeface="Times New Roman" panose="02020603050405020304" pitchFamily="18" charset="0"/>
                      <a:ea typeface="宋体" panose="02010600030101010101" pitchFamily="2" charset="-122"/>
                    </a:rPr>
                    <a:t>移位叠加</a:t>
                  </a:r>
                  <a:endParaRPr lang="zh-CN" altLang="en-US" sz="2400" b="1" dirty="0">
                    <a:solidFill>
                      <a:srgbClr val="FF0000"/>
                    </a:solidFill>
                    <a:latin typeface="Times New Roman" panose="02020603050405020304" pitchFamily="18" charset="0"/>
                    <a:ea typeface="宋体" panose="02010600030101010101" pitchFamily="2" charset="-122"/>
                  </a:endParaRPr>
                </a:p>
              </p:txBody>
            </p:sp>
          </p:grpSp>
          <p:sp>
            <p:nvSpPr>
              <p:cNvPr id="14" name="文本框 13"/>
              <p:cNvSpPr txBox="1"/>
              <p:nvPr/>
            </p:nvSpPr>
            <p:spPr>
              <a:xfrm>
                <a:off x="3816" y="3699"/>
                <a:ext cx="10491" cy="1016"/>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000" b="1" dirty="0">
                    <a:latin typeface="宋体" panose="02010600030101010101" pitchFamily="2" charset="-122"/>
                    <a:sym typeface="+mn-ea"/>
                  </a:rPr>
                  <a:t>例如图书都有国际标准图书编号</a:t>
                </a:r>
                <a:r>
                  <a:rPr lang="en-US" altLang="zh-CN" sz="2000" b="1" dirty="0">
                    <a:latin typeface="宋体" panose="02010600030101010101" pitchFamily="2" charset="-122"/>
                    <a:sym typeface="+mn-ea"/>
                  </a:rPr>
                  <a:t>ISBN</a:t>
                </a:r>
                <a:r>
                  <a:rPr lang="zh-CN" altLang="en-US" sz="2000" b="1" dirty="0">
                    <a:latin typeface="宋体" panose="02010600030101010101" pitchFamily="2" charset="-122"/>
                    <a:sym typeface="+mn-ea"/>
                  </a:rPr>
                  <a:t>号，当图书种类不超过</a:t>
                </a:r>
                <a:r>
                  <a:rPr lang="en-US" altLang="zh-CN" sz="2000" b="1" dirty="0">
                    <a:latin typeface="宋体" panose="02010600030101010101" pitchFamily="2" charset="-122"/>
                    <a:sym typeface="+mn-ea"/>
                  </a:rPr>
                  <a:t>10000</a:t>
                </a:r>
                <a:r>
                  <a:rPr lang="zh-CN" altLang="en-US" sz="2000" b="1" dirty="0">
                    <a:latin typeface="宋体" panose="02010600030101010101" pitchFamily="2" charset="-122"/>
                    <a:sym typeface="+mn-ea"/>
                  </a:rPr>
                  <a:t>种，可以采用折叠法构造一个四位数的哈希函数</a:t>
                </a:r>
                <a:endParaRPr lang="zh-CN" altLang="en-US" sz="2000" b="1" dirty="0">
                  <a:latin typeface="宋体" panose="02010600030101010101" pitchFamily="2" charset="-122"/>
                  <a:sym typeface="+mn-ea"/>
                </a:endParaRPr>
              </a:p>
            </p:txBody>
          </p:sp>
        </p:gr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11442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折叠法的特性：</a:t>
            </a:r>
            <a:r>
              <a:rPr lang="zh-CN" altLang="en-US" sz="2800" dirty="0">
                <a:latin typeface="黑体" panose="02010609060101010101" pitchFamily="2" charset="-122"/>
                <a:ea typeface="黑体" panose="02010609060101010101" pitchFamily="2" charset="-122"/>
                <a:sym typeface="+mn-ea"/>
              </a:rPr>
              <a:t>折叠法适合于关键字的数字位数特别多，而且每一位上数字分布大致均匀的情况</a:t>
            </a:r>
            <a:endParaRPr lang="zh-CN" altLang="en-US" sz="28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sz="2800" b="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11442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除留余数法，</a:t>
            </a:r>
            <a:r>
              <a:rPr lang="zh-CN" altLang="en-US" sz="2800" dirty="0">
                <a:latin typeface="黑体" panose="02010609060101010101" pitchFamily="2" charset="-122"/>
                <a:ea typeface="黑体" panose="02010609060101010101" pitchFamily="2" charset="-122"/>
                <a:cs typeface="+mn-cs"/>
                <a:sym typeface="+mn-ea"/>
              </a:rPr>
              <a:t>取关键字被某个不大于哈希表长m的数p除后所得余数为哈希地址</a:t>
            </a:r>
            <a:endParaRPr lang="en-US" altLang="zh-CN" sz="2800" dirty="0">
              <a:latin typeface="黑体" panose="02010609060101010101" pitchFamily="2" charset="-122"/>
              <a:ea typeface="黑体" panose="02010609060101010101" pitchFamily="2" charset="-122"/>
              <a:sym typeface="+mn-ea"/>
            </a:endParaRPr>
          </a:p>
          <a:p>
            <a:pPr marL="0" lvl="1" indent="0" algn="l" eaLnBrk="1" hangingPunct="1">
              <a:buClrTx/>
              <a:buSzTx/>
              <a:buFont typeface="Wingdings" panose="05000000000000000000" charset="0"/>
              <a:buNone/>
            </a:pPr>
            <a:r>
              <a:rPr lang="en-US" altLang="zh-CN" sz="2800" dirty="0">
                <a:latin typeface="黑体" panose="02010609060101010101" pitchFamily="2" charset="-122"/>
                <a:ea typeface="黑体" panose="02010609060101010101" pitchFamily="2" charset="-122"/>
                <a:sym typeface="+mn-ea"/>
              </a:rPr>
              <a:t>H(key) = key MOD p   </a:t>
            </a:r>
            <a:r>
              <a:rPr lang="zh-CN" altLang="en-US" sz="2800" dirty="0">
                <a:latin typeface="黑体" panose="02010609060101010101" pitchFamily="2" charset="-122"/>
                <a:ea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sym typeface="+mn-ea"/>
              </a:rPr>
              <a:t>p≤m</a:t>
            </a:r>
            <a:r>
              <a:rPr lang="zh-CN" altLang="en-US" sz="2800" dirty="0">
                <a:latin typeface="黑体" panose="02010609060101010101" pitchFamily="2" charset="-122"/>
                <a:ea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sym typeface="+mn-ea"/>
              </a:rPr>
              <a:t>m</a:t>
            </a:r>
            <a:r>
              <a:rPr lang="zh-CN" altLang="en-US" sz="2800" dirty="0">
                <a:latin typeface="黑体" panose="02010609060101010101" pitchFamily="2" charset="-122"/>
                <a:ea typeface="黑体" panose="02010609060101010101" pitchFamily="2" charset="-122"/>
                <a:sym typeface="+mn-ea"/>
              </a:rPr>
              <a:t>为表长，</a:t>
            </a:r>
            <a:r>
              <a:rPr lang="en-US" altLang="zh-CN" sz="2800" dirty="0">
                <a:latin typeface="黑体" panose="02010609060101010101" pitchFamily="2" charset="-122"/>
                <a:ea typeface="黑体" panose="02010609060101010101" pitchFamily="2" charset="-122"/>
                <a:sym typeface="+mn-ea"/>
              </a:rPr>
              <a:t>p</a:t>
            </a:r>
            <a:r>
              <a:rPr lang="zh-CN" altLang="en-US" sz="2800" dirty="0">
                <a:latin typeface="黑体" panose="02010609060101010101" pitchFamily="2" charset="-122"/>
                <a:ea typeface="黑体" panose="02010609060101010101" pitchFamily="2" charset="-122"/>
                <a:sym typeface="+mn-ea"/>
              </a:rPr>
              <a:t>一般为不大于</a:t>
            </a:r>
            <a:r>
              <a:rPr lang="en-US" altLang="zh-CN" sz="2800" dirty="0">
                <a:latin typeface="黑体" panose="02010609060101010101" pitchFamily="2" charset="-122"/>
                <a:ea typeface="黑体" panose="02010609060101010101" pitchFamily="2" charset="-122"/>
                <a:sym typeface="+mn-ea"/>
              </a:rPr>
              <a:t>m</a:t>
            </a:r>
            <a:r>
              <a:rPr lang="zh-CN" altLang="en-US" sz="2800" dirty="0">
                <a:latin typeface="黑体" panose="02010609060101010101" pitchFamily="2" charset="-122"/>
                <a:ea typeface="黑体" panose="02010609060101010101" pitchFamily="2" charset="-122"/>
                <a:sym typeface="+mn-ea"/>
              </a:rPr>
              <a:t>的素数）</a:t>
            </a:r>
            <a:endParaRPr lang="zh-CN" altLang="en-US" sz="2400" b="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839470" y="3140710"/>
            <a:ext cx="9547225" cy="2522220"/>
          </a:xfrm>
          <a:prstGeom prst="rect">
            <a:avLst/>
          </a:prstGeom>
        </p:spPr>
        <p:txBody>
          <a:bodyPr vert="horz" wrap="square" lIns="91440" tIns="45720" rIns="91440" bIns="45720" rtlCol="0" anchor="t">
            <a:noAutofit/>
          </a:bodyPr>
          <a:p>
            <a:pPr lvl="1" indent="0" eaLnBrk="1" hangingPunct="1">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给定一组关键字为</a:t>
            </a:r>
            <a:r>
              <a:rPr lang="en-US" altLang="zh-CN" sz="2400" dirty="0">
                <a:latin typeface="黑体" panose="02010609060101010101" pitchFamily="2" charset="-122"/>
                <a:ea typeface="黑体" panose="02010609060101010101" pitchFamily="2" charset="-122"/>
                <a:sym typeface="+mn-ea"/>
              </a:rPr>
              <a:t>: 12,39,18,24,33,21</a:t>
            </a:r>
            <a:r>
              <a:rPr lang="zh-CN" altLang="en-US" sz="2400" dirty="0">
                <a:latin typeface="黑体" panose="02010609060101010101" pitchFamily="2" charset="-122"/>
                <a:ea typeface="黑体" panose="02010609060101010101" pitchFamily="2" charset="-122"/>
                <a:sym typeface="+mn-ea"/>
              </a:rPr>
              <a:t>，若取 </a:t>
            </a:r>
            <a:r>
              <a:rPr lang="en-US" altLang="zh-CN" sz="2400" dirty="0">
                <a:latin typeface="黑体" panose="02010609060101010101" pitchFamily="2" charset="-122"/>
                <a:ea typeface="黑体" panose="02010609060101010101" pitchFamily="2" charset="-122"/>
                <a:sym typeface="+mn-ea"/>
              </a:rPr>
              <a:t>p=9, </a:t>
            </a:r>
            <a:r>
              <a:rPr lang="zh-CN" altLang="en-US" sz="2400" dirty="0">
                <a:latin typeface="黑体" panose="02010609060101010101" pitchFamily="2" charset="-122"/>
                <a:ea typeface="黑体" panose="02010609060101010101" pitchFamily="2" charset="-122"/>
                <a:sym typeface="+mn-ea"/>
              </a:rPr>
              <a:t>则他们对应的哈希函数值将为</a:t>
            </a:r>
            <a:r>
              <a:rPr lang="en-US" altLang="zh-CN" sz="2400" dirty="0">
                <a:latin typeface="黑体" panose="02010609060101010101" pitchFamily="2" charset="-122"/>
                <a:ea typeface="黑体" panose="02010609060101010101" pitchFamily="2" charset="-122"/>
                <a:sym typeface="+mn-ea"/>
              </a:rPr>
              <a:t>: </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70000"/>
              </a:spcBef>
              <a:spcAft>
                <a:spcPct val="2000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3, 3, 0, 6, 6, 3</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5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sym typeface="+mn-ea"/>
              </a:rPr>
              <a:t>可见，若</a:t>
            </a:r>
            <a:r>
              <a:rPr lang="en-US" altLang="zh-CN" sz="2400" dirty="0">
                <a:latin typeface="黑体" panose="02010609060101010101" pitchFamily="2" charset="-122"/>
                <a:ea typeface="黑体" panose="02010609060101010101" pitchFamily="2" charset="-122"/>
                <a:sym typeface="+mn-ea"/>
              </a:rPr>
              <a:t>p</a:t>
            </a:r>
            <a:r>
              <a:rPr lang="zh-CN" altLang="en-US" sz="2400" dirty="0">
                <a:latin typeface="黑体" panose="02010609060101010101" pitchFamily="2" charset="-122"/>
                <a:ea typeface="黑体" panose="02010609060101010101" pitchFamily="2" charset="-122"/>
                <a:sym typeface="+mn-ea"/>
              </a:rPr>
              <a:t>中含质因子</a:t>
            </a:r>
            <a:r>
              <a:rPr lang="en-US" altLang="zh-CN" sz="2400" dirty="0">
                <a:latin typeface="黑体" panose="02010609060101010101" pitchFamily="2" charset="-122"/>
                <a:ea typeface="黑体" panose="02010609060101010101" pitchFamily="2" charset="-122"/>
                <a:sym typeface="+mn-ea"/>
              </a:rPr>
              <a:t>3, </a:t>
            </a:r>
            <a:r>
              <a:rPr lang="zh-CN" altLang="en-US" sz="2400" dirty="0">
                <a:latin typeface="黑体" panose="02010609060101010101" pitchFamily="2" charset="-122"/>
                <a:ea typeface="黑体" panose="02010609060101010101" pitchFamily="2" charset="-122"/>
                <a:sym typeface="+mn-ea"/>
              </a:rPr>
              <a:t>则所有含质因子</a:t>
            </a:r>
            <a:r>
              <a:rPr lang="en-US" altLang="zh-CN" sz="2400" dirty="0">
                <a:latin typeface="黑体" panose="02010609060101010101" pitchFamily="2" charset="-122"/>
                <a:ea typeface="黑体" panose="02010609060101010101" pitchFamily="2" charset="-122"/>
                <a:sym typeface="+mn-ea"/>
              </a:rPr>
              <a:t>3</a:t>
            </a:r>
            <a:r>
              <a:rPr lang="zh-CN" altLang="en-US" sz="2400" dirty="0">
                <a:latin typeface="黑体" panose="02010609060101010101" pitchFamily="2" charset="-122"/>
                <a:ea typeface="黑体" panose="02010609060101010101" pitchFamily="2" charset="-122"/>
                <a:sym typeface="+mn-ea"/>
              </a:rPr>
              <a:t>的关键字均映射到</a:t>
            </a:r>
            <a:r>
              <a:rPr lang="zh-CN" altLang="en-US" sz="2400" dirty="0">
                <a:ea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sym typeface="+mn-ea"/>
              </a:rPr>
              <a:t>3 </a:t>
            </a:r>
            <a:r>
              <a:rPr lang="zh-CN" altLang="en-US" sz="2400" dirty="0">
                <a:latin typeface="黑体" panose="02010609060101010101" pitchFamily="2" charset="-122"/>
                <a:ea typeface="黑体" panose="02010609060101010101" pitchFamily="2" charset="-122"/>
                <a:sym typeface="+mn-ea"/>
              </a:rPr>
              <a:t>的倍数</a:t>
            </a:r>
            <a:r>
              <a:rPr lang="zh-CN" altLang="en-US" sz="2400" dirty="0">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的地址上，从而增加了</a:t>
            </a:r>
            <a:r>
              <a:rPr lang="zh-CN" altLang="en-US" sz="2400" dirty="0">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冲突</a:t>
            </a:r>
            <a:r>
              <a:rPr lang="zh-CN" altLang="en-US" sz="2400" dirty="0">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的可能</a:t>
            </a:r>
            <a:endParaRPr lang="zh-CN" altLang="en-US" sz="24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buChar char="q"/>
            </a:pPr>
            <a:endParaRPr lang="zh-CN" altLang="en-US" sz="2400" b="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11442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除留余数法的</a:t>
            </a:r>
            <a:r>
              <a:rPr lang="zh-CN" altLang="en-US" sz="2800" dirty="0">
                <a:latin typeface="黑体" panose="02010609060101010101" pitchFamily="2" charset="-122"/>
                <a:ea typeface="黑体" panose="02010609060101010101" pitchFamily="2" charset="-122"/>
                <a:cs typeface="+mn-ea"/>
                <a:sym typeface="+mn-ea"/>
              </a:rPr>
              <a:t>特性</a:t>
            </a:r>
            <a:endParaRPr lang="zh-CN" altLang="en-US" sz="28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cs"/>
                <a:sym typeface="+mn-ea"/>
              </a:rPr>
              <a:t>除留余数法是一种最简单、最常用的构造哈希函数的方法</a:t>
            </a:r>
            <a:endParaRPr lang="zh-CN" altLang="en-US" sz="2400" b="0" dirty="0">
              <a:latin typeface="黑体" panose="02010609060101010101" pitchFamily="2" charset="-122"/>
              <a:ea typeface="黑体" panose="02010609060101010101" pitchFamily="2" charset="-122"/>
              <a:cs typeface="+mn-cs"/>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除留余数法可以和其他哈希函数混合使用，</a:t>
            </a:r>
            <a:r>
              <a:rPr lang="zh-CN" altLang="en-US" sz="2400" dirty="0">
                <a:latin typeface="黑体" panose="02010609060101010101" pitchFamily="2" charset="-122"/>
                <a:ea typeface="黑体" panose="02010609060101010101" pitchFamily="2" charset="-122"/>
                <a:cs typeface="+mn-cs"/>
                <a:sym typeface="+mn-ea"/>
              </a:rPr>
              <a:t>可在折叠、平方取中等运算之后取模</a:t>
            </a:r>
            <a:endParaRPr lang="zh-CN" altLang="en-US" sz="2400" b="0" dirty="0">
              <a:latin typeface="黑体" panose="02010609060101010101" pitchFamily="2" charset="-122"/>
              <a:ea typeface="黑体" panose="02010609060101010101" pitchFamily="2" charset="-122"/>
              <a:cs typeface="+mn-cs"/>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cs"/>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解决哈希冲突的</a:t>
            </a:r>
            <a:r>
              <a:rPr lang="zh-CN" altLang="en-US" sz="2800" dirty="0">
                <a:latin typeface="黑体" panose="02010609060101010101" pitchFamily="2" charset="-122"/>
                <a:ea typeface="黑体" panose="02010609060101010101" pitchFamily="2" charset="-122"/>
                <a:cs typeface="+mn-ea"/>
                <a:sym typeface="+mn-ea"/>
              </a:rPr>
              <a:t>方法，处理哈希冲突是</a:t>
            </a:r>
            <a:r>
              <a:rPr lang="zh-CN" altLang="en-US" sz="2800" dirty="0">
                <a:latin typeface="黑体" panose="02010609060101010101" pitchFamily="2" charset="-122"/>
                <a:ea typeface="黑体" panose="02010609060101010101" pitchFamily="2" charset="-122"/>
                <a:cs typeface="+mn-ea"/>
                <a:sym typeface="+mn-ea"/>
              </a:rPr>
              <a:t>指为产生冲突的地址寻找下一个哈希地址。</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解决哈希冲突</a:t>
            </a:r>
            <a:r>
              <a:rPr lang="zh-CN" altLang="en-US" sz="2800" dirty="0">
                <a:latin typeface="黑体" panose="02010609060101010101" pitchFamily="2" charset="-122"/>
                <a:ea typeface="黑体" panose="02010609060101010101" pitchFamily="2" charset="-122"/>
                <a:cs typeface="+mn-ea"/>
                <a:sym typeface="+mn-ea"/>
              </a:rPr>
              <a:t>的方法主要有三种：</a:t>
            </a:r>
            <a:endParaRPr lang="zh-CN" altLang="en-US" sz="2800" dirty="0">
              <a:latin typeface="黑体" panose="02010609060101010101" pitchFamily="2" charset="-122"/>
              <a:ea typeface="黑体" panose="02010609060101010101" pitchFamily="2" charset="-122"/>
              <a:cs typeface="+mn-ea"/>
            </a:endParaRPr>
          </a:p>
          <a:p>
            <a:pPr lvl="1" algn="l" eaLnBrk="1" hangingPunct="1">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开放定址法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链地址法</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再哈希法</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spcBef>
                <a:spcPct val="20000"/>
              </a:spcBef>
              <a:buClrTx/>
              <a:buSzTx/>
              <a:buChar char="•"/>
            </a:pPr>
            <a:r>
              <a:rPr lang="zh-CN" altLang="en-US" sz="2400" b="0" dirty="0">
                <a:latin typeface="黑体" panose="02010609060101010101" pitchFamily="2" charset="-122"/>
                <a:ea typeface="黑体" panose="02010609060101010101" pitchFamily="2" charset="-122"/>
                <a:cs typeface="黑体" panose="02010609060101010101" pitchFamily="2" charset="-122"/>
              </a:rPr>
              <a:t>建立公共溢出区</a:t>
            </a:r>
            <a:r>
              <a:rPr lang="zh-CN" altLang="en-US" sz="2400" b="0" dirty="0">
                <a:latin typeface="黑体" panose="02010609060101010101" pitchFamily="2" charset="-122"/>
                <a:ea typeface="黑体" panose="02010609060101010101" pitchFamily="2" charset="-122"/>
                <a:cs typeface="黑体" panose="02010609060101010101" pitchFamily="2" charset="-122"/>
              </a:rPr>
              <a:t>法</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开放定址法，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为产生冲突的地址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H(key)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求得一个地址序列：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H</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mn-ea"/>
              </a:rPr>
              <a:t>0</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H</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mn-ea"/>
              </a:rPr>
              <a:t>1</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H</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H</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mn-ea"/>
              </a:rPr>
              <a:t>s</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1≤s≤m-1</a:t>
            </a:r>
            <a:endParaRPr lang="en-US" altLang="zh-CN" sz="28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50000"/>
              </a:spcBef>
              <a:spcAft>
                <a:spcPct val="5000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H</a:t>
            </a:r>
            <a:r>
              <a:rPr lang="en-US" altLang="zh-CN" sz="2400" baseline="-25000" dirty="0">
                <a:latin typeface="黑体" panose="02010609060101010101" pitchFamily="2" charset="-122"/>
                <a:ea typeface="黑体" panose="02010609060101010101" pitchFamily="2" charset="-122"/>
                <a:sym typeface="+mn-ea"/>
              </a:rPr>
              <a:t>i</a:t>
            </a:r>
            <a:r>
              <a:rPr lang="en-US" altLang="zh-CN" sz="2400" dirty="0">
                <a:latin typeface="黑体" panose="02010609060101010101" pitchFamily="2" charset="-122"/>
                <a:ea typeface="黑体" panose="02010609060101010101" pitchFamily="2" charset="-122"/>
                <a:sym typeface="+mn-ea"/>
              </a:rPr>
              <a:t> = [H(key)+</a:t>
            </a:r>
            <a:r>
              <a:rPr lang="en-US" altLang="zh-CN" sz="2400" b="1" dirty="0">
                <a:solidFill>
                  <a:srgbClr val="FF0000"/>
                </a:solidFill>
                <a:latin typeface="黑体" panose="02010609060101010101" pitchFamily="2" charset="-122"/>
                <a:ea typeface="黑体" panose="02010609060101010101" pitchFamily="2" charset="-122"/>
                <a:sym typeface="+mn-ea"/>
              </a:rPr>
              <a:t>d</a:t>
            </a:r>
            <a:r>
              <a:rPr lang="en-US" altLang="zh-CN" sz="2400" b="1" baseline="-25000" dirty="0">
                <a:solidFill>
                  <a:srgbClr val="FF0000"/>
                </a:solidFill>
                <a:latin typeface="黑体" panose="02010609060101010101" pitchFamily="2" charset="-122"/>
                <a:ea typeface="黑体" panose="02010609060101010101" pitchFamily="2" charset="-122"/>
                <a:sym typeface="+mn-ea"/>
              </a:rPr>
              <a:t>i</a:t>
            </a:r>
            <a:r>
              <a:rPr lang="en-US" altLang="zh-CN" sz="2400" dirty="0">
                <a:latin typeface="黑体" panose="02010609060101010101" pitchFamily="2" charset="-122"/>
                <a:ea typeface="黑体" panose="02010609060101010101" pitchFamily="2" charset="-122"/>
                <a:sym typeface="+mn-ea"/>
              </a:rPr>
              <a:t>] MOD m 		i=1,2,</a:t>
            </a:r>
            <a:r>
              <a:rPr lang="en-US" altLang="zh-CN" sz="2400" dirty="0">
                <a:ea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sym typeface="+mn-ea"/>
              </a:rPr>
              <a:t>,s</a:t>
            </a:r>
            <a:endParaRPr lang="en-US" altLang="zh-CN" sz="2400" dirty="0">
              <a:latin typeface="黑体" panose="02010609060101010101" pitchFamily="2" charset="-122"/>
              <a:ea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开放定址法有三种方法：</a:t>
            </a:r>
            <a:endParaRPr lang="en-US" altLang="zh-CN" sz="2800" dirty="0">
              <a:latin typeface="黑体" panose="02010609060101010101" pitchFamily="2" charset="-122"/>
              <a:ea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当</a:t>
            </a:r>
            <a:r>
              <a:rPr lang="en-US" altLang="zh-CN" b="1" dirty="0">
                <a:solidFill>
                  <a:srgbClr val="FF0000"/>
                </a:solidFill>
                <a:latin typeface="黑体" panose="02010609060101010101" pitchFamily="2" charset="-122"/>
                <a:ea typeface="黑体" panose="02010609060101010101" pitchFamily="2" charset="-122"/>
                <a:sym typeface="+mn-ea"/>
              </a:rPr>
              <a:t>d</a:t>
            </a:r>
            <a:r>
              <a:rPr lang="en-US" altLang="zh-CN" b="1" baseline="-25000" dirty="0">
                <a:solidFill>
                  <a:srgbClr val="FF0000"/>
                </a:solidFill>
                <a:latin typeface="黑体" panose="02010609060101010101" pitchFamily="2" charset="-122"/>
                <a:ea typeface="黑体" panose="02010609060101010101" pitchFamily="2" charset="-122"/>
                <a:sym typeface="+mn-ea"/>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取1,2,3,…,m-1时，称为线性探测再散列</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当</a:t>
            </a:r>
            <a:r>
              <a:rPr lang="en-US" altLang="zh-CN" b="1" dirty="0">
                <a:solidFill>
                  <a:srgbClr val="FF0000"/>
                </a:solidFill>
                <a:latin typeface="黑体" panose="02010609060101010101" pitchFamily="2" charset="-122"/>
                <a:ea typeface="黑体" panose="02010609060101010101" pitchFamily="2" charset="-122"/>
                <a:sym typeface="+mn-ea"/>
              </a:rPr>
              <a:t>d</a:t>
            </a:r>
            <a:r>
              <a:rPr lang="en-US" altLang="zh-CN" b="1" baseline="-25000" dirty="0">
                <a:solidFill>
                  <a:srgbClr val="FF0000"/>
                </a:solidFill>
                <a:latin typeface="黑体" panose="02010609060101010101" pitchFamily="2" charset="-122"/>
                <a:ea typeface="黑体" panose="02010609060101010101" pitchFamily="2" charset="-122"/>
                <a:sym typeface="+mn-ea"/>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取= ±1</a:t>
            </a:r>
            <a:r>
              <a:rPr lang="zh-CN" altLang="en-US" sz="2400" baseline="3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±2</a:t>
            </a:r>
            <a:r>
              <a:rPr lang="zh-CN" altLang="en-US" baseline="3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±3</a:t>
            </a:r>
            <a:r>
              <a:rPr lang="zh-CN" altLang="en-US" baseline="3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,…时，称为二次探测再散列</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当</a:t>
            </a:r>
            <a:r>
              <a:rPr lang="en-US" altLang="zh-CN" b="1" dirty="0">
                <a:solidFill>
                  <a:srgbClr val="FF0000"/>
                </a:solidFill>
                <a:latin typeface="黑体" panose="02010609060101010101" pitchFamily="2" charset="-122"/>
                <a:ea typeface="黑体" panose="02010609060101010101" pitchFamily="2" charset="-122"/>
                <a:sym typeface="+mn-ea"/>
              </a:rPr>
              <a:t>d</a:t>
            </a:r>
            <a:r>
              <a:rPr lang="en-US" altLang="zh-CN" b="1" baseline="-25000" dirty="0">
                <a:solidFill>
                  <a:srgbClr val="FF0000"/>
                </a:solidFill>
                <a:latin typeface="黑体" panose="02010609060101010101" pitchFamily="2" charset="-122"/>
                <a:ea typeface="黑体" panose="02010609060101010101" pitchFamily="2" charset="-122"/>
                <a:sym typeface="+mn-ea"/>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取伪随机数序列，称为伪随机探测再散列</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457200" lvl="1" indent="0" eaLnBrk="1" hangingPunct="1">
              <a:buClr>
                <a:schemeClr val="accent2"/>
              </a:buClr>
              <a:buFont typeface="Wingdings" panose="05000000000000000000" pitchFamily="2" charset="2"/>
              <a:buNone/>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开放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定址法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之一，</a:t>
            </a:r>
            <a:r>
              <a:rPr lang="zh-CN" altLang="en-US" sz="2800" dirty="0">
                <a:latin typeface="黑体" panose="02010609060101010101" pitchFamily="2" charset="-122"/>
                <a:ea typeface="黑体" panose="02010609060101010101" pitchFamily="2" charset="-122"/>
                <a:cs typeface="+mn-ea"/>
                <a:sym typeface="+mn-ea"/>
              </a:rPr>
              <a:t>线性探测再散列解决冲突，哈希表构建举例</a:t>
            </a:r>
            <a:endParaRPr lang="zh-CN" altLang="en-US" sz="2800" b="0" dirty="0">
              <a:latin typeface="黑体" panose="02010609060101010101" pitchFamily="2" charset="-122"/>
              <a:ea typeface="黑体" panose="02010609060101010101" pitchFamily="2" charset="-122"/>
              <a:cs typeface="+mn-ea"/>
            </a:endParaRPr>
          </a:p>
          <a:p>
            <a:pPr marL="0" lvl="1" indent="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关键字集合{19,01,23,14,55,68,11,82,36}，设定哈希函数H(key)=key MOD 11 (表长=11)</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spcBef>
                <a:spcPct val="20000"/>
              </a:spcBef>
              <a:buClrTx/>
              <a:buSzTx/>
              <a:buNone/>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spcBef>
                <a:spcPct val="20000"/>
              </a:spcBef>
              <a:buClrTx/>
              <a:buSzTx/>
              <a:buNone/>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983615" y="4436745"/>
            <a:ext cx="9128760" cy="1630045"/>
          </a:xfrm>
          <a:prstGeom prst="rect">
            <a:avLst/>
          </a:prstGeom>
        </p:spPr>
        <p:txBody>
          <a:bodyPr vert="horz" wrap="square" lIns="91440" tIns="45720" rIns="91440" bIns="45720" rtlCol="0" anchor="t">
            <a:spAutoFit/>
          </a:bodyPr>
          <a:p>
            <a:pPr marL="965200" lvl="1" indent="-508000" eaLnBrk="1" hangingPunct="1">
              <a:buClr>
                <a:srgbClr val="000000"/>
              </a:buClr>
              <a:buFont typeface="Wingdings" panose="05000000000000000000" charset="0"/>
              <a:buChar char="Ø"/>
            </a:pPr>
            <a:r>
              <a:rPr lang="zh-CN" altLang="en-US" sz="2000" dirty="0">
                <a:latin typeface="黑体" panose="02010609060101010101" pitchFamily="2" charset="-122"/>
                <a:ea typeface="黑体" panose="02010609060101010101" pitchFamily="2" charset="-122"/>
                <a:sym typeface="+mn-ea"/>
              </a:rPr>
              <a:t>前面</a:t>
            </a:r>
            <a:r>
              <a:rPr lang="en-US" altLang="zh-CN" sz="2000" dirty="0">
                <a:latin typeface="黑体" panose="02010609060101010101" pitchFamily="2" charset="-122"/>
                <a:ea typeface="黑体" panose="02010609060101010101" pitchFamily="2" charset="-122"/>
                <a:sym typeface="+mn-ea"/>
              </a:rPr>
              <a:t>19</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01</a:t>
            </a:r>
            <a:r>
              <a:rPr lang="zh-CN" altLang="en-US" sz="2000" dirty="0">
                <a:latin typeface="黑体" panose="02010609060101010101" pitchFamily="2" charset="-122"/>
                <a:ea typeface="黑体" panose="02010609060101010101" pitchFamily="2" charset="-122"/>
                <a:sym typeface="+mn-ea"/>
              </a:rPr>
              <a:t>依次插入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23</a:t>
            </a:r>
            <a:r>
              <a:rPr lang="zh-CN" altLang="en-US" sz="2000" dirty="0">
                <a:latin typeface="黑体" panose="02010609060101010101" pitchFamily="2" charset="-122"/>
                <a:ea typeface="黑体" panose="02010609060101010101" pitchFamily="2" charset="-122"/>
                <a:sym typeface="+mn-ea"/>
              </a:rPr>
              <a:t>的哈希地址为</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01</a:t>
            </a:r>
            <a:r>
              <a:rPr lang="zh-CN" altLang="en-US" sz="2000" dirty="0">
                <a:latin typeface="黑体" panose="02010609060101010101" pitchFamily="2" charset="-122"/>
                <a:ea typeface="黑体" panose="02010609060101010101" pitchFamily="2" charset="-122"/>
                <a:sym typeface="+mn-ea"/>
              </a:rPr>
              <a:t>冲突，地址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寻找下一地址，不冲突则插入</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14</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55</a:t>
            </a:r>
            <a:r>
              <a:rPr lang="zh-CN" altLang="en-US" sz="2000" dirty="0">
                <a:latin typeface="黑体" panose="02010609060101010101" pitchFamily="2" charset="-122"/>
                <a:ea typeface="黑体" panose="02010609060101010101" pitchFamily="2" charset="-122"/>
                <a:sym typeface="+mn-ea"/>
              </a:rPr>
              <a:t>都无冲突，直接插入</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68</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23</a:t>
            </a:r>
            <a:r>
              <a:rPr lang="zh-CN" altLang="en-US" sz="2000" dirty="0">
                <a:latin typeface="黑体" panose="02010609060101010101" pitchFamily="2" charset="-122"/>
                <a:ea typeface="黑体" panose="02010609060101010101" pitchFamily="2" charset="-122"/>
                <a:sym typeface="+mn-ea"/>
              </a:rPr>
              <a:t>冲突，共查找</a:t>
            </a:r>
            <a:r>
              <a:rPr lang="en-US" altLang="zh-CN" sz="2000" dirty="0">
                <a:latin typeface="黑体" panose="02010609060101010101" pitchFamily="2" charset="-122"/>
                <a:ea typeface="黑体" panose="02010609060101010101" pitchFamily="2" charset="-122"/>
                <a:sym typeface="+mn-ea"/>
              </a:rPr>
              <a:t>3</a:t>
            </a:r>
            <a:r>
              <a:rPr lang="zh-CN" altLang="en-US" sz="2000" dirty="0">
                <a:latin typeface="黑体" panose="02010609060101010101" pitchFamily="2" charset="-122"/>
                <a:ea typeface="黑体" panose="02010609060101010101" pitchFamily="2" charset="-122"/>
                <a:sym typeface="+mn-ea"/>
              </a:rPr>
              <a:t>次后插入；</a:t>
            </a:r>
            <a:r>
              <a:rPr lang="en-US" altLang="zh-CN" sz="2000" dirty="0">
                <a:latin typeface="黑体" panose="02010609060101010101" pitchFamily="2" charset="-122"/>
                <a:ea typeface="黑体" panose="02010609060101010101" pitchFamily="2" charset="-122"/>
                <a:sym typeface="+mn-ea"/>
              </a:rPr>
              <a:t>11</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55</a:t>
            </a:r>
            <a:r>
              <a:rPr lang="zh-CN" altLang="en-US" sz="2000" dirty="0">
                <a:latin typeface="黑体" panose="02010609060101010101" pitchFamily="2" charset="-122"/>
                <a:ea typeface="黑体" panose="02010609060101010101" pitchFamily="2" charset="-122"/>
                <a:sym typeface="+mn-ea"/>
              </a:rPr>
              <a:t>冲突，共查找</a:t>
            </a:r>
            <a:r>
              <a:rPr lang="en-US" altLang="zh-CN" sz="2000" dirty="0">
                <a:latin typeface="黑体" panose="02010609060101010101" pitchFamily="2" charset="-122"/>
                <a:ea typeface="黑体" panose="02010609060101010101" pitchFamily="2" charset="-122"/>
                <a:sym typeface="+mn-ea"/>
              </a:rPr>
              <a:t>6</a:t>
            </a:r>
            <a:r>
              <a:rPr lang="zh-CN" altLang="en-US" sz="2000" dirty="0">
                <a:latin typeface="黑体" panose="02010609060101010101" pitchFamily="2" charset="-122"/>
                <a:ea typeface="黑体" panose="02010609060101010101" pitchFamily="2" charset="-122"/>
                <a:sym typeface="+mn-ea"/>
              </a:rPr>
              <a:t>次后插入</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82</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11</a:t>
            </a:r>
            <a:r>
              <a:rPr lang="zh-CN" altLang="en-US" sz="2000" dirty="0">
                <a:latin typeface="黑体" panose="02010609060101010101" pitchFamily="2" charset="-122"/>
                <a:ea typeface="黑体" panose="02010609060101010101" pitchFamily="2" charset="-122"/>
                <a:sym typeface="+mn-ea"/>
              </a:rPr>
              <a:t>冲突，共查找</a:t>
            </a:r>
            <a:r>
              <a:rPr lang="en-US" altLang="zh-CN" sz="2000" dirty="0">
                <a:latin typeface="黑体" panose="02010609060101010101" pitchFamily="2" charset="-122"/>
                <a:ea typeface="黑体" panose="02010609060101010101" pitchFamily="2" charset="-122"/>
                <a:sym typeface="+mn-ea"/>
              </a:rPr>
              <a:t>2</a:t>
            </a:r>
            <a:r>
              <a:rPr lang="zh-CN" altLang="en-US" sz="2000" dirty="0">
                <a:latin typeface="黑体" panose="02010609060101010101" pitchFamily="2" charset="-122"/>
                <a:ea typeface="黑体" panose="02010609060101010101" pitchFamily="2" charset="-122"/>
                <a:sym typeface="+mn-ea"/>
              </a:rPr>
              <a:t>次后插入；</a:t>
            </a:r>
            <a:r>
              <a:rPr lang="en-US" altLang="zh-CN" sz="2000" dirty="0">
                <a:latin typeface="黑体" panose="02010609060101010101" pitchFamily="2" charset="-122"/>
                <a:ea typeface="黑体" panose="02010609060101010101" pitchFamily="2" charset="-122"/>
                <a:sym typeface="+mn-ea"/>
              </a:rPr>
              <a:t>36</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14</a:t>
            </a:r>
            <a:r>
              <a:rPr lang="zh-CN" altLang="en-US" sz="2000" dirty="0">
                <a:latin typeface="黑体" panose="02010609060101010101" pitchFamily="2" charset="-122"/>
                <a:ea typeface="黑体" panose="02010609060101010101" pitchFamily="2" charset="-122"/>
                <a:sym typeface="+mn-ea"/>
              </a:rPr>
              <a:t>冲突，共查找</a:t>
            </a:r>
            <a:r>
              <a:rPr lang="en-US" altLang="zh-CN" sz="2000" dirty="0">
                <a:latin typeface="黑体" panose="02010609060101010101" pitchFamily="2" charset="-122"/>
                <a:ea typeface="黑体" panose="02010609060101010101" pitchFamily="2" charset="-122"/>
                <a:sym typeface="+mn-ea"/>
              </a:rPr>
              <a:t>5</a:t>
            </a:r>
            <a:r>
              <a:rPr lang="zh-CN" altLang="en-US" sz="2000" dirty="0">
                <a:latin typeface="黑体" panose="02010609060101010101" pitchFamily="2" charset="-122"/>
                <a:ea typeface="黑体" panose="02010609060101010101" pitchFamily="2" charset="-122"/>
                <a:sym typeface="+mn-ea"/>
              </a:rPr>
              <a:t>次后插入</a:t>
            </a:r>
            <a:endParaRPr lang="zh-CN" altLang="en-US" sz="2000" dirty="0">
              <a:latin typeface="黑体" panose="02010609060101010101" pitchFamily="2" charset="-122"/>
              <a:ea typeface="黑体" panose="02010609060101010101" pitchFamily="2" charset="-122"/>
              <a:sym typeface="+mn-ea"/>
            </a:endParaRPr>
          </a:p>
        </p:txBody>
      </p:sp>
      <p:sp>
        <p:nvSpPr>
          <p:cNvPr id="1019908" name="Text Box 4"/>
          <p:cNvSpPr txBox="1"/>
          <p:nvPr/>
        </p:nvSpPr>
        <p:spPr>
          <a:xfrm>
            <a:off x="7712393" y="2898140"/>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19</a:t>
            </a:r>
            <a:endParaRPr lang="en-US" altLang="zh-CN" sz="2400" b="1" dirty="0">
              <a:latin typeface="Times New Roman" panose="02020603050405020304" pitchFamily="18" charset="0"/>
              <a:ea typeface="宋体" panose="02010600030101010101" pitchFamily="2" charset="-122"/>
            </a:endParaRPr>
          </a:p>
        </p:txBody>
      </p:sp>
      <p:sp>
        <p:nvSpPr>
          <p:cNvPr id="1019909" name="Text Box 5"/>
          <p:cNvSpPr txBox="1"/>
          <p:nvPr/>
        </p:nvSpPr>
        <p:spPr>
          <a:xfrm>
            <a:off x="2606993" y="2898140"/>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01</a:t>
            </a:r>
            <a:endParaRPr lang="en-US" altLang="zh-CN" sz="2400" b="1" dirty="0">
              <a:latin typeface="Times New Roman" panose="02020603050405020304" pitchFamily="18" charset="0"/>
              <a:ea typeface="宋体" panose="02010600030101010101" pitchFamily="2" charset="-122"/>
            </a:endParaRPr>
          </a:p>
        </p:txBody>
      </p:sp>
      <p:sp>
        <p:nvSpPr>
          <p:cNvPr id="1019910" name="Text Box 6"/>
          <p:cNvSpPr txBox="1"/>
          <p:nvPr/>
        </p:nvSpPr>
        <p:spPr>
          <a:xfrm>
            <a:off x="3388043" y="2898140"/>
            <a:ext cx="487680" cy="460375"/>
          </a:xfrm>
          <a:prstGeom prst="rect">
            <a:avLst/>
          </a:prstGeom>
          <a:noFill/>
          <a:ln w="9525">
            <a:noFill/>
          </a:ln>
        </p:spPr>
        <p:txBody>
          <a:bodyPr wrap="none" anchor="t" anchorCtr="0">
            <a:spAutoFit/>
          </a:bodyPr>
          <a:p>
            <a:r>
              <a:rPr lang="en-US" altLang="zh-CN" sz="2400" b="1" dirty="0">
                <a:solidFill>
                  <a:srgbClr val="3333FF"/>
                </a:solidFill>
                <a:latin typeface="Times New Roman" panose="02020603050405020304" pitchFamily="18" charset="0"/>
                <a:ea typeface="宋体" panose="02010600030101010101" pitchFamily="2" charset="-122"/>
              </a:rPr>
              <a:t>23</a:t>
            </a:r>
            <a:endParaRPr lang="en-US" altLang="zh-CN" sz="2400" b="1" dirty="0">
              <a:latin typeface="Times New Roman" panose="02020603050405020304" pitchFamily="18" charset="0"/>
              <a:ea typeface="宋体" panose="02010600030101010101" pitchFamily="2" charset="-122"/>
            </a:endParaRPr>
          </a:p>
        </p:txBody>
      </p:sp>
      <p:sp>
        <p:nvSpPr>
          <p:cNvPr id="1019911" name="Text Box 7"/>
          <p:cNvSpPr txBox="1"/>
          <p:nvPr/>
        </p:nvSpPr>
        <p:spPr>
          <a:xfrm>
            <a:off x="4073843" y="2898140"/>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14</a:t>
            </a:r>
            <a:endParaRPr lang="en-US" altLang="zh-CN" sz="2400" b="1" dirty="0">
              <a:latin typeface="Times New Roman" panose="02020603050405020304" pitchFamily="18" charset="0"/>
              <a:ea typeface="宋体" panose="02010600030101010101" pitchFamily="2" charset="-122"/>
            </a:endParaRPr>
          </a:p>
        </p:txBody>
      </p:sp>
      <p:sp>
        <p:nvSpPr>
          <p:cNvPr id="1019912" name="Text Box 8"/>
          <p:cNvSpPr txBox="1"/>
          <p:nvPr/>
        </p:nvSpPr>
        <p:spPr>
          <a:xfrm>
            <a:off x="1940243" y="2898140"/>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55</a:t>
            </a:r>
            <a:endParaRPr lang="en-US" altLang="zh-CN" sz="2400" b="1" dirty="0">
              <a:latin typeface="Times New Roman" panose="02020603050405020304" pitchFamily="18" charset="0"/>
              <a:ea typeface="宋体" panose="02010600030101010101" pitchFamily="2" charset="-122"/>
            </a:endParaRPr>
          </a:p>
        </p:txBody>
      </p:sp>
      <p:sp>
        <p:nvSpPr>
          <p:cNvPr id="1019913" name="Text Box 9"/>
          <p:cNvSpPr txBox="1"/>
          <p:nvPr/>
        </p:nvSpPr>
        <p:spPr>
          <a:xfrm>
            <a:off x="4816793" y="2898140"/>
            <a:ext cx="487680" cy="460375"/>
          </a:xfrm>
          <a:prstGeom prst="rect">
            <a:avLst/>
          </a:prstGeom>
          <a:noFill/>
          <a:ln w="9525">
            <a:noFill/>
          </a:ln>
        </p:spPr>
        <p:txBody>
          <a:bodyPr wrap="none" anchor="t" anchorCtr="0">
            <a:spAutoFit/>
          </a:bodyPr>
          <a:p>
            <a:r>
              <a:rPr lang="en-US" altLang="zh-CN" sz="2400" b="1" dirty="0">
                <a:solidFill>
                  <a:srgbClr val="FF00FF"/>
                </a:solidFill>
                <a:latin typeface="Times New Roman" panose="02020603050405020304" pitchFamily="18" charset="0"/>
                <a:ea typeface="宋体" panose="02010600030101010101" pitchFamily="2" charset="-122"/>
              </a:rPr>
              <a:t>68</a:t>
            </a:r>
            <a:endParaRPr lang="en-US" altLang="zh-CN" sz="2400" b="1" dirty="0">
              <a:latin typeface="Times New Roman" panose="02020603050405020304" pitchFamily="18" charset="0"/>
              <a:ea typeface="宋体" panose="02010600030101010101" pitchFamily="2" charset="-122"/>
            </a:endParaRPr>
          </a:p>
        </p:txBody>
      </p:sp>
      <p:sp>
        <p:nvSpPr>
          <p:cNvPr id="1019914" name="Text Box 10"/>
          <p:cNvSpPr txBox="1"/>
          <p:nvPr/>
        </p:nvSpPr>
        <p:spPr>
          <a:xfrm>
            <a:off x="5521643" y="2898140"/>
            <a:ext cx="470535" cy="460375"/>
          </a:xfrm>
          <a:prstGeom prst="rect">
            <a:avLst/>
          </a:prstGeom>
          <a:noFill/>
          <a:ln w="9525">
            <a:noFill/>
          </a:ln>
        </p:spPr>
        <p:txBody>
          <a:bodyPr wrap="none" anchor="t" anchorCtr="0">
            <a:spAutoFit/>
          </a:bodyPr>
          <a:p>
            <a:r>
              <a:rPr lang="en-US" altLang="zh-CN" sz="2400" b="1" dirty="0">
                <a:solidFill>
                  <a:srgbClr val="006600"/>
                </a:solidFill>
                <a:latin typeface="Times New Roman" panose="02020603050405020304" pitchFamily="18" charset="0"/>
                <a:ea typeface="宋体" panose="02010600030101010101" pitchFamily="2" charset="-122"/>
              </a:rPr>
              <a:t>11</a:t>
            </a:r>
            <a:endParaRPr lang="en-US" altLang="zh-CN" sz="2400" b="1" dirty="0">
              <a:latin typeface="Times New Roman" panose="02020603050405020304" pitchFamily="18" charset="0"/>
              <a:ea typeface="宋体" panose="02010600030101010101" pitchFamily="2" charset="-122"/>
            </a:endParaRPr>
          </a:p>
        </p:txBody>
      </p:sp>
      <p:sp>
        <p:nvSpPr>
          <p:cNvPr id="1019915" name="Text Box 11"/>
          <p:cNvSpPr txBox="1"/>
          <p:nvPr/>
        </p:nvSpPr>
        <p:spPr>
          <a:xfrm>
            <a:off x="6207443" y="2898140"/>
            <a:ext cx="487680" cy="460375"/>
          </a:xfrm>
          <a:prstGeom prst="rect">
            <a:avLst/>
          </a:prstGeom>
          <a:noFill/>
          <a:ln w="9525">
            <a:noFill/>
          </a:ln>
        </p:spPr>
        <p:txBody>
          <a:bodyPr wrap="none" anchor="t" anchorCtr="0">
            <a:spAutoFit/>
          </a:bodyPr>
          <a:p>
            <a:r>
              <a:rPr lang="en-US" altLang="zh-CN" sz="2400" b="1" dirty="0">
                <a:solidFill>
                  <a:srgbClr val="3333FF"/>
                </a:solidFill>
                <a:latin typeface="Times New Roman" panose="02020603050405020304" pitchFamily="18" charset="0"/>
                <a:ea typeface="宋体" panose="02010600030101010101" pitchFamily="2" charset="-122"/>
              </a:rPr>
              <a:t>82</a:t>
            </a:r>
            <a:endParaRPr lang="en-US" altLang="zh-CN" sz="2400" b="1" dirty="0">
              <a:latin typeface="Times New Roman" panose="02020603050405020304" pitchFamily="18" charset="0"/>
              <a:ea typeface="宋体" panose="02010600030101010101" pitchFamily="2" charset="-122"/>
            </a:endParaRPr>
          </a:p>
        </p:txBody>
      </p:sp>
      <p:sp>
        <p:nvSpPr>
          <p:cNvPr id="1019916" name="Text Box 12"/>
          <p:cNvSpPr txBox="1"/>
          <p:nvPr/>
        </p:nvSpPr>
        <p:spPr>
          <a:xfrm>
            <a:off x="6969443" y="2898140"/>
            <a:ext cx="487680" cy="460375"/>
          </a:xfrm>
          <a:prstGeom prst="rect">
            <a:avLst/>
          </a:prstGeom>
          <a:noFill/>
          <a:ln w="9525">
            <a:noFill/>
          </a:ln>
        </p:spPr>
        <p:txBody>
          <a:bodyPr wrap="none" anchor="t" anchorCtr="0">
            <a:spAutoFit/>
          </a:bodyPr>
          <a:p>
            <a:r>
              <a:rPr lang="en-US" altLang="zh-CN" sz="2400" b="1" dirty="0">
                <a:solidFill>
                  <a:srgbClr val="FF0000"/>
                </a:solidFill>
                <a:latin typeface="Times New Roman" panose="02020603050405020304" pitchFamily="18" charset="0"/>
                <a:ea typeface="宋体" panose="02010600030101010101" pitchFamily="2" charset="-122"/>
              </a:rPr>
              <a:t>36</a:t>
            </a:r>
            <a:endParaRPr lang="en-US" altLang="zh-CN" sz="2400" b="1" dirty="0">
              <a:latin typeface="Times New Roman" panose="02020603050405020304" pitchFamily="18" charset="0"/>
              <a:ea typeface="宋体" panose="02010600030101010101" pitchFamily="2" charset="-122"/>
            </a:endParaRPr>
          </a:p>
        </p:txBody>
      </p:sp>
      <p:sp>
        <p:nvSpPr>
          <p:cNvPr id="1019917" name="Text Box 13"/>
          <p:cNvSpPr txBox="1"/>
          <p:nvPr/>
        </p:nvSpPr>
        <p:spPr>
          <a:xfrm>
            <a:off x="1440180" y="3374390"/>
            <a:ext cx="7416800" cy="614045"/>
          </a:xfrm>
          <a:prstGeom prst="rect">
            <a:avLst/>
          </a:prstGeom>
          <a:noFill/>
          <a:ln w="9525">
            <a:noFill/>
          </a:ln>
        </p:spPr>
        <p:txBody>
          <a:bodyPr anchor="t" anchorCtr="0">
            <a:spAutoFit/>
          </a:bodyPr>
          <a:p>
            <a:r>
              <a:rPr lang="zh-CN" altLang="en-US" sz="1200" b="1" dirty="0">
                <a:solidFill>
                  <a:srgbClr val="A50021"/>
                </a:solidFill>
                <a:latin typeface="Times New Roman" panose="02020603050405020304" pitchFamily="18" charset="0"/>
                <a:ea typeface="宋体" panose="02010600030101010101" pitchFamily="2" charset="-122"/>
              </a:rPr>
              <a:t>查找    </a:t>
            </a:r>
            <a:r>
              <a:rPr lang="en-US" altLang="zh-CN" sz="2200" b="1" dirty="0">
                <a:solidFill>
                  <a:srgbClr val="A50021"/>
                </a:solidFill>
                <a:latin typeface="Arial" panose="020B0604020202020204" pitchFamily="34" charset="0"/>
                <a:ea typeface="宋体" panose="02010600030101010101" pitchFamily="2" charset="-122"/>
              </a:rPr>
              <a:t>1        1        2        1       3       6       2        5        1</a:t>
            </a:r>
            <a:endParaRPr lang="en-US" altLang="zh-CN" sz="2200" b="1" dirty="0">
              <a:solidFill>
                <a:srgbClr val="A50021"/>
              </a:solidFill>
              <a:latin typeface="Times New Roman" panose="02020603050405020304" pitchFamily="18" charset="0"/>
              <a:ea typeface="宋体" panose="02010600030101010101" pitchFamily="2" charset="-122"/>
            </a:endParaRPr>
          </a:p>
          <a:p>
            <a:r>
              <a:rPr lang="zh-CN" altLang="en-US" sz="1200" b="1" dirty="0">
                <a:solidFill>
                  <a:srgbClr val="A50021"/>
                </a:solidFill>
                <a:latin typeface="Times New Roman" panose="02020603050405020304" pitchFamily="18" charset="0"/>
                <a:ea typeface="宋体" panose="02010600030101010101" pitchFamily="2" charset="-122"/>
              </a:rPr>
              <a:t>次数</a:t>
            </a:r>
            <a:endParaRPr lang="zh-CN" altLang="en-US" sz="1200" b="1" dirty="0">
              <a:solidFill>
                <a:srgbClr val="A50021"/>
              </a:solidFill>
              <a:latin typeface="Times New Roman" panose="02020603050405020304" pitchFamily="18" charset="0"/>
              <a:ea typeface="宋体" panose="02010600030101010101" pitchFamily="2" charset="-122"/>
            </a:endParaRPr>
          </a:p>
        </p:txBody>
      </p:sp>
      <p:graphicFrame>
        <p:nvGraphicFramePr>
          <p:cNvPr id="1019918" name="Group 14"/>
          <p:cNvGraphicFramePr>
            <a:graphicFrameLocks noGrp="1"/>
          </p:cNvGraphicFramePr>
          <p:nvPr/>
        </p:nvGraphicFramePr>
        <p:xfrm>
          <a:off x="1844993" y="2852103"/>
          <a:ext cx="8001000" cy="533400"/>
        </p:xfrm>
        <a:graphic>
          <a:graphicData uri="http://schemas.openxmlformats.org/drawingml/2006/table">
            <a:tbl>
              <a:tblPr/>
              <a:tblGrid>
                <a:gridCol w="727075"/>
                <a:gridCol w="727075"/>
                <a:gridCol w="727075"/>
                <a:gridCol w="727075"/>
                <a:gridCol w="727075"/>
                <a:gridCol w="730250"/>
                <a:gridCol w="727075"/>
                <a:gridCol w="727075"/>
                <a:gridCol w="727075"/>
                <a:gridCol w="727075"/>
                <a:gridCol w="727075"/>
              </a:tblGrid>
              <a:tr h="533400">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56712" name="Text Box 40"/>
          <p:cNvSpPr txBox="1"/>
          <p:nvPr/>
        </p:nvSpPr>
        <p:spPr>
          <a:xfrm>
            <a:off x="1919605" y="2420303"/>
            <a:ext cx="7696200" cy="398780"/>
          </a:xfrm>
          <a:prstGeom prst="rect">
            <a:avLst/>
          </a:prstGeom>
          <a:noFill/>
          <a:ln w="9525">
            <a:noFill/>
          </a:ln>
        </p:spPr>
        <p:txBody>
          <a:bodyPr anchor="t" anchorCtr="0">
            <a:spAutoFit/>
          </a:bodyPr>
          <a:p>
            <a:pPr algn="dist">
              <a:spcBef>
                <a:spcPct val="50000"/>
              </a:spcBef>
            </a:pPr>
            <a:r>
              <a:rPr lang="en-US" altLang="zh-CN" sz="2000" dirty="0">
                <a:latin typeface="Tahoma" panose="020B0604030504040204" charset="0"/>
                <a:ea typeface="宋体" panose="02010600030101010101" pitchFamily="2" charset="-122"/>
              </a:rPr>
              <a:t>0   1   2   3   4   5   6   7   8   9  10 </a:t>
            </a:r>
            <a:endParaRPr lang="en-US" altLang="zh-CN" sz="2000" dirty="0">
              <a:latin typeface="Tahoma" panose="020B060403050404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19908"/>
                                        </p:tgtEl>
                                        <p:attrNameLst>
                                          <p:attrName>style.visibility</p:attrName>
                                        </p:attrNameLst>
                                      </p:cBhvr>
                                      <p:to>
                                        <p:strVal val="visible"/>
                                      </p:to>
                                    </p:set>
                                    <p:animEffect transition="in" filter="wipe(up)">
                                      <p:cBhvr>
                                        <p:cTn id="7" dur="500"/>
                                        <p:tgtEl>
                                          <p:spTgt spid="1019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19909"/>
                                        </p:tgtEl>
                                        <p:attrNameLst>
                                          <p:attrName>style.visibility</p:attrName>
                                        </p:attrNameLst>
                                      </p:cBhvr>
                                      <p:to>
                                        <p:strVal val="visible"/>
                                      </p:to>
                                    </p:set>
                                    <p:animEffect transition="in" filter="wipe(up)">
                                      <p:cBhvr>
                                        <p:cTn id="12" dur="500"/>
                                        <p:tgtEl>
                                          <p:spTgt spid="10199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19910"/>
                                        </p:tgtEl>
                                        <p:attrNameLst>
                                          <p:attrName>style.visibility</p:attrName>
                                        </p:attrNameLst>
                                      </p:cBhvr>
                                      <p:to>
                                        <p:strVal val="visible"/>
                                      </p:to>
                                    </p:set>
                                    <p:animEffect transition="in" filter="wipe(up)">
                                      <p:cBhvr>
                                        <p:cTn id="17" dur="500"/>
                                        <p:tgtEl>
                                          <p:spTgt spid="10199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19911"/>
                                        </p:tgtEl>
                                        <p:attrNameLst>
                                          <p:attrName>style.visibility</p:attrName>
                                        </p:attrNameLst>
                                      </p:cBhvr>
                                      <p:to>
                                        <p:strVal val="visible"/>
                                      </p:to>
                                    </p:set>
                                    <p:animEffect transition="in" filter="wipe(up)">
                                      <p:cBhvr>
                                        <p:cTn id="22" dur="500"/>
                                        <p:tgtEl>
                                          <p:spTgt spid="10199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19912"/>
                                        </p:tgtEl>
                                        <p:attrNameLst>
                                          <p:attrName>style.visibility</p:attrName>
                                        </p:attrNameLst>
                                      </p:cBhvr>
                                      <p:to>
                                        <p:strVal val="visible"/>
                                      </p:to>
                                    </p:set>
                                    <p:animEffect transition="in" filter="wipe(up)">
                                      <p:cBhvr>
                                        <p:cTn id="27" dur="500"/>
                                        <p:tgtEl>
                                          <p:spTgt spid="10199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19913"/>
                                        </p:tgtEl>
                                        <p:attrNameLst>
                                          <p:attrName>style.visibility</p:attrName>
                                        </p:attrNameLst>
                                      </p:cBhvr>
                                      <p:to>
                                        <p:strVal val="visible"/>
                                      </p:to>
                                    </p:set>
                                    <p:animEffect transition="in" filter="wipe(up)">
                                      <p:cBhvr>
                                        <p:cTn id="32" dur="500"/>
                                        <p:tgtEl>
                                          <p:spTgt spid="10199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19914"/>
                                        </p:tgtEl>
                                        <p:attrNameLst>
                                          <p:attrName>style.visibility</p:attrName>
                                        </p:attrNameLst>
                                      </p:cBhvr>
                                      <p:to>
                                        <p:strVal val="visible"/>
                                      </p:to>
                                    </p:set>
                                    <p:animEffect transition="in" filter="wipe(up)">
                                      <p:cBhvr>
                                        <p:cTn id="37" dur="500"/>
                                        <p:tgtEl>
                                          <p:spTgt spid="10199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19915"/>
                                        </p:tgtEl>
                                        <p:attrNameLst>
                                          <p:attrName>style.visibility</p:attrName>
                                        </p:attrNameLst>
                                      </p:cBhvr>
                                      <p:to>
                                        <p:strVal val="visible"/>
                                      </p:to>
                                    </p:set>
                                    <p:animEffect transition="in" filter="wipe(up)">
                                      <p:cBhvr>
                                        <p:cTn id="42" dur="500"/>
                                        <p:tgtEl>
                                          <p:spTgt spid="10199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19916"/>
                                        </p:tgtEl>
                                        <p:attrNameLst>
                                          <p:attrName>style.visibility</p:attrName>
                                        </p:attrNameLst>
                                      </p:cBhvr>
                                      <p:to>
                                        <p:strVal val="visible"/>
                                      </p:to>
                                    </p:set>
                                    <p:animEffect transition="in" filter="wipe(up)">
                                      <p:cBhvr>
                                        <p:cTn id="47" dur="500"/>
                                        <p:tgtEl>
                                          <p:spTgt spid="10199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19917"/>
                                        </p:tgtEl>
                                        <p:attrNameLst>
                                          <p:attrName>style.visibility</p:attrName>
                                        </p:attrNameLst>
                                      </p:cBhvr>
                                      <p:to>
                                        <p:strVal val="visible"/>
                                      </p:to>
                                    </p:set>
                                    <p:animEffect transition="in" filter="wipe(left)">
                                      <p:cBhvr>
                                        <p:cTn id="52" dur="500"/>
                                        <p:tgtEl>
                                          <p:spTgt spid="1019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908" grpId="0"/>
      <p:bldP spid="1019909" grpId="0"/>
      <p:bldP spid="1019910" grpId="0"/>
      <p:bldP spid="1019911" grpId="0"/>
      <p:bldP spid="1019912" grpId="0"/>
      <p:bldP spid="1019913" grpId="0"/>
      <p:bldP spid="1019914" grpId="0"/>
      <p:bldP spid="1019915" grpId="0"/>
      <p:bldP spid="1019916" grpId="0"/>
      <p:bldP spid="10199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顺序查找算法性能</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对顺序表而言，</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C</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=n-i+1</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在等概率查找的情况下，</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=1/n</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ASL=n*P</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1</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+(n-1)P</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…+ 2P</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n-1</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P</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(n+1)/2</a:t>
            </a:r>
            <a:endParaRPr lang="en-US" altLang="zh-CN" sz="2400"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spcBef>
                <a:spcPct val="40000"/>
              </a:spcBef>
              <a:buClr>
                <a:schemeClr val="accent1"/>
              </a:buClr>
              <a:buSzTx/>
              <a:buFont typeface="Wingdings" panose="05000000000000000000" pitchFamily="2" charset="2"/>
              <a:buNone/>
            </a:pPr>
            <a:endParaRPr lang="zh-CN" altLang="en-US"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开放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定址法之二，二次</a:t>
            </a:r>
            <a:r>
              <a:rPr lang="zh-CN" altLang="en-US" sz="2800" dirty="0">
                <a:latin typeface="黑体" panose="02010609060101010101" pitchFamily="2" charset="-122"/>
                <a:ea typeface="黑体" panose="02010609060101010101" pitchFamily="2" charset="-122"/>
                <a:cs typeface="+mn-ea"/>
                <a:sym typeface="+mn-ea"/>
              </a:rPr>
              <a:t>探测再散列解决冲突，哈希表构建举例</a:t>
            </a:r>
            <a:endParaRPr lang="zh-CN" altLang="en-US" sz="2800" b="0" dirty="0">
              <a:latin typeface="黑体" panose="02010609060101010101" pitchFamily="2" charset="-122"/>
              <a:ea typeface="黑体" panose="02010609060101010101" pitchFamily="2" charset="-122"/>
              <a:cs typeface="+mn-ea"/>
            </a:endParaRPr>
          </a:p>
          <a:p>
            <a:pPr marL="0" lvl="1" indent="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关键字集合{19,01,23,14,55,68,11,82,36}，设定哈希函数H(key)=key MOD 11 (表长=11)</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spcBef>
                <a:spcPct val="20000"/>
              </a:spcBef>
              <a:buClrTx/>
              <a:buSzTx/>
              <a:buNone/>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spcBef>
                <a:spcPct val="20000"/>
              </a:spcBef>
              <a:buClrTx/>
              <a:buSzTx/>
              <a:buNone/>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1055370" y="3792855"/>
            <a:ext cx="9128760" cy="2553335"/>
          </a:xfrm>
          <a:prstGeom prst="rect">
            <a:avLst/>
          </a:prstGeom>
        </p:spPr>
        <p:txBody>
          <a:bodyPr vert="horz" wrap="square" lIns="91440" tIns="45720" rIns="91440" bIns="45720" rtlCol="0" anchor="t">
            <a:spAutoFit/>
          </a:bodyPr>
          <a:p>
            <a:pPr marL="965200" lvl="1" indent="-508000" eaLnBrk="1" hangingPunct="1">
              <a:buClr>
                <a:srgbClr val="000000"/>
              </a:buClr>
              <a:buFont typeface="Wingdings" panose="05000000000000000000" charset="0"/>
              <a:buChar char="Ø"/>
            </a:pPr>
            <a:r>
              <a:rPr lang="zh-CN" altLang="en-US" sz="2000" dirty="0">
                <a:latin typeface="黑体" panose="02010609060101010101" pitchFamily="2" charset="-122"/>
                <a:ea typeface="黑体" panose="02010609060101010101" pitchFamily="2" charset="-122"/>
                <a:sym typeface="+mn-ea"/>
              </a:rPr>
              <a:t>前面</a:t>
            </a:r>
            <a:r>
              <a:rPr lang="en-US" altLang="zh-CN" sz="2000" dirty="0">
                <a:latin typeface="黑体" panose="02010609060101010101" pitchFamily="2" charset="-122"/>
                <a:ea typeface="黑体" panose="02010609060101010101" pitchFamily="2" charset="-122"/>
                <a:sym typeface="+mn-ea"/>
              </a:rPr>
              <a:t>19</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01</a:t>
            </a:r>
            <a:r>
              <a:rPr lang="zh-CN" altLang="en-US" sz="2000" dirty="0">
                <a:latin typeface="黑体" panose="02010609060101010101" pitchFamily="2" charset="-122"/>
                <a:ea typeface="黑体" panose="02010609060101010101" pitchFamily="2" charset="-122"/>
                <a:sym typeface="+mn-ea"/>
              </a:rPr>
              <a:t>依次插入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23</a:t>
            </a:r>
            <a:r>
              <a:rPr lang="zh-CN" altLang="en-US" sz="2000" dirty="0">
                <a:latin typeface="黑体" panose="02010609060101010101" pitchFamily="2" charset="-122"/>
                <a:ea typeface="黑体" panose="02010609060101010101" pitchFamily="2" charset="-122"/>
                <a:sym typeface="+mn-ea"/>
              </a:rPr>
              <a:t>的哈希地址为</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01</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为空插入，</a:t>
            </a:r>
            <a:r>
              <a:rPr lang="en-US" altLang="zh-CN" sz="2000" dirty="0">
                <a:latin typeface="黑体" panose="02010609060101010101" pitchFamily="2" charset="-122"/>
                <a:ea typeface="黑体" panose="02010609060101010101" pitchFamily="2" charset="-122"/>
                <a:sym typeface="+mn-ea"/>
              </a:rPr>
              <a:t>14</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55</a:t>
            </a:r>
            <a:r>
              <a:rPr lang="zh-CN" altLang="en-US" sz="2000" dirty="0">
                <a:latin typeface="黑体" panose="02010609060101010101" pitchFamily="2" charset="-122"/>
                <a:ea typeface="黑体" panose="02010609060101010101" pitchFamily="2" charset="-122"/>
                <a:sym typeface="+mn-ea"/>
              </a:rPr>
              <a:t>都无冲突，直接插入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68</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23</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+1/-1</a:t>
            </a:r>
            <a:r>
              <a:rPr lang="zh-CN" altLang="en-US" sz="2000" dirty="0">
                <a:latin typeface="黑体" panose="02010609060101010101" pitchFamily="2" charset="-122"/>
                <a:ea typeface="黑体" panose="02010609060101010101" pitchFamily="2" charset="-122"/>
                <a:sym typeface="+mn-ea"/>
              </a:rPr>
              <a:t>都冲突，原地址</a:t>
            </a:r>
            <a:r>
              <a:rPr lang="en-US" altLang="zh-CN" sz="2000" dirty="0">
                <a:latin typeface="黑体" panose="02010609060101010101" pitchFamily="2" charset="-122"/>
                <a:ea typeface="黑体" panose="02010609060101010101" pitchFamily="2" charset="-122"/>
                <a:sym typeface="+mn-ea"/>
              </a:rPr>
              <a:t>+4</a:t>
            </a:r>
            <a:r>
              <a:rPr lang="zh-CN" altLang="en-US" sz="2000" dirty="0">
                <a:latin typeface="黑体" panose="02010609060101010101" pitchFamily="2" charset="-122"/>
                <a:ea typeface="黑体" panose="02010609060101010101" pitchFamily="2" charset="-122"/>
                <a:sym typeface="+mn-ea"/>
              </a:rPr>
              <a:t>为空插入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11</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55</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为空，共查找</a:t>
            </a:r>
            <a:r>
              <a:rPr lang="en-US" altLang="zh-CN" sz="2000" dirty="0">
                <a:latin typeface="黑体" panose="02010609060101010101" pitchFamily="2" charset="-122"/>
                <a:ea typeface="黑体" panose="02010609060101010101" pitchFamily="2" charset="-122"/>
                <a:sym typeface="+mn-ea"/>
              </a:rPr>
              <a:t>3</a:t>
            </a:r>
            <a:r>
              <a:rPr lang="zh-CN" altLang="en-US" sz="2000" dirty="0">
                <a:latin typeface="黑体" panose="02010609060101010101" pitchFamily="2" charset="-122"/>
                <a:ea typeface="黑体" panose="02010609060101010101" pitchFamily="2" charset="-122"/>
                <a:sym typeface="+mn-ea"/>
              </a:rPr>
              <a:t>次后插入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82</a:t>
            </a:r>
            <a:r>
              <a:rPr lang="zh-CN" altLang="en-US" sz="2000" dirty="0">
                <a:latin typeface="黑体" panose="02010609060101010101" pitchFamily="2" charset="-122"/>
                <a:ea typeface="黑体" panose="02010609060101010101" pitchFamily="2" charset="-122"/>
                <a:sym typeface="+mn-ea"/>
              </a:rPr>
              <a:t>无冲突直接插入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36</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14</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为空，共查找</a:t>
            </a:r>
            <a:r>
              <a:rPr lang="en-US" altLang="zh-CN" sz="2000" dirty="0">
                <a:latin typeface="黑体" panose="02010609060101010101" pitchFamily="2" charset="-122"/>
                <a:ea typeface="黑体" panose="02010609060101010101" pitchFamily="2" charset="-122"/>
                <a:sym typeface="+mn-ea"/>
              </a:rPr>
              <a:t>2</a:t>
            </a:r>
            <a:r>
              <a:rPr lang="zh-CN" altLang="en-US" sz="2000" dirty="0">
                <a:latin typeface="黑体" panose="02010609060101010101" pitchFamily="2" charset="-122"/>
                <a:ea typeface="黑体" panose="02010609060101010101" pitchFamily="2" charset="-122"/>
                <a:sym typeface="+mn-ea"/>
              </a:rPr>
              <a:t>次插入</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Wingdings" panose="05000000000000000000" charset="0"/>
              <a:buChar char="Ø"/>
            </a:pPr>
            <a:endParaRPr lang="zh-CN" altLang="en-US" sz="2000" dirty="0">
              <a:latin typeface="黑体" panose="02010609060101010101" pitchFamily="2" charset="-122"/>
              <a:ea typeface="黑体" panose="02010609060101010101" pitchFamily="2" charset="-122"/>
              <a:sym typeface="+mn-ea"/>
            </a:endParaRPr>
          </a:p>
        </p:txBody>
      </p:sp>
      <p:graphicFrame>
        <p:nvGraphicFramePr>
          <p:cNvPr id="55301" name="表格 55300"/>
          <p:cNvGraphicFramePr/>
          <p:nvPr/>
        </p:nvGraphicFramePr>
        <p:xfrm>
          <a:off x="2019300" y="2513965"/>
          <a:ext cx="8001000" cy="533400"/>
        </p:xfrm>
        <a:graphic>
          <a:graphicData uri="http://schemas.openxmlformats.org/drawingml/2006/table">
            <a:tbl>
              <a:tblPr/>
              <a:tblGrid>
                <a:gridCol w="727075"/>
                <a:gridCol w="727075"/>
                <a:gridCol w="727075"/>
                <a:gridCol w="727075"/>
                <a:gridCol w="727075"/>
                <a:gridCol w="730250"/>
                <a:gridCol w="727075"/>
                <a:gridCol w="727075"/>
                <a:gridCol w="727075"/>
                <a:gridCol w="727075"/>
                <a:gridCol w="727075"/>
              </a:tblGrid>
              <a:tr h="533400">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endParaRPr lang="zh-CN"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buClr>
                          <a:schemeClr val="accent1"/>
                        </a:buClr>
                        <a:buFont typeface="Wingdings" panose="05000000000000000000" pitchFamily="2" charset="2"/>
                        <a:buNone/>
                      </a:pPr>
                      <a:endParaRPr lang="zh-CN" altLang="zh-CN" sz="2400" b="1" dirty="0">
                        <a:solidFill>
                          <a:srgbClr val="3333FF"/>
                        </a:solidFill>
                        <a:latin typeface="Times New Roman" panose="02020603050405020304" pitchFamily="18" charset="0"/>
                        <a:ea typeface="宋体" panose="02010600030101010101" pitchFamily="2" charset="-122"/>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157726" name="Text Box 31"/>
          <p:cNvSpPr txBox="1"/>
          <p:nvPr/>
        </p:nvSpPr>
        <p:spPr>
          <a:xfrm>
            <a:off x="2247900" y="2132965"/>
            <a:ext cx="7696200" cy="398780"/>
          </a:xfrm>
          <a:prstGeom prst="rect">
            <a:avLst/>
          </a:prstGeom>
          <a:noFill/>
          <a:ln w="9525">
            <a:noFill/>
          </a:ln>
        </p:spPr>
        <p:txBody>
          <a:bodyPr anchor="t" anchorCtr="0">
            <a:spAutoFit/>
          </a:bodyPr>
          <a:p>
            <a:pPr algn="dist">
              <a:spcBef>
                <a:spcPct val="50000"/>
              </a:spcBef>
            </a:pPr>
            <a:r>
              <a:rPr lang="en-US" altLang="zh-CN" sz="2000" dirty="0">
                <a:latin typeface="Tahoma" panose="020B0604030504040204" charset="0"/>
                <a:ea typeface="宋体" panose="02010600030101010101" pitchFamily="2" charset="-122"/>
              </a:rPr>
              <a:t>0   1   2   3   4   5   6   7   8   9  10 </a:t>
            </a:r>
            <a:endParaRPr lang="en-US" altLang="zh-CN" sz="2000" dirty="0">
              <a:latin typeface="Tahoma" panose="020B0604030504040204" charset="0"/>
              <a:ea typeface="宋体" panose="02010600030101010101" pitchFamily="2" charset="-122"/>
            </a:endParaRPr>
          </a:p>
        </p:txBody>
      </p:sp>
      <p:sp>
        <p:nvSpPr>
          <p:cNvPr id="1020960" name="Text Box 32"/>
          <p:cNvSpPr txBox="1"/>
          <p:nvPr/>
        </p:nvSpPr>
        <p:spPr>
          <a:xfrm>
            <a:off x="7905750" y="2561590"/>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19</a:t>
            </a:r>
            <a:endParaRPr lang="en-US" altLang="zh-CN" sz="2400" b="1" dirty="0">
              <a:latin typeface="Times New Roman" panose="02020603050405020304" pitchFamily="18" charset="0"/>
              <a:ea typeface="宋体" panose="02010600030101010101" pitchFamily="2" charset="-122"/>
            </a:endParaRPr>
          </a:p>
        </p:txBody>
      </p:sp>
      <p:sp>
        <p:nvSpPr>
          <p:cNvPr id="1020961" name="Text Box 33"/>
          <p:cNvSpPr txBox="1"/>
          <p:nvPr/>
        </p:nvSpPr>
        <p:spPr>
          <a:xfrm>
            <a:off x="2813050" y="2585403"/>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01</a:t>
            </a:r>
            <a:endParaRPr lang="en-US" altLang="zh-CN" sz="2400" b="1" dirty="0">
              <a:latin typeface="Times New Roman" panose="02020603050405020304" pitchFamily="18" charset="0"/>
              <a:ea typeface="宋体" panose="02010600030101010101" pitchFamily="2" charset="-122"/>
            </a:endParaRPr>
          </a:p>
        </p:txBody>
      </p:sp>
      <p:sp>
        <p:nvSpPr>
          <p:cNvPr id="1020962" name="Text Box 34"/>
          <p:cNvSpPr txBox="1"/>
          <p:nvPr/>
        </p:nvSpPr>
        <p:spPr>
          <a:xfrm>
            <a:off x="3605213" y="2567940"/>
            <a:ext cx="487680" cy="460375"/>
          </a:xfrm>
          <a:prstGeom prst="rect">
            <a:avLst/>
          </a:prstGeom>
          <a:noFill/>
          <a:ln w="9525">
            <a:noFill/>
          </a:ln>
        </p:spPr>
        <p:txBody>
          <a:bodyPr wrap="none" anchor="t" anchorCtr="0">
            <a:spAutoFit/>
          </a:bodyPr>
          <a:p>
            <a:r>
              <a:rPr lang="en-US" altLang="zh-CN" sz="2400" b="1" dirty="0">
                <a:solidFill>
                  <a:srgbClr val="3333FF"/>
                </a:solidFill>
                <a:latin typeface="Times New Roman" panose="02020603050405020304" pitchFamily="18" charset="0"/>
                <a:ea typeface="宋体" panose="02010600030101010101" pitchFamily="2" charset="-122"/>
              </a:rPr>
              <a:t>23</a:t>
            </a:r>
            <a:endParaRPr lang="en-US" altLang="zh-CN" sz="2400" b="1" dirty="0">
              <a:latin typeface="Times New Roman" panose="02020603050405020304" pitchFamily="18" charset="0"/>
              <a:ea typeface="宋体" panose="02010600030101010101" pitchFamily="2" charset="-122"/>
            </a:endParaRPr>
          </a:p>
        </p:txBody>
      </p:sp>
      <p:sp>
        <p:nvSpPr>
          <p:cNvPr id="1020963" name="Text Box 35"/>
          <p:cNvSpPr txBox="1"/>
          <p:nvPr/>
        </p:nvSpPr>
        <p:spPr>
          <a:xfrm>
            <a:off x="4354195" y="2567940"/>
            <a:ext cx="487680" cy="460375"/>
          </a:xfrm>
          <a:prstGeom prst="rect">
            <a:avLst/>
          </a:prstGeom>
          <a:noFill/>
          <a:ln w="9525">
            <a:noFill/>
          </a:ln>
        </p:spPr>
        <p:txBody>
          <a:bodyPr wrap="none" anchor="t" anchorCtr="0">
            <a:spAutoFit/>
          </a:bodyPr>
          <a:p>
            <a:pPr algn="r"/>
            <a:r>
              <a:rPr lang="en-US" altLang="zh-CN" sz="2400" b="1" dirty="0">
                <a:solidFill>
                  <a:srgbClr val="A50021"/>
                </a:solidFill>
                <a:latin typeface="Times New Roman" panose="02020603050405020304" pitchFamily="18" charset="0"/>
                <a:ea typeface="宋体" panose="02010600030101010101" pitchFamily="2" charset="-122"/>
              </a:rPr>
              <a:t>14</a:t>
            </a:r>
            <a:endParaRPr lang="en-US" altLang="zh-CN" sz="2400" b="1" dirty="0">
              <a:latin typeface="Times New Roman" panose="02020603050405020304" pitchFamily="18" charset="0"/>
              <a:ea typeface="宋体" panose="02010600030101010101" pitchFamily="2" charset="-122"/>
            </a:endParaRPr>
          </a:p>
        </p:txBody>
      </p:sp>
      <p:sp>
        <p:nvSpPr>
          <p:cNvPr id="1020964" name="Text Box 36"/>
          <p:cNvSpPr txBox="1"/>
          <p:nvPr/>
        </p:nvSpPr>
        <p:spPr>
          <a:xfrm>
            <a:off x="6438900" y="2561590"/>
            <a:ext cx="487680" cy="460375"/>
          </a:xfrm>
          <a:prstGeom prst="rect">
            <a:avLst/>
          </a:prstGeom>
          <a:noFill/>
          <a:ln w="9525">
            <a:noFill/>
          </a:ln>
        </p:spPr>
        <p:txBody>
          <a:bodyPr wrap="none" anchor="t" anchorCtr="0">
            <a:spAutoFit/>
          </a:bodyPr>
          <a:p>
            <a:r>
              <a:rPr lang="en-US" altLang="zh-CN" sz="2400" b="1" dirty="0">
                <a:solidFill>
                  <a:srgbClr val="002060"/>
                </a:solidFill>
                <a:latin typeface="Times New Roman" panose="02020603050405020304" pitchFamily="18" charset="0"/>
                <a:ea typeface="宋体" panose="02010600030101010101" pitchFamily="2" charset="-122"/>
              </a:rPr>
              <a:t>68</a:t>
            </a:r>
            <a:endParaRPr lang="en-US" altLang="zh-CN" sz="2400" b="1" dirty="0">
              <a:solidFill>
                <a:srgbClr val="002060"/>
              </a:solidFill>
              <a:latin typeface="Times New Roman" panose="02020603050405020304" pitchFamily="18" charset="0"/>
              <a:ea typeface="宋体" panose="02010600030101010101" pitchFamily="2" charset="-122"/>
            </a:endParaRPr>
          </a:p>
        </p:txBody>
      </p:sp>
      <p:sp>
        <p:nvSpPr>
          <p:cNvPr id="1020965" name="Text Box 37"/>
          <p:cNvSpPr txBox="1"/>
          <p:nvPr/>
        </p:nvSpPr>
        <p:spPr>
          <a:xfrm>
            <a:off x="2095500" y="2575878"/>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55</a:t>
            </a:r>
            <a:endParaRPr lang="en-US" altLang="zh-CN" sz="2400" b="1" dirty="0">
              <a:latin typeface="Times New Roman" panose="02020603050405020304" pitchFamily="18" charset="0"/>
              <a:ea typeface="宋体" panose="02010600030101010101" pitchFamily="2" charset="-122"/>
            </a:endParaRPr>
          </a:p>
        </p:txBody>
      </p:sp>
      <p:sp>
        <p:nvSpPr>
          <p:cNvPr id="1020966" name="Text Box 38"/>
          <p:cNvSpPr txBox="1"/>
          <p:nvPr/>
        </p:nvSpPr>
        <p:spPr>
          <a:xfrm>
            <a:off x="5078413" y="2534603"/>
            <a:ext cx="487680" cy="460375"/>
          </a:xfrm>
          <a:prstGeom prst="rect">
            <a:avLst/>
          </a:prstGeom>
          <a:noFill/>
          <a:ln w="9525">
            <a:noFill/>
          </a:ln>
        </p:spPr>
        <p:txBody>
          <a:bodyPr wrap="none" anchor="t" anchorCtr="0">
            <a:spAutoFit/>
          </a:bodyPr>
          <a:p>
            <a:r>
              <a:rPr lang="en-US" altLang="zh-CN" sz="2400" b="1" dirty="0">
                <a:solidFill>
                  <a:srgbClr val="3333FF"/>
                </a:solidFill>
                <a:latin typeface="Times New Roman" panose="02020603050405020304" pitchFamily="18" charset="0"/>
                <a:ea typeface="宋体" panose="02010600030101010101" pitchFamily="2" charset="-122"/>
              </a:rPr>
              <a:t>36</a:t>
            </a:r>
            <a:endParaRPr lang="en-US" altLang="zh-CN" sz="2400" b="1" dirty="0">
              <a:solidFill>
                <a:srgbClr val="3333FF"/>
              </a:solidFill>
              <a:latin typeface="Times New Roman" panose="02020603050405020304" pitchFamily="18" charset="0"/>
              <a:ea typeface="宋体" panose="02010600030101010101" pitchFamily="2" charset="-122"/>
            </a:endParaRPr>
          </a:p>
        </p:txBody>
      </p:sp>
      <p:sp>
        <p:nvSpPr>
          <p:cNvPr id="1020967" name="Text Box 39"/>
          <p:cNvSpPr txBox="1"/>
          <p:nvPr/>
        </p:nvSpPr>
        <p:spPr>
          <a:xfrm>
            <a:off x="5695950" y="2561590"/>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82</a:t>
            </a:r>
            <a:endParaRPr lang="en-US" altLang="zh-CN" sz="2400" b="1" dirty="0">
              <a:latin typeface="Times New Roman" panose="02020603050405020304" pitchFamily="18" charset="0"/>
              <a:ea typeface="宋体" panose="02010600030101010101" pitchFamily="2" charset="-122"/>
            </a:endParaRPr>
          </a:p>
        </p:txBody>
      </p:sp>
      <p:sp>
        <p:nvSpPr>
          <p:cNvPr id="1020968" name="Text Box 40"/>
          <p:cNvSpPr txBox="1"/>
          <p:nvPr/>
        </p:nvSpPr>
        <p:spPr>
          <a:xfrm>
            <a:off x="9436100" y="2534603"/>
            <a:ext cx="470535" cy="460375"/>
          </a:xfrm>
          <a:prstGeom prst="rect">
            <a:avLst/>
          </a:prstGeom>
          <a:noFill/>
          <a:ln w="9525">
            <a:noFill/>
          </a:ln>
        </p:spPr>
        <p:txBody>
          <a:bodyPr wrap="none" anchor="t" anchorCtr="0">
            <a:spAutoFit/>
          </a:bodyPr>
          <a:p>
            <a:r>
              <a:rPr lang="en-US" altLang="zh-CN" sz="2400" b="1" dirty="0">
                <a:solidFill>
                  <a:srgbClr val="3333FF"/>
                </a:solidFill>
                <a:latin typeface="Times New Roman" panose="02020603050405020304" pitchFamily="18" charset="0"/>
                <a:ea typeface="宋体" panose="02010600030101010101" pitchFamily="2" charset="-122"/>
              </a:rPr>
              <a:t>11</a:t>
            </a:r>
            <a:endParaRPr lang="en-US" altLang="zh-CN" sz="2400" b="1" dirty="0">
              <a:solidFill>
                <a:srgbClr val="3333FF"/>
              </a:solidFill>
              <a:latin typeface="Times New Roman" panose="02020603050405020304" pitchFamily="18" charset="0"/>
              <a:ea typeface="宋体" panose="02010600030101010101" pitchFamily="2" charset="-122"/>
            </a:endParaRPr>
          </a:p>
        </p:txBody>
      </p:sp>
      <p:sp>
        <p:nvSpPr>
          <p:cNvPr id="16" name="Text Box 13"/>
          <p:cNvSpPr txBox="1"/>
          <p:nvPr/>
        </p:nvSpPr>
        <p:spPr>
          <a:xfrm>
            <a:off x="1685925" y="3107690"/>
            <a:ext cx="8393113" cy="614045"/>
          </a:xfrm>
          <a:prstGeom prst="rect">
            <a:avLst/>
          </a:prstGeom>
          <a:noFill/>
          <a:ln w="9525">
            <a:noFill/>
          </a:ln>
        </p:spPr>
        <p:txBody>
          <a:bodyPr anchor="t" anchorCtr="0">
            <a:spAutoFit/>
          </a:bodyPr>
          <a:p>
            <a:r>
              <a:rPr lang="zh-CN" altLang="en-US" sz="1200" b="1" dirty="0">
                <a:solidFill>
                  <a:srgbClr val="A50021"/>
                </a:solidFill>
                <a:latin typeface="Times New Roman" panose="02020603050405020304" pitchFamily="18" charset="0"/>
                <a:ea typeface="宋体" panose="02010600030101010101" pitchFamily="2" charset="-122"/>
              </a:rPr>
              <a:t>查找    </a:t>
            </a:r>
            <a:r>
              <a:rPr lang="en-US" altLang="zh-CN" sz="2200" b="1" dirty="0">
                <a:solidFill>
                  <a:srgbClr val="A50021"/>
                </a:solidFill>
                <a:latin typeface="Arial" panose="020B0604020202020204" pitchFamily="34" charset="0"/>
                <a:ea typeface="宋体" panose="02010600030101010101" pitchFamily="2" charset="-122"/>
              </a:rPr>
              <a:t>1        1        2        1       2       1       4 		1	       3</a:t>
            </a:r>
            <a:endParaRPr lang="en-US" altLang="zh-CN" sz="2200" b="1" dirty="0">
              <a:solidFill>
                <a:srgbClr val="A50021"/>
              </a:solidFill>
              <a:latin typeface="Times New Roman" panose="02020603050405020304" pitchFamily="18" charset="0"/>
              <a:ea typeface="宋体" panose="02010600030101010101" pitchFamily="2" charset="-122"/>
            </a:endParaRPr>
          </a:p>
          <a:p>
            <a:r>
              <a:rPr lang="zh-CN" altLang="en-US" sz="1200" b="1" dirty="0">
                <a:solidFill>
                  <a:srgbClr val="A50021"/>
                </a:solidFill>
                <a:latin typeface="Times New Roman" panose="02020603050405020304" pitchFamily="18" charset="0"/>
                <a:ea typeface="宋体" panose="02010600030101010101" pitchFamily="2" charset="-122"/>
              </a:rPr>
              <a:t>次数</a:t>
            </a:r>
            <a:endParaRPr lang="zh-CN" altLang="en-US" sz="1200" b="1" dirty="0">
              <a:solidFill>
                <a:srgbClr val="A5002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20960"/>
                                        </p:tgtEl>
                                        <p:attrNameLst>
                                          <p:attrName>style.visibility</p:attrName>
                                        </p:attrNameLst>
                                      </p:cBhvr>
                                      <p:to>
                                        <p:strVal val="visible"/>
                                      </p:to>
                                    </p:set>
                                    <p:animEffect transition="in" filter="wipe(up)">
                                      <p:cBhvr>
                                        <p:cTn id="7" dur="500"/>
                                        <p:tgtEl>
                                          <p:spTgt spid="10209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0961"/>
                                        </p:tgtEl>
                                        <p:attrNameLst>
                                          <p:attrName>style.visibility</p:attrName>
                                        </p:attrNameLst>
                                      </p:cBhvr>
                                      <p:to>
                                        <p:strVal val="visible"/>
                                      </p:to>
                                    </p:set>
                                    <p:animEffect transition="in" filter="wipe(up)">
                                      <p:cBhvr>
                                        <p:cTn id="12" dur="500"/>
                                        <p:tgtEl>
                                          <p:spTgt spid="10209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0962"/>
                                        </p:tgtEl>
                                        <p:attrNameLst>
                                          <p:attrName>style.visibility</p:attrName>
                                        </p:attrNameLst>
                                      </p:cBhvr>
                                      <p:to>
                                        <p:strVal val="visible"/>
                                      </p:to>
                                    </p:set>
                                    <p:animEffect transition="in" filter="wipe(up)">
                                      <p:cBhvr>
                                        <p:cTn id="17" dur="500"/>
                                        <p:tgtEl>
                                          <p:spTgt spid="10209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20963"/>
                                        </p:tgtEl>
                                        <p:attrNameLst>
                                          <p:attrName>style.visibility</p:attrName>
                                        </p:attrNameLst>
                                      </p:cBhvr>
                                      <p:to>
                                        <p:strVal val="visible"/>
                                      </p:to>
                                    </p:set>
                                    <p:animEffect transition="in" filter="wipe(up)">
                                      <p:cBhvr>
                                        <p:cTn id="22" dur="500"/>
                                        <p:tgtEl>
                                          <p:spTgt spid="10209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20965"/>
                                        </p:tgtEl>
                                        <p:attrNameLst>
                                          <p:attrName>style.visibility</p:attrName>
                                        </p:attrNameLst>
                                      </p:cBhvr>
                                      <p:to>
                                        <p:strVal val="visible"/>
                                      </p:to>
                                    </p:set>
                                    <p:animEffect transition="in" filter="wipe(up)">
                                      <p:cBhvr>
                                        <p:cTn id="27" dur="500"/>
                                        <p:tgtEl>
                                          <p:spTgt spid="10209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20964"/>
                                        </p:tgtEl>
                                        <p:attrNameLst>
                                          <p:attrName>style.visibility</p:attrName>
                                        </p:attrNameLst>
                                      </p:cBhvr>
                                      <p:to>
                                        <p:strVal val="visible"/>
                                      </p:to>
                                    </p:set>
                                    <p:animEffect transition="in" filter="wipe(up)">
                                      <p:cBhvr>
                                        <p:cTn id="32" dur="500"/>
                                        <p:tgtEl>
                                          <p:spTgt spid="10209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20968"/>
                                        </p:tgtEl>
                                        <p:attrNameLst>
                                          <p:attrName>style.visibility</p:attrName>
                                        </p:attrNameLst>
                                      </p:cBhvr>
                                      <p:to>
                                        <p:strVal val="visible"/>
                                      </p:to>
                                    </p:set>
                                    <p:animEffect transition="in" filter="wipe(up)">
                                      <p:cBhvr>
                                        <p:cTn id="37" dur="500"/>
                                        <p:tgtEl>
                                          <p:spTgt spid="10209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20967"/>
                                        </p:tgtEl>
                                        <p:attrNameLst>
                                          <p:attrName>style.visibility</p:attrName>
                                        </p:attrNameLst>
                                      </p:cBhvr>
                                      <p:to>
                                        <p:strVal val="visible"/>
                                      </p:to>
                                    </p:set>
                                    <p:animEffect transition="in" filter="wipe(up)">
                                      <p:cBhvr>
                                        <p:cTn id="42" dur="500"/>
                                        <p:tgtEl>
                                          <p:spTgt spid="10209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20966"/>
                                        </p:tgtEl>
                                        <p:attrNameLst>
                                          <p:attrName>style.visibility</p:attrName>
                                        </p:attrNameLst>
                                      </p:cBhvr>
                                      <p:to>
                                        <p:strVal val="visible"/>
                                      </p:to>
                                    </p:set>
                                    <p:animEffect transition="in" filter="wipe(up)">
                                      <p:cBhvr>
                                        <p:cTn id="47" dur="500"/>
                                        <p:tgtEl>
                                          <p:spTgt spid="10209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60" grpId="0"/>
      <p:bldP spid="1020961" grpId="0"/>
      <p:bldP spid="1020962" grpId="0"/>
      <p:bldP spid="1020963" grpId="0"/>
      <p:bldP spid="1020964" grpId="0"/>
      <p:bldP spid="1020965" grpId="0"/>
      <p:bldP spid="1020966" grpId="0"/>
      <p:bldP spid="1020967" grpId="0"/>
      <p:bldP spid="1020968" grpId="0"/>
      <p:bldP spid="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开放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定址法之三，伪</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随机</a:t>
            </a:r>
            <a:r>
              <a:rPr lang="zh-CN" altLang="en-US" sz="2800" dirty="0">
                <a:latin typeface="黑体" panose="02010609060101010101" pitchFamily="2" charset="-122"/>
                <a:ea typeface="黑体" panose="02010609060101010101" pitchFamily="2" charset="-122"/>
                <a:cs typeface="+mn-ea"/>
                <a:sym typeface="+mn-ea"/>
              </a:rPr>
              <a:t>探测再散列解决冲突，哈希表构建举例</a:t>
            </a:r>
            <a:endParaRPr lang="zh-CN" altLang="en-US" sz="2800" b="0" dirty="0">
              <a:latin typeface="黑体" panose="02010609060101010101" pitchFamily="2" charset="-122"/>
              <a:ea typeface="黑体" panose="02010609060101010101" pitchFamily="2" charset="-122"/>
              <a:cs typeface="+mn-ea"/>
            </a:endParaRPr>
          </a:p>
          <a:p>
            <a:pPr marL="0" lvl="1" indent="0" algn="l" eaLnBrk="1" hangingPunct="1">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关键字集合{19,01,23,14,55,68,11,82,36}，设定哈希函数H(key)=key MOD 11 (表长=11)，</a:t>
            </a:r>
            <a:r>
              <a:rPr lang="zh-CN" altLang="en-US" dirty="0">
                <a:solidFill>
                  <a:srgbClr val="FF0000"/>
                </a:solidFill>
                <a:latin typeface="黑体" panose="02010609060101010101" pitchFamily="2" charset="-122"/>
                <a:ea typeface="黑体" panose="02010609060101010101" pitchFamily="2" charset="-122"/>
                <a:sym typeface="+mn-ea"/>
              </a:rPr>
              <a:t>采用随机数列：</a:t>
            </a:r>
            <a:r>
              <a:rPr lang="en-US" altLang="zh-CN" dirty="0">
                <a:solidFill>
                  <a:srgbClr val="FF0000"/>
                </a:solidFill>
                <a:latin typeface="黑体" panose="02010609060101010101" pitchFamily="2" charset="-122"/>
                <a:ea typeface="黑体" panose="02010609060101010101" pitchFamily="2" charset="-122"/>
                <a:sym typeface="+mn-ea"/>
              </a:rPr>
              <a:t>1</a:t>
            </a:r>
            <a:r>
              <a:rPr lang="zh-CN" altLang="en-US" dirty="0">
                <a:solidFill>
                  <a:srgbClr val="FF0000"/>
                </a:solidFill>
                <a:latin typeface="黑体" panose="02010609060101010101" pitchFamily="2" charset="-122"/>
                <a:ea typeface="黑体" panose="02010609060101010101" pitchFamily="2" charset="-122"/>
                <a:sym typeface="+mn-ea"/>
              </a:rPr>
              <a:t>、</a:t>
            </a:r>
            <a:r>
              <a:rPr lang="en-US" altLang="zh-CN" dirty="0">
                <a:solidFill>
                  <a:srgbClr val="FF0000"/>
                </a:solidFill>
                <a:latin typeface="黑体" panose="02010609060101010101" pitchFamily="2" charset="-122"/>
                <a:ea typeface="黑体" panose="02010609060101010101" pitchFamily="2" charset="-122"/>
                <a:sym typeface="+mn-ea"/>
              </a:rPr>
              <a:t>8</a:t>
            </a:r>
            <a:r>
              <a:rPr lang="zh-CN" altLang="en-US" dirty="0">
                <a:solidFill>
                  <a:srgbClr val="FF0000"/>
                </a:solidFill>
                <a:latin typeface="黑体" panose="02010609060101010101" pitchFamily="2" charset="-122"/>
                <a:ea typeface="黑体" panose="02010609060101010101" pitchFamily="2" charset="-122"/>
                <a:sym typeface="+mn-ea"/>
              </a:rPr>
              <a:t>、</a:t>
            </a:r>
            <a:r>
              <a:rPr lang="en-US" altLang="zh-CN" dirty="0">
                <a:solidFill>
                  <a:srgbClr val="FF0000"/>
                </a:solidFill>
                <a:latin typeface="黑体" panose="02010609060101010101" pitchFamily="2" charset="-122"/>
                <a:ea typeface="黑体" panose="02010609060101010101" pitchFamily="2" charset="-122"/>
                <a:sym typeface="+mn-ea"/>
              </a:rPr>
              <a:t>4</a:t>
            </a:r>
            <a:r>
              <a:rPr lang="zh-CN" altLang="en-US" dirty="0">
                <a:solidFill>
                  <a:srgbClr val="FF0000"/>
                </a:solidFill>
                <a:latin typeface="黑体" panose="02010609060101010101" pitchFamily="2" charset="-122"/>
                <a:ea typeface="黑体" panose="02010609060101010101" pitchFamily="2" charset="-122"/>
                <a:sym typeface="+mn-ea"/>
              </a:rPr>
              <a:t>、</a:t>
            </a:r>
            <a:r>
              <a:rPr lang="en-US" altLang="zh-CN" dirty="0">
                <a:solidFill>
                  <a:srgbClr val="FF0000"/>
                </a:solidFill>
                <a:latin typeface="黑体" panose="02010609060101010101" pitchFamily="2" charset="-122"/>
                <a:ea typeface="黑体" panose="02010609060101010101" pitchFamily="2" charset="-122"/>
                <a:sym typeface="+mn-ea"/>
              </a:rPr>
              <a:t>7</a:t>
            </a:r>
            <a:r>
              <a:rPr lang="en-US" altLang="zh-CN" dirty="0">
                <a:solidFill>
                  <a:srgbClr val="FF0000"/>
                </a:solidFill>
                <a:ea typeface="黑体" panose="02010609060101010101" pitchFamily="2" charset="-122"/>
                <a:sym typeface="+mn-ea"/>
              </a:rPr>
              <a:t>……</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spcBef>
                <a:spcPct val="20000"/>
              </a:spcBef>
              <a:buClrTx/>
              <a:buSzTx/>
              <a:buNone/>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spcBef>
                <a:spcPct val="20000"/>
              </a:spcBef>
              <a:buClrTx/>
              <a:buSzTx/>
              <a:buNone/>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1127125" y="4076700"/>
            <a:ext cx="9128760" cy="2245360"/>
          </a:xfrm>
          <a:prstGeom prst="rect">
            <a:avLst/>
          </a:prstGeom>
        </p:spPr>
        <p:txBody>
          <a:bodyPr vert="horz" wrap="square" lIns="91440" tIns="45720" rIns="91440" bIns="45720" rtlCol="0" anchor="t">
            <a:spAutoFit/>
          </a:bodyPr>
          <a:p>
            <a:pPr marL="965200" lvl="1" indent="-508000" eaLnBrk="1" hangingPunct="1">
              <a:buClr>
                <a:srgbClr val="000000"/>
              </a:buClr>
              <a:buFont typeface="Wingdings" panose="05000000000000000000" charset="0"/>
              <a:buChar char="Ø"/>
            </a:pPr>
            <a:r>
              <a:rPr lang="zh-CN" altLang="en-US" sz="2000" dirty="0">
                <a:latin typeface="黑体" panose="02010609060101010101" pitchFamily="2" charset="-122"/>
                <a:ea typeface="黑体" panose="02010609060101010101" pitchFamily="2" charset="-122"/>
                <a:sym typeface="+mn-ea"/>
              </a:rPr>
              <a:t>前面</a:t>
            </a:r>
            <a:r>
              <a:rPr lang="en-US" altLang="zh-CN" sz="2000" dirty="0">
                <a:latin typeface="黑体" panose="02010609060101010101" pitchFamily="2" charset="-122"/>
                <a:ea typeface="黑体" panose="02010609060101010101" pitchFamily="2" charset="-122"/>
                <a:sym typeface="+mn-ea"/>
              </a:rPr>
              <a:t>19</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01</a:t>
            </a:r>
            <a:r>
              <a:rPr lang="zh-CN" altLang="en-US" sz="2000" dirty="0">
                <a:latin typeface="黑体" panose="02010609060101010101" pitchFamily="2" charset="-122"/>
                <a:ea typeface="黑体" panose="02010609060101010101" pitchFamily="2" charset="-122"/>
                <a:sym typeface="+mn-ea"/>
              </a:rPr>
              <a:t>依次插入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23</a:t>
            </a:r>
            <a:r>
              <a:rPr lang="zh-CN" altLang="en-US" sz="2000" dirty="0">
                <a:latin typeface="黑体" panose="02010609060101010101" pitchFamily="2" charset="-122"/>
                <a:ea typeface="黑体" panose="02010609060101010101" pitchFamily="2" charset="-122"/>
                <a:sym typeface="+mn-ea"/>
              </a:rPr>
              <a:t>的哈希地址为</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01</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为空插入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14</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55</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82</a:t>
            </a:r>
            <a:r>
              <a:rPr lang="zh-CN" altLang="en-US" sz="2000" dirty="0">
                <a:latin typeface="黑体" panose="02010609060101010101" pitchFamily="2" charset="-122"/>
                <a:ea typeface="黑体" panose="02010609060101010101" pitchFamily="2" charset="-122"/>
                <a:sym typeface="+mn-ea"/>
              </a:rPr>
              <a:t>都无冲突，直接插入</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68</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23</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冲突，</a:t>
            </a:r>
            <a:r>
              <a:rPr lang="en-US" altLang="zh-CN" sz="2000" dirty="0">
                <a:latin typeface="黑体" panose="02010609060101010101" pitchFamily="2" charset="-122"/>
                <a:ea typeface="黑体" panose="02010609060101010101" pitchFamily="2" charset="-122"/>
                <a:sym typeface="+mn-ea"/>
              </a:rPr>
              <a:t>+8</a:t>
            </a:r>
            <a:r>
              <a:rPr lang="zh-CN" altLang="en-US" sz="2000" dirty="0">
                <a:latin typeface="黑体" panose="02010609060101010101" pitchFamily="2" charset="-122"/>
                <a:ea typeface="黑体" panose="02010609060101010101" pitchFamily="2" charset="-122"/>
                <a:sym typeface="+mn-ea"/>
              </a:rPr>
              <a:t>为空</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11</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55</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+8</a:t>
            </a:r>
            <a:r>
              <a:rPr lang="zh-CN" altLang="en-US" sz="2000" dirty="0">
                <a:latin typeface="黑体" panose="02010609060101010101" pitchFamily="2" charset="-122"/>
                <a:ea typeface="黑体" panose="02010609060101010101" pitchFamily="2" charset="-122"/>
                <a:sym typeface="+mn-ea"/>
              </a:rPr>
              <a:t>都冲突，</a:t>
            </a:r>
            <a:r>
              <a:rPr lang="en-US" altLang="zh-CN" sz="2000" dirty="0">
                <a:latin typeface="黑体" panose="02010609060101010101" pitchFamily="2" charset="-122"/>
                <a:ea typeface="黑体" panose="02010609060101010101" pitchFamily="2" charset="-122"/>
                <a:sym typeface="+mn-ea"/>
              </a:rPr>
              <a:t>+4</a:t>
            </a:r>
            <a:r>
              <a:rPr lang="zh-CN" altLang="en-US" sz="2000" dirty="0">
                <a:latin typeface="黑体" panose="02010609060101010101" pitchFamily="2" charset="-122"/>
                <a:ea typeface="黑体" panose="02010609060101010101" pitchFamily="2" charset="-122"/>
                <a:sym typeface="+mn-ea"/>
              </a:rPr>
              <a:t>为空</a:t>
            </a:r>
            <a:endParaRPr lang="zh-CN" altLang="en-US" sz="2000" dirty="0">
              <a:latin typeface="黑体" panose="02010609060101010101" pitchFamily="2" charset="-122"/>
              <a:ea typeface="黑体" panose="02010609060101010101" pitchFamily="2" charset="-122"/>
              <a:sym typeface="+mn-ea"/>
            </a:endParaRPr>
          </a:p>
          <a:p>
            <a:pPr marL="965200" lvl="1" indent="-508000" eaLnBrk="1" hangingPunct="1">
              <a:buClr>
                <a:srgbClr val="000000"/>
              </a:buClr>
              <a:buFont typeface="Wingdings" panose="05000000000000000000" charset="0"/>
              <a:buChar char="Ø"/>
            </a:pPr>
            <a:r>
              <a:rPr lang="en-US" altLang="zh-CN" sz="2000" dirty="0">
                <a:latin typeface="黑体" panose="02010609060101010101" pitchFamily="2" charset="-122"/>
                <a:ea typeface="黑体" panose="02010609060101010101" pitchFamily="2" charset="-122"/>
                <a:sym typeface="+mn-ea"/>
              </a:rPr>
              <a:t>36</a:t>
            </a:r>
            <a:r>
              <a:rPr lang="zh-CN" altLang="en-US" sz="2000" dirty="0">
                <a:latin typeface="黑体" panose="02010609060101010101" pitchFamily="2" charset="-122"/>
                <a:ea typeface="黑体" panose="02010609060101010101" pitchFamily="2" charset="-122"/>
                <a:sym typeface="+mn-ea"/>
              </a:rPr>
              <a:t>与</a:t>
            </a:r>
            <a:r>
              <a:rPr lang="en-US" altLang="zh-CN" sz="2000" dirty="0">
                <a:latin typeface="黑体" panose="02010609060101010101" pitchFamily="2" charset="-122"/>
                <a:ea typeface="黑体" panose="02010609060101010101" pitchFamily="2" charset="-122"/>
                <a:sym typeface="+mn-ea"/>
              </a:rPr>
              <a:t>14</a:t>
            </a:r>
            <a:r>
              <a:rPr lang="zh-CN" altLang="en-US" sz="2000" dirty="0">
                <a:latin typeface="黑体" panose="02010609060101010101" pitchFamily="2" charset="-122"/>
                <a:ea typeface="黑体" panose="02010609060101010101" pitchFamily="2" charset="-122"/>
                <a:sym typeface="+mn-ea"/>
              </a:rPr>
              <a:t>冲突，原地址</a:t>
            </a:r>
            <a:r>
              <a:rPr lang="en-US" altLang="zh-CN" sz="2000" dirty="0">
                <a:latin typeface="黑体" panose="02010609060101010101" pitchFamily="2" charset="-122"/>
                <a:ea typeface="黑体" panose="02010609060101010101" pitchFamily="2" charset="-122"/>
                <a:sym typeface="+mn-ea"/>
              </a:rPr>
              <a:t>+1</a:t>
            </a:r>
            <a:r>
              <a:rPr lang="zh-CN" altLang="en-US" sz="2000" dirty="0">
                <a:latin typeface="黑体" panose="02010609060101010101" pitchFamily="2" charset="-122"/>
                <a:ea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sym typeface="+mn-ea"/>
              </a:rPr>
              <a:t>+8</a:t>
            </a:r>
            <a:r>
              <a:rPr lang="zh-CN" altLang="en-US" sz="2000" dirty="0">
                <a:latin typeface="黑体" panose="02010609060101010101" pitchFamily="2" charset="-122"/>
                <a:ea typeface="黑体" panose="02010609060101010101" pitchFamily="2" charset="-122"/>
                <a:sym typeface="+mn-ea"/>
              </a:rPr>
              <a:t>都冲突，</a:t>
            </a:r>
            <a:r>
              <a:rPr lang="en-US" altLang="zh-CN" sz="2000" dirty="0">
                <a:latin typeface="黑体" panose="02010609060101010101" pitchFamily="2" charset="-122"/>
                <a:ea typeface="黑体" panose="02010609060101010101" pitchFamily="2" charset="-122"/>
                <a:sym typeface="+mn-ea"/>
              </a:rPr>
              <a:t>+4</a:t>
            </a:r>
            <a:r>
              <a:rPr lang="zh-CN" altLang="en-US" sz="2000" dirty="0">
                <a:latin typeface="黑体" panose="02010609060101010101" pitchFamily="2" charset="-122"/>
                <a:ea typeface="黑体" panose="02010609060101010101" pitchFamily="2" charset="-122"/>
                <a:sym typeface="+mn-ea"/>
              </a:rPr>
              <a:t>为空</a:t>
            </a:r>
            <a:endParaRPr lang="zh-CN" altLang="en-US" sz="2000" b="0" dirty="0">
              <a:latin typeface="黑体" panose="02010609060101010101" pitchFamily="2" charset="-122"/>
              <a:ea typeface="黑体" panose="02010609060101010101" pitchFamily="2" charset="-122"/>
            </a:endParaRPr>
          </a:p>
          <a:p>
            <a:pPr marL="965200" lvl="1" indent="-508000" eaLnBrk="1" hangingPunct="1">
              <a:buClr>
                <a:srgbClr val="000000"/>
              </a:buClr>
              <a:buFont typeface="Wingdings" panose="05000000000000000000" charset="0"/>
              <a:buChar char="Ø"/>
            </a:pPr>
            <a:endParaRPr lang="zh-CN" altLang="en-US" sz="2000" dirty="0">
              <a:latin typeface="黑体" panose="02010609060101010101" pitchFamily="2" charset="-122"/>
              <a:ea typeface="黑体" panose="02010609060101010101" pitchFamily="2" charset="-122"/>
              <a:sym typeface="+mn-ea"/>
            </a:endParaRPr>
          </a:p>
        </p:txBody>
      </p:sp>
      <p:graphicFrame>
        <p:nvGraphicFramePr>
          <p:cNvPr id="1021957" name="Group 5"/>
          <p:cNvGraphicFramePr>
            <a:graphicFrameLocks noGrp="1"/>
          </p:cNvGraphicFramePr>
          <p:nvPr/>
        </p:nvGraphicFramePr>
        <p:xfrm>
          <a:off x="1475105" y="3017520"/>
          <a:ext cx="8001000" cy="533400"/>
        </p:xfrm>
        <a:graphic>
          <a:graphicData uri="http://schemas.openxmlformats.org/drawingml/2006/table">
            <a:tbl>
              <a:tblPr/>
              <a:tblGrid>
                <a:gridCol w="727075"/>
                <a:gridCol w="727075"/>
                <a:gridCol w="727075"/>
                <a:gridCol w="727075"/>
                <a:gridCol w="727075"/>
                <a:gridCol w="730250"/>
                <a:gridCol w="727075"/>
                <a:gridCol w="727075"/>
                <a:gridCol w="727075"/>
                <a:gridCol w="727075"/>
                <a:gridCol w="727075"/>
              </a:tblGrid>
              <a:tr h="533400">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58750" name="Text Box 31"/>
          <p:cNvSpPr txBox="1"/>
          <p:nvPr/>
        </p:nvSpPr>
        <p:spPr>
          <a:xfrm>
            <a:off x="1703705" y="2636520"/>
            <a:ext cx="7696200" cy="398780"/>
          </a:xfrm>
          <a:prstGeom prst="rect">
            <a:avLst/>
          </a:prstGeom>
          <a:noFill/>
          <a:ln w="9525">
            <a:noFill/>
          </a:ln>
        </p:spPr>
        <p:txBody>
          <a:bodyPr anchor="t" anchorCtr="0">
            <a:spAutoFit/>
          </a:bodyPr>
          <a:p>
            <a:pPr algn="dist">
              <a:spcBef>
                <a:spcPct val="50000"/>
              </a:spcBef>
            </a:pPr>
            <a:r>
              <a:rPr lang="en-US" altLang="zh-CN" sz="2000" dirty="0">
                <a:latin typeface="Tahoma" panose="020B0604030504040204" charset="0"/>
                <a:ea typeface="宋体" panose="02010600030101010101" pitchFamily="2" charset="-122"/>
              </a:rPr>
              <a:t>0   1   2   3   4   5   6   7   8   9  10 </a:t>
            </a:r>
            <a:endParaRPr lang="en-US" altLang="zh-CN" sz="2000" dirty="0">
              <a:latin typeface="Tahoma" panose="020B0604030504040204" charset="0"/>
              <a:ea typeface="宋体" panose="02010600030101010101" pitchFamily="2" charset="-122"/>
            </a:endParaRPr>
          </a:p>
        </p:txBody>
      </p:sp>
      <p:sp>
        <p:nvSpPr>
          <p:cNvPr id="1021984" name="Text Box 32"/>
          <p:cNvSpPr txBox="1"/>
          <p:nvPr/>
        </p:nvSpPr>
        <p:spPr>
          <a:xfrm>
            <a:off x="7361555" y="3065145"/>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19</a:t>
            </a:r>
            <a:endParaRPr lang="en-US" altLang="zh-CN" sz="2400" b="1" dirty="0">
              <a:latin typeface="Times New Roman" panose="02020603050405020304" pitchFamily="18" charset="0"/>
              <a:ea typeface="宋体" panose="02010600030101010101" pitchFamily="2" charset="-122"/>
            </a:endParaRPr>
          </a:p>
        </p:txBody>
      </p:sp>
      <p:sp>
        <p:nvSpPr>
          <p:cNvPr id="1021985" name="Text Box 33"/>
          <p:cNvSpPr txBox="1"/>
          <p:nvPr/>
        </p:nvSpPr>
        <p:spPr>
          <a:xfrm>
            <a:off x="2268855" y="3088958"/>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01</a:t>
            </a:r>
            <a:endParaRPr lang="en-US" altLang="zh-CN" sz="2400" b="1" dirty="0">
              <a:latin typeface="Times New Roman" panose="02020603050405020304" pitchFamily="18" charset="0"/>
              <a:ea typeface="宋体" panose="02010600030101010101" pitchFamily="2" charset="-122"/>
            </a:endParaRPr>
          </a:p>
        </p:txBody>
      </p:sp>
      <p:sp>
        <p:nvSpPr>
          <p:cNvPr id="1021986" name="Text Box 34"/>
          <p:cNvSpPr txBox="1"/>
          <p:nvPr/>
        </p:nvSpPr>
        <p:spPr>
          <a:xfrm>
            <a:off x="3061018" y="3071495"/>
            <a:ext cx="487680" cy="460375"/>
          </a:xfrm>
          <a:prstGeom prst="rect">
            <a:avLst/>
          </a:prstGeom>
          <a:noFill/>
          <a:ln w="9525">
            <a:noFill/>
          </a:ln>
        </p:spPr>
        <p:txBody>
          <a:bodyPr wrap="none" anchor="t" anchorCtr="0">
            <a:spAutoFit/>
          </a:bodyPr>
          <a:p>
            <a:r>
              <a:rPr lang="en-US" altLang="zh-CN" sz="2400" b="1" dirty="0">
                <a:solidFill>
                  <a:srgbClr val="3333FF"/>
                </a:solidFill>
                <a:latin typeface="Times New Roman" panose="02020603050405020304" pitchFamily="18" charset="0"/>
                <a:ea typeface="宋体" panose="02010600030101010101" pitchFamily="2" charset="-122"/>
              </a:rPr>
              <a:t>23</a:t>
            </a:r>
            <a:endParaRPr lang="en-US" altLang="zh-CN" sz="2400" b="1" dirty="0">
              <a:latin typeface="Times New Roman" panose="02020603050405020304" pitchFamily="18" charset="0"/>
              <a:ea typeface="宋体" panose="02010600030101010101" pitchFamily="2" charset="-122"/>
            </a:endParaRPr>
          </a:p>
        </p:txBody>
      </p:sp>
      <p:sp>
        <p:nvSpPr>
          <p:cNvPr id="1021987" name="Text Box 35"/>
          <p:cNvSpPr txBox="1"/>
          <p:nvPr/>
        </p:nvSpPr>
        <p:spPr>
          <a:xfrm>
            <a:off x="3810000" y="3071495"/>
            <a:ext cx="487680" cy="460375"/>
          </a:xfrm>
          <a:prstGeom prst="rect">
            <a:avLst/>
          </a:prstGeom>
          <a:noFill/>
          <a:ln w="9525">
            <a:noFill/>
          </a:ln>
        </p:spPr>
        <p:txBody>
          <a:bodyPr wrap="none" anchor="t" anchorCtr="0">
            <a:spAutoFit/>
          </a:bodyPr>
          <a:p>
            <a:pPr algn="r"/>
            <a:r>
              <a:rPr lang="en-US" altLang="zh-CN" sz="2400" b="1" dirty="0">
                <a:solidFill>
                  <a:srgbClr val="A50021"/>
                </a:solidFill>
                <a:latin typeface="Times New Roman" panose="02020603050405020304" pitchFamily="18" charset="0"/>
                <a:ea typeface="宋体" panose="02010600030101010101" pitchFamily="2" charset="-122"/>
              </a:rPr>
              <a:t>14</a:t>
            </a:r>
            <a:endParaRPr lang="en-US" altLang="zh-CN" sz="2400" b="1" dirty="0">
              <a:latin typeface="Times New Roman" panose="02020603050405020304" pitchFamily="18" charset="0"/>
              <a:ea typeface="宋体" panose="02010600030101010101" pitchFamily="2" charset="-122"/>
            </a:endParaRPr>
          </a:p>
        </p:txBody>
      </p:sp>
      <p:sp>
        <p:nvSpPr>
          <p:cNvPr id="1021988" name="Text Box 36"/>
          <p:cNvSpPr txBox="1"/>
          <p:nvPr/>
        </p:nvSpPr>
        <p:spPr>
          <a:xfrm>
            <a:off x="8918893" y="3034983"/>
            <a:ext cx="487680" cy="460375"/>
          </a:xfrm>
          <a:prstGeom prst="rect">
            <a:avLst/>
          </a:prstGeom>
          <a:noFill/>
          <a:ln w="9525">
            <a:noFill/>
          </a:ln>
        </p:spPr>
        <p:txBody>
          <a:bodyPr wrap="none" anchor="t" anchorCtr="0">
            <a:spAutoFit/>
          </a:bodyPr>
          <a:p>
            <a:r>
              <a:rPr lang="en-US" altLang="zh-CN" sz="2400" b="1" dirty="0">
                <a:solidFill>
                  <a:srgbClr val="FF00FF"/>
                </a:solidFill>
                <a:latin typeface="Times New Roman" panose="02020603050405020304" pitchFamily="18" charset="0"/>
                <a:ea typeface="宋体" panose="02010600030101010101" pitchFamily="2" charset="-122"/>
              </a:rPr>
              <a:t>68</a:t>
            </a:r>
            <a:endParaRPr lang="en-US" altLang="zh-CN" sz="2400" b="1" dirty="0">
              <a:latin typeface="Times New Roman" panose="02020603050405020304" pitchFamily="18" charset="0"/>
              <a:ea typeface="宋体" panose="02010600030101010101" pitchFamily="2" charset="-122"/>
            </a:endParaRPr>
          </a:p>
        </p:txBody>
      </p:sp>
      <p:sp>
        <p:nvSpPr>
          <p:cNvPr id="1021989" name="Text Box 37"/>
          <p:cNvSpPr txBox="1"/>
          <p:nvPr/>
        </p:nvSpPr>
        <p:spPr>
          <a:xfrm>
            <a:off x="1551305" y="3079433"/>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55</a:t>
            </a:r>
            <a:endParaRPr lang="en-US" altLang="zh-CN" sz="2400" b="1" dirty="0">
              <a:latin typeface="Times New Roman" panose="02020603050405020304" pitchFamily="18" charset="0"/>
              <a:ea typeface="宋体" panose="02010600030101010101" pitchFamily="2" charset="-122"/>
            </a:endParaRPr>
          </a:p>
        </p:txBody>
      </p:sp>
      <p:sp>
        <p:nvSpPr>
          <p:cNvPr id="1021990" name="Text Box 38"/>
          <p:cNvSpPr txBox="1"/>
          <p:nvPr/>
        </p:nvSpPr>
        <p:spPr>
          <a:xfrm>
            <a:off x="6677343" y="3109595"/>
            <a:ext cx="487680" cy="460375"/>
          </a:xfrm>
          <a:prstGeom prst="rect">
            <a:avLst/>
          </a:prstGeom>
          <a:noFill/>
          <a:ln w="9525">
            <a:noFill/>
          </a:ln>
        </p:spPr>
        <p:txBody>
          <a:bodyPr wrap="none" anchor="t" anchorCtr="0">
            <a:spAutoFit/>
          </a:bodyPr>
          <a:p>
            <a:r>
              <a:rPr lang="en-US" altLang="zh-CN" sz="2400" b="1" dirty="0">
                <a:solidFill>
                  <a:srgbClr val="006600"/>
                </a:solidFill>
                <a:latin typeface="Times New Roman" panose="02020603050405020304" pitchFamily="18" charset="0"/>
                <a:ea typeface="宋体" panose="02010600030101010101" pitchFamily="2" charset="-122"/>
              </a:rPr>
              <a:t>36</a:t>
            </a:r>
            <a:endParaRPr lang="en-US" altLang="zh-CN" sz="2400" b="1" dirty="0">
              <a:latin typeface="Times New Roman" panose="02020603050405020304" pitchFamily="18" charset="0"/>
              <a:ea typeface="宋体" panose="02010600030101010101" pitchFamily="2" charset="-122"/>
            </a:endParaRPr>
          </a:p>
        </p:txBody>
      </p:sp>
      <p:sp>
        <p:nvSpPr>
          <p:cNvPr id="1021991" name="Text Box 39"/>
          <p:cNvSpPr txBox="1"/>
          <p:nvPr/>
        </p:nvSpPr>
        <p:spPr>
          <a:xfrm>
            <a:off x="5151755" y="3065145"/>
            <a:ext cx="487680" cy="460375"/>
          </a:xfrm>
          <a:prstGeom prst="rect">
            <a:avLst/>
          </a:prstGeom>
          <a:noFill/>
          <a:ln w="9525">
            <a:noFill/>
          </a:ln>
        </p:spPr>
        <p:txBody>
          <a:bodyPr wrap="none" anchor="t" anchorCtr="0">
            <a:spAutoFit/>
          </a:bodyPr>
          <a:p>
            <a:r>
              <a:rPr lang="en-US" altLang="zh-CN" sz="2400" b="1" dirty="0">
                <a:solidFill>
                  <a:srgbClr val="A50021"/>
                </a:solidFill>
                <a:latin typeface="Times New Roman" panose="02020603050405020304" pitchFamily="18" charset="0"/>
                <a:ea typeface="宋体" panose="02010600030101010101" pitchFamily="2" charset="-122"/>
              </a:rPr>
              <a:t>82</a:t>
            </a:r>
            <a:endParaRPr lang="en-US" altLang="zh-CN" sz="2400" b="1" dirty="0">
              <a:latin typeface="Times New Roman" panose="02020603050405020304" pitchFamily="18" charset="0"/>
              <a:ea typeface="宋体" panose="02010600030101010101" pitchFamily="2" charset="-122"/>
            </a:endParaRPr>
          </a:p>
        </p:txBody>
      </p:sp>
      <p:sp>
        <p:nvSpPr>
          <p:cNvPr id="1021992" name="Text Box 40"/>
          <p:cNvSpPr txBox="1"/>
          <p:nvPr/>
        </p:nvSpPr>
        <p:spPr>
          <a:xfrm>
            <a:off x="4446905" y="3065145"/>
            <a:ext cx="470535" cy="460375"/>
          </a:xfrm>
          <a:prstGeom prst="rect">
            <a:avLst/>
          </a:prstGeom>
          <a:noFill/>
          <a:ln w="9525">
            <a:noFill/>
          </a:ln>
        </p:spPr>
        <p:txBody>
          <a:bodyPr wrap="none" anchor="t" anchorCtr="0">
            <a:spAutoFit/>
          </a:bodyPr>
          <a:p>
            <a:r>
              <a:rPr lang="en-US" altLang="zh-CN" sz="2400" b="1" dirty="0">
                <a:solidFill>
                  <a:srgbClr val="FF0000"/>
                </a:solidFill>
                <a:latin typeface="Times New Roman" panose="02020603050405020304" pitchFamily="18" charset="0"/>
                <a:ea typeface="宋体" panose="02010600030101010101" pitchFamily="2" charset="-122"/>
              </a:rPr>
              <a:t>11</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21984"/>
                                        </p:tgtEl>
                                        <p:attrNameLst>
                                          <p:attrName>style.visibility</p:attrName>
                                        </p:attrNameLst>
                                      </p:cBhvr>
                                      <p:to>
                                        <p:strVal val="visible"/>
                                      </p:to>
                                    </p:set>
                                    <p:animEffect transition="in" filter="wipe(up)">
                                      <p:cBhvr>
                                        <p:cTn id="7" dur="500"/>
                                        <p:tgtEl>
                                          <p:spTgt spid="10219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1985"/>
                                        </p:tgtEl>
                                        <p:attrNameLst>
                                          <p:attrName>style.visibility</p:attrName>
                                        </p:attrNameLst>
                                      </p:cBhvr>
                                      <p:to>
                                        <p:strVal val="visible"/>
                                      </p:to>
                                    </p:set>
                                    <p:animEffect transition="in" filter="wipe(up)">
                                      <p:cBhvr>
                                        <p:cTn id="12" dur="500"/>
                                        <p:tgtEl>
                                          <p:spTgt spid="10219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1986"/>
                                        </p:tgtEl>
                                        <p:attrNameLst>
                                          <p:attrName>style.visibility</p:attrName>
                                        </p:attrNameLst>
                                      </p:cBhvr>
                                      <p:to>
                                        <p:strVal val="visible"/>
                                      </p:to>
                                    </p:set>
                                    <p:animEffect transition="in" filter="wipe(up)">
                                      <p:cBhvr>
                                        <p:cTn id="17" dur="500"/>
                                        <p:tgtEl>
                                          <p:spTgt spid="10219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21987"/>
                                        </p:tgtEl>
                                        <p:attrNameLst>
                                          <p:attrName>style.visibility</p:attrName>
                                        </p:attrNameLst>
                                      </p:cBhvr>
                                      <p:to>
                                        <p:strVal val="visible"/>
                                      </p:to>
                                    </p:set>
                                    <p:animEffect transition="in" filter="wipe(up)">
                                      <p:cBhvr>
                                        <p:cTn id="22" dur="500"/>
                                        <p:tgtEl>
                                          <p:spTgt spid="10219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21989"/>
                                        </p:tgtEl>
                                        <p:attrNameLst>
                                          <p:attrName>style.visibility</p:attrName>
                                        </p:attrNameLst>
                                      </p:cBhvr>
                                      <p:to>
                                        <p:strVal val="visible"/>
                                      </p:to>
                                    </p:set>
                                    <p:animEffect transition="in" filter="wipe(up)">
                                      <p:cBhvr>
                                        <p:cTn id="27" dur="500"/>
                                        <p:tgtEl>
                                          <p:spTgt spid="10219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21988"/>
                                        </p:tgtEl>
                                        <p:attrNameLst>
                                          <p:attrName>style.visibility</p:attrName>
                                        </p:attrNameLst>
                                      </p:cBhvr>
                                      <p:to>
                                        <p:strVal val="visible"/>
                                      </p:to>
                                    </p:set>
                                    <p:animEffect transition="in" filter="wipe(up)">
                                      <p:cBhvr>
                                        <p:cTn id="32" dur="500"/>
                                        <p:tgtEl>
                                          <p:spTgt spid="102198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21992"/>
                                        </p:tgtEl>
                                        <p:attrNameLst>
                                          <p:attrName>style.visibility</p:attrName>
                                        </p:attrNameLst>
                                      </p:cBhvr>
                                      <p:to>
                                        <p:strVal val="visible"/>
                                      </p:to>
                                    </p:set>
                                    <p:animEffect transition="in" filter="wipe(up)">
                                      <p:cBhvr>
                                        <p:cTn id="37" dur="500"/>
                                        <p:tgtEl>
                                          <p:spTgt spid="10219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21991"/>
                                        </p:tgtEl>
                                        <p:attrNameLst>
                                          <p:attrName>style.visibility</p:attrName>
                                        </p:attrNameLst>
                                      </p:cBhvr>
                                      <p:to>
                                        <p:strVal val="visible"/>
                                      </p:to>
                                    </p:set>
                                    <p:animEffect transition="in" filter="wipe(up)">
                                      <p:cBhvr>
                                        <p:cTn id="42" dur="500"/>
                                        <p:tgtEl>
                                          <p:spTgt spid="10219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21990"/>
                                        </p:tgtEl>
                                        <p:attrNameLst>
                                          <p:attrName>style.visibility</p:attrName>
                                        </p:attrNameLst>
                                      </p:cBhvr>
                                      <p:to>
                                        <p:strVal val="visible"/>
                                      </p:to>
                                    </p:set>
                                    <p:animEffect transition="in" filter="wipe(up)">
                                      <p:cBhvr>
                                        <p:cTn id="47" dur="500"/>
                                        <p:tgtEl>
                                          <p:spTgt spid="102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84" grpId="0"/>
      <p:bldP spid="1021985" grpId="0"/>
      <p:bldP spid="1021986" grpId="0"/>
      <p:bldP spid="1021987" grpId="0"/>
      <p:bldP spid="1021988" grpId="0"/>
      <p:bldP spid="1021989" grpId="0"/>
      <p:bldP spid="1021990" grpId="0"/>
      <p:bldP spid="1021991" grpId="0"/>
      <p:bldP spid="102199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开放定址法</a:t>
            </a:r>
            <a:r>
              <a:rPr lang="zh-CN" altLang="en-US" sz="2800" dirty="0">
                <a:latin typeface="黑体" panose="02010609060101010101" pitchFamily="2" charset="-122"/>
                <a:ea typeface="黑体" panose="02010609060101010101" pitchFamily="2" charset="-122"/>
                <a:cs typeface="+mn-ea"/>
                <a:sym typeface="+mn-ea"/>
              </a:rPr>
              <a:t>分析</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优点：只要哈希表中有空位置，总能找到一个不发生冲突的地址</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缺点：易产生“二次聚集”，即在处理同义词的冲突过程中，又添加了非同义词的冲突，对查找不利</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再哈希法，构造若干个哈希函数，当发生冲突时，计算下一个哈希地址，直到冲突不再发生，即：</a:t>
            </a:r>
            <a:endParaRPr lang="zh-CN" altLang="en-US" sz="2800" b="0" dirty="0">
              <a:latin typeface="黑体" panose="02010609060101010101" pitchFamily="2" charset="-122"/>
              <a:ea typeface="黑体" panose="02010609060101010101" pitchFamily="2" charset="-122"/>
              <a:cs typeface="+mn-ea"/>
            </a:endParaRPr>
          </a:p>
          <a:p>
            <a:pPr marL="609600" indent="-609600" eaLnBrk="1" hangingPunct="1">
              <a:spcBef>
                <a:spcPct val="150000"/>
              </a:spcBef>
              <a:spcAft>
                <a:spcPct val="10000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en-US" altLang="zh-CN" dirty="0">
                <a:latin typeface="黑体" panose="02010609060101010101" pitchFamily="2" charset="-122"/>
                <a:ea typeface="黑体" panose="02010609060101010101" pitchFamily="2" charset="-122"/>
                <a:sym typeface="+mn-ea"/>
              </a:rPr>
              <a:t>H</a:t>
            </a:r>
            <a:r>
              <a:rPr lang="en-US" altLang="zh-CN" baseline="-25000" dirty="0">
                <a:latin typeface="黑体" panose="02010609060101010101" pitchFamily="2" charset="-122"/>
                <a:ea typeface="黑体" panose="02010609060101010101" pitchFamily="2" charset="-122"/>
                <a:sym typeface="+mn-ea"/>
              </a:rPr>
              <a:t>i </a:t>
            </a:r>
            <a:r>
              <a:rPr lang="en-US" altLang="zh-CN" dirty="0">
                <a:latin typeface="黑体" panose="02010609060101010101" pitchFamily="2" charset="-122"/>
                <a:ea typeface="黑体" panose="02010609060101010101" pitchFamily="2" charset="-122"/>
                <a:sym typeface="+mn-ea"/>
              </a:rPr>
              <a:t>= Rh</a:t>
            </a:r>
            <a:r>
              <a:rPr lang="en-US" altLang="zh-CN" baseline="-25000" dirty="0">
                <a:latin typeface="黑体" panose="02010609060101010101" pitchFamily="2" charset="-122"/>
                <a:ea typeface="黑体" panose="02010609060101010101" pitchFamily="2" charset="-122"/>
                <a:sym typeface="+mn-ea"/>
              </a:rPr>
              <a:t>i</a:t>
            </a:r>
            <a:r>
              <a:rPr lang="en-US" altLang="zh-CN" dirty="0">
                <a:latin typeface="黑体" panose="02010609060101010101" pitchFamily="2" charset="-122"/>
                <a:ea typeface="黑体" panose="02010609060101010101" pitchFamily="2" charset="-122"/>
                <a:sym typeface="+mn-ea"/>
              </a:rPr>
              <a:t>(key)     i=1,2,</a:t>
            </a:r>
            <a:r>
              <a:rPr lang="en-US" altLang="zh-CN" dirty="0">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k</a:t>
            </a:r>
            <a:endParaRPr lang="en-US" altLang="zh-CN" b="0" dirty="0">
              <a:latin typeface="黑体" panose="02010609060101010101" pitchFamily="2" charset="-122"/>
              <a:ea typeface="黑体" panose="02010609060101010101" pitchFamily="2" charset="-122"/>
            </a:endParaRPr>
          </a:p>
          <a:p>
            <a:pPr marL="609600" indent="-609600" eaLnBrk="1" hangingPunct="1">
              <a:spcBef>
                <a:spcPct val="50000"/>
              </a:spcBef>
              <a:buClr>
                <a:schemeClr val="accent1"/>
              </a:buClr>
              <a:buSzTx/>
              <a:buFont typeface="Wingdings" panose="05000000000000000000" pitchFamily="2" charset="2"/>
              <a:buNone/>
            </a:pPr>
            <a:r>
              <a:rPr lang="en-US" altLang="zh-CN" dirty="0">
                <a:latin typeface="黑体" panose="02010609060101010101" pitchFamily="2" charset="-122"/>
                <a:ea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Rh</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i</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不同的哈希函数</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再哈希法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特点：不易产生聚集，但增加计算时间</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8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链地址法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将所有哈希地址相同的记录都链接在同一链表中</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查找不成功，插入新结点时</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191135" y="2364740"/>
            <a:ext cx="6832600" cy="2503805"/>
          </a:xfrm>
          <a:prstGeom prst="rect">
            <a:avLst/>
          </a:prstGeom>
        </p:spPr>
        <p:txBody>
          <a:bodyPr vert="horz" wrap="square" lIns="91440" tIns="45720" rIns="91440" bIns="45720" rtlCol="0" anchor="t">
            <a:noAutofit/>
          </a:bodyPr>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链地址（表后插入）</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关键字集合{19,01,23,14,55,68,11,82,36}，</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哈希函数H(key)=key MOD 11 </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表长=11</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graphicFrame>
        <p:nvGraphicFramePr>
          <p:cNvPr id="59397" name="表格 59396"/>
          <p:cNvGraphicFramePr/>
          <p:nvPr/>
        </p:nvGraphicFramePr>
        <p:xfrm>
          <a:off x="7680325" y="1988503"/>
          <a:ext cx="609600" cy="3814445"/>
        </p:xfrm>
        <a:graphic>
          <a:graphicData uri="http://schemas.openxmlformats.org/drawingml/2006/table">
            <a:tbl>
              <a:tblPr/>
              <a:tblGrid>
                <a:gridCol w="609600"/>
              </a:tblGrid>
              <a:tr h="34607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980">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34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34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34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980">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161822" name="Text Box 30"/>
          <p:cNvSpPr txBox="1"/>
          <p:nvPr/>
        </p:nvSpPr>
        <p:spPr>
          <a:xfrm>
            <a:off x="7223125" y="1988503"/>
            <a:ext cx="533400" cy="3874135"/>
          </a:xfrm>
          <a:prstGeom prst="rect">
            <a:avLst/>
          </a:prstGeom>
          <a:noFill/>
          <a:ln w="9525">
            <a:noFill/>
          </a:ln>
        </p:spPr>
        <p:txBody>
          <a:bodyPr anchor="t" anchorCtr="0">
            <a:spAutoFit/>
          </a:bodyPr>
          <a:p>
            <a:pPr algn="ctr">
              <a:spcBef>
                <a:spcPct val="13000"/>
              </a:spcBef>
            </a:pPr>
            <a:r>
              <a:rPr lang="en-US" altLang="zh-CN" sz="2000" dirty="0">
                <a:solidFill>
                  <a:srgbClr val="00FF00"/>
                </a:solidFill>
                <a:latin typeface="Tahoma" panose="020B0604030504040204" charset="0"/>
                <a:ea typeface="宋体" panose="02010600030101010101" pitchFamily="2" charset="-122"/>
              </a:rPr>
              <a:t>0</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1</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2</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3</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4</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5</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6</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7</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8</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9</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10</a:t>
            </a:r>
            <a:endParaRPr lang="en-US" altLang="zh-CN" sz="2000" dirty="0">
              <a:solidFill>
                <a:srgbClr val="00FF00"/>
              </a:solidFill>
              <a:latin typeface="Tahoma" panose="020B0604030504040204" charset="0"/>
              <a:ea typeface="宋体" panose="02010600030101010101" pitchFamily="2" charset="-122"/>
            </a:endParaRPr>
          </a:p>
        </p:txBody>
      </p:sp>
      <p:grpSp>
        <p:nvGrpSpPr>
          <p:cNvPr id="161823" name="Group 31"/>
          <p:cNvGrpSpPr/>
          <p:nvPr/>
        </p:nvGrpSpPr>
        <p:grpSpPr>
          <a:xfrm>
            <a:off x="8670925" y="4807903"/>
            <a:ext cx="762000" cy="246063"/>
            <a:chOff x="4176" y="3552"/>
            <a:chExt cx="480" cy="155"/>
          </a:xfrm>
        </p:grpSpPr>
        <p:sp>
          <p:nvSpPr>
            <p:cNvPr id="161824" name="Text Box 32"/>
            <p:cNvSpPr txBox="1"/>
            <p:nvPr/>
          </p:nvSpPr>
          <p:spPr>
            <a:xfrm>
              <a:off x="4176" y="3552"/>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19</a:t>
              </a:r>
              <a:endParaRPr lang="en-US" altLang="zh-CN" sz="1600" dirty="0">
                <a:latin typeface="Tahoma" panose="020B0604030504040204" charset="0"/>
                <a:ea typeface="宋体" panose="02010600030101010101" pitchFamily="2" charset="-122"/>
              </a:endParaRPr>
            </a:p>
          </p:txBody>
        </p:sp>
        <p:sp>
          <p:nvSpPr>
            <p:cNvPr id="161825" name="Text Box 33"/>
            <p:cNvSpPr txBox="1"/>
            <p:nvPr/>
          </p:nvSpPr>
          <p:spPr>
            <a:xfrm>
              <a:off x="4464" y="3552"/>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1826" name="Group 34"/>
          <p:cNvGrpSpPr/>
          <p:nvPr/>
        </p:nvGrpSpPr>
        <p:grpSpPr>
          <a:xfrm>
            <a:off x="8670925" y="2369503"/>
            <a:ext cx="762000" cy="246063"/>
            <a:chOff x="4176" y="2016"/>
            <a:chExt cx="480" cy="155"/>
          </a:xfrm>
        </p:grpSpPr>
        <p:sp>
          <p:nvSpPr>
            <p:cNvPr id="161827" name="Text Box 35"/>
            <p:cNvSpPr txBox="1"/>
            <p:nvPr/>
          </p:nvSpPr>
          <p:spPr>
            <a:xfrm>
              <a:off x="4176" y="201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01</a:t>
              </a:r>
              <a:endParaRPr lang="en-US" altLang="zh-CN" sz="1600" dirty="0">
                <a:latin typeface="Tahoma" panose="020B0604030504040204" charset="0"/>
                <a:ea typeface="宋体" panose="02010600030101010101" pitchFamily="2" charset="-122"/>
              </a:endParaRPr>
            </a:p>
          </p:txBody>
        </p:sp>
        <p:sp>
          <p:nvSpPr>
            <p:cNvPr id="161828" name="Text Box 36"/>
            <p:cNvSpPr txBox="1"/>
            <p:nvPr/>
          </p:nvSpPr>
          <p:spPr>
            <a:xfrm>
              <a:off x="4464" y="201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endParaRPr lang="zh-CN" altLang="zh-CN" sz="1600" dirty="0">
                <a:latin typeface="Tahoma" panose="020B0604030504040204" charset="0"/>
                <a:ea typeface="宋体" panose="02010600030101010101" pitchFamily="2" charset="-122"/>
              </a:endParaRPr>
            </a:p>
          </p:txBody>
        </p:sp>
      </p:grpSp>
      <p:grpSp>
        <p:nvGrpSpPr>
          <p:cNvPr id="161829" name="Group 37"/>
          <p:cNvGrpSpPr/>
          <p:nvPr/>
        </p:nvGrpSpPr>
        <p:grpSpPr>
          <a:xfrm>
            <a:off x="8670925" y="3131503"/>
            <a:ext cx="762000" cy="246063"/>
            <a:chOff x="4176" y="2256"/>
            <a:chExt cx="480" cy="155"/>
          </a:xfrm>
        </p:grpSpPr>
        <p:sp>
          <p:nvSpPr>
            <p:cNvPr id="161830" name="Text Box 38"/>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14</a:t>
              </a:r>
              <a:endParaRPr lang="en-US" altLang="zh-CN" sz="1600" dirty="0">
                <a:latin typeface="Tahoma" panose="020B0604030504040204" charset="0"/>
                <a:ea typeface="宋体" panose="02010600030101010101" pitchFamily="2" charset="-122"/>
              </a:endParaRPr>
            </a:p>
          </p:txBody>
        </p:sp>
        <p:sp>
          <p:nvSpPr>
            <p:cNvPr id="161831" name="Text Box 39"/>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endParaRPr lang="zh-CN" altLang="zh-CN" sz="1600" dirty="0">
                <a:latin typeface="Tahoma" panose="020B0604030504040204" charset="0"/>
                <a:ea typeface="宋体" panose="02010600030101010101" pitchFamily="2" charset="-122"/>
              </a:endParaRPr>
            </a:p>
          </p:txBody>
        </p:sp>
      </p:grpSp>
      <p:grpSp>
        <p:nvGrpSpPr>
          <p:cNvPr id="161832" name="Group 40"/>
          <p:cNvGrpSpPr/>
          <p:nvPr/>
        </p:nvGrpSpPr>
        <p:grpSpPr>
          <a:xfrm>
            <a:off x="8670925" y="1988503"/>
            <a:ext cx="762000" cy="246063"/>
            <a:chOff x="4176" y="2256"/>
            <a:chExt cx="480" cy="155"/>
          </a:xfrm>
        </p:grpSpPr>
        <p:sp>
          <p:nvSpPr>
            <p:cNvPr id="161833" name="Text Box 41"/>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55</a:t>
              </a:r>
              <a:endParaRPr lang="en-US" altLang="zh-CN" sz="1600" dirty="0">
                <a:latin typeface="Tahoma" panose="020B0604030504040204" charset="0"/>
                <a:ea typeface="宋体" panose="02010600030101010101" pitchFamily="2" charset="-122"/>
              </a:endParaRPr>
            </a:p>
          </p:txBody>
        </p:sp>
        <p:sp>
          <p:nvSpPr>
            <p:cNvPr id="161834" name="Text Box 42"/>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endParaRPr lang="zh-CN" altLang="zh-CN" sz="1600" dirty="0">
                <a:latin typeface="Tahoma" panose="020B0604030504040204" charset="0"/>
                <a:ea typeface="宋体" panose="02010600030101010101" pitchFamily="2" charset="-122"/>
              </a:endParaRPr>
            </a:p>
          </p:txBody>
        </p:sp>
      </p:grpSp>
      <p:grpSp>
        <p:nvGrpSpPr>
          <p:cNvPr id="161835" name="Group 43"/>
          <p:cNvGrpSpPr/>
          <p:nvPr/>
        </p:nvGrpSpPr>
        <p:grpSpPr>
          <a:xfrm>
            <a:off x="8674100" y="2753678"/>
            <a:ext cx="762000" cy="246063"/>
            <a:chOff x="4176" y="2256"/>
            <a:chExt cx="480" cy="155"/>
          </a:xfrm>
        </p:grpSpPr>
        <p:sp>
          <p:nvSpPr>
            <p:cNvPr id="161836" name="Text Box 44"/>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68</a:t>
              </a:r>
              <a:endParaRPr lang="en-US" altLang="zh-CN" sz="1600" dirty="0">
                <a:latin typeface="Tahoma" panose="020B0604030504040204" charset="0"/>
                <a:ea typeface="宋体" panose="02010600030101010101" pitchFamily="2" charset="-122"/>
              </a:endParaRPr>
            </a:p>
          </p:txBody>
        </p:sp>
        <p:sp>
          <p:nvSpPr>
            <p:cNvPr id="161837" name="Text Box 45"/>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1838" name="Group 46"/>
          <p:cNvGrpSpPr/>
          <p:nvPr/>
        </p:nvGrpSpPr>
        <p:grpSpPr>
          <a:xfrm>
            <a:off x="9813925" y="1988503"/>
            <a:ext cx="762000" cy="246063"/>
            <a:chOff x="4176" y="2256"/>
            <a:chExt cx="480" cy="155"/>
          </a:xfrm>
        </p:grpSpPr>
        <p:sp>
          <p:nvSpPr>
            <p:cNvPr id="161839" name="Text Box 47"/>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11</a:t>
              </a:r>
              <a:endParaRPr lang="en-US" altLang="zh-CN" sz="1600" dirty="0">
                <a:latin typeface="Tahoma" panose="020B0604030504040204" charset="0"/>
                <a:ea typeface="宋体" panose="02010600030101010101" pitchFamily="2" charset="-122"/>
              </a:endParaRPr>
            </a:p>
          </p:txBody>
        </p:sp>
        <p:sp>
          <p:nvSpPr>
            <p:cNvPr id="161840" name="Text Box 48"/>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1841" name="Group 49"/>
          <p:cNvGrpSpPr/>
          <p:nvPr/>
        </p:nvGrpSpPr>
        <p:grpSpPr>
          <a:xfrm>
            <a:off x="8670925" y="3741103"/>
            <a:ext cx="762000" cy="246063"/>
            <a:chOff x="4176" y="2256"/>
            <a:chExt cx="480" cy="155"/>
          </a:xfrm>
        </p:grpSpPr>
        <p:sp>
          <p:nvSpPr>
            <p:cNvPr id="161842" name="Text Box 50"/>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82</a:t>
              </a:r>
              <a:endParaRPr lang="en-US" altLang="zh-CN" sz="1600" dirty="0">
                <a:latin typeface="Tahoma" panose="020B0604030504040204" charset="0"/>
                <a:ea typeface="宋体" panose="02010600030101010101" pitchFamily="2" charset="-122"/>
              </a:endParaRPr>
            </a:p>
          </p:txBody>
        </p:sp>
        <p:sp>
          <p:nvSpPr>
            <p:cNvPr id="161843" name="Text Box 51"/>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1844" name="Group 52"/>
          <p:cNvGrpSpPr/>
          <p:nvPr/>
        </p:nvGrpSpPr>
        <p:grpSpPr>
          <a:xfrm>
            <a:off x="9813925" y="3131503"/>
            <a:ext cx="762000" cy="246063"/>
            <a:chOff x="4176" y="2256"/>
            <a:chExt cx="480" cy="155"/>
          </a:xfrm>
        </p:grpSpPr>
        <p:sp>
          <p:nvSpPr>
            <p:cNvPr id="161845" name="Text Box 53"/>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36</a:t>
              </a:r>
              <a:endParaRPr lang="en-US" altLang="zh-CN" sz="1600" dirty="0">
                <a:latin typeface="Tahoma" panose="020B0604030504040204" charset="0"/>
                <a:ea typeface="宋体" panose="02010600030101010101" pitchFamily="2" charset="-122"/>
              </a:endParaRPr>
            </a:p>
          </p:txBody>
        </p:sp>
        <p:sp>
          <p:nvSpPr>
            <p:cNvPr id="161846" name="Text Box 54"/>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sp>
        <p:nvSpPr>
          <p:cNvPr id="161847" name="Line 55"/>
          <p:cNvSpPr/>
          <p:nvPr/>
        </p:nvSpPr>
        <p:spPr>
          <a:xfrm>
            <a:off x="8137525" y="2140903"/>
            <a:ext cx="533400" cy="0"/>
          </a:xfrm>
          <a:prstGeom prst="line">
            <a:avLst/>
          </a:prstGeom>
          <a:ln w="28575" cap="flat" cmpd="sng">
            <a:solidFill>
              <a:srgbClr val="00FFFF"/>
            </a:solidFill>
            <a:prstDash val="solid"/>
            <a:miter/>
            <a:headEnd type="none" w="med" len="med"/>
            <a:tailEnd type="triangle" w="med" len="med"/>
          </a:ln>
        </p:spPr>
      </p:sp>
      <p:sp>
        <p:nvSpPr>
          <p:cNvPr id="161848" name="Line 56"/>
          <p:cNvSpPr/>
          <p:nvPr/>
        </p:nvSpPr>
        <p:spPr>
          <a:xfrm>
            <a:off x="8137525" y="2521903"/>
            <a:ext cx="533400" cy="0"/>
          </a:xfrm>
          <a:prstGeom prst="line">
            <a:avLst/>
          </a:prstGeom>
          <a:ln w="28575" cap="flat" cmpd="sng">
            <a:solidFill>
              <a:srgbClr val="00FFFF"/>
            </a:solidFill>
            <a:prstDash val="solid"/>
            <a:miter/>
            <a:headEnd type="none" w="med" len="med"/>
            <a:tailEnd type="triangle" w="med" len="med"/>
          </a:ln>
        </p:spPr>
      </p:sp>
      <p:sp>
        <p:nvSpPr>
          <p:cNvPr id="161849" name="Line 57"/>
          <p:cNvSpPr/>
          <p:nvPr/>
        </p:nvSpPr>
        <p:spPr>
          <a:xfrm>
            <a:off x="8137525" y="2902903"/>
            <a:ext cx="533400" cy="0"/>
          </a:xfrm>
          <a:prstGeom prst="line">
            <a:avLst/>
          </a:prstGeom>
          <a:ln w="28575" cap="flat" cmpd="sng">
            <a:solidFill>
              <a:srgbClr val="00FFFF"/>
            </a:solidFill>
            <a:prstDash val="solid"/>
            <a:miter/>
            <a:headEnd type="none" w="med" len="med"/>
            <a:tailEnd type="triangle" w="med" len="med"/>
          </a:ln>
        </p:spPr>
      </p:sp>
      <p:sp>
        <p:nvSpPr>
          <p:cNvPr id="161850" name="Line 58"/>
          <p:cNvSpPr/>
          <p:nvPr/>
        </p:nvSpPr>
        <p:spPr>
          <a:xfrm>
            <a:off x="8137525" y="3283903"/>
            <a:ext cx="533400" cy="0"/>
          </a:xfrm>
          <a:prstGeom prst="line">
            <a:avLst/>
          </a:prstGeom>
          <a:ln w="28575" cap="flat" cmpd="sng">
            <a:solidFill>
              <a:srgbClr val="00FFFF"/>
            </a:solidFill>
            <a:prstDash val="solid"/>
            <a:miter/>
            <a:headEnd type="none" w="med" len="med"/>
            <a:tailEnd type="triangle" w="med" len="med"/>
          </a:ln>
        </p:spPr>
      </p:sp>
      <p:sp>
        <p:nvSpPr>
          <p:cNvPr id="161851" name="Line 59"/>
          <p:cNvSpPr/>
          <p:nvPr/>
        </p:nvSpPr>
        <p:spPr>
          <a:xfrm>
            <a:off x="8137525" y="3893503"/>
            <a:ext cx="533400" cy="0"/>
          </a:xfrm>
          <a:prstGeom prst="line">
            <a:avLst/>
          </a:prstGeom>
          <a:ln w="28575" cap="flat" cmpd="sng">
            <a:solidFill>
              <a:srgbClr val="00FFFF"/>
            </a:solidFill>
            <a:prstDash val="solid"/>
            <a:miter/>
            <a:headEnd type="none" w="med" len="med"/>
            <a:tailEnd type="triangle" w="med" len="med"/>
          </a:ln>
        </p:spPr>
      </p:sp>
      <p:sp>
        <p:nvSpPr>
          <p:cNvPr id="161852" name="Line 60"/>
          <p:cNvSpPr/>
          <p:nvPr/>
        </p:nvSpPr>
        <p:spPr>
          <a:xfrm>
            <a:off x="8137525" y="4960303"/>
            <a:ext cx="533400" cy="0"/>
          </a:xfrm>
          <a:prstGeom prst="line">
            <a:avLst/>
          </a:prstGeom>
          <a:ln w="28575" cap="flat" cmpd="sng">
            <a:solidFill>
              <a:srgbClr val="00FFFF"/>
            </a:solidFill>
            <a:prstDash val="solid"/>
            <a:miter/>
            <a:headEnd type="none" w="med" len="med"/>
            <a:tailEnd type="triangle" w="med" len="med"/>
          </a:ln>
        </p:spPr>
      </p:sp>
      <p:sp>
        <p:nvSpPr>
          <p:cNvPr id="161853" name="Line 61"/>
          <p:cNvSpPr/>
          <p:nvPr/>
        </p:nvSpPr>
        <p:spPr>
          <a:xfrm>
            <a:off x="9280525" y="2140903"/>
            <a:ext cx="533400" cy="0"/>
          </a:xfrm>
          <a:prstGeom prst="line">
            <a:avLst/>
          </a:prstGeom>
          <a:ln w="28575" cap="flat" cmpd="sng">
            <a:solidFill>
              <a:srgbClr val="00FFFF"/>
            </a:solidFill>
            <a:prstDash val="solid"/>
            <a:miter/>
            <a:headEnd type="none" w="med" len="med"/>
            <a:tailEnd type="triangle" w="med" len="med"/>
          </a:ln>
        </p:spPr>
      </p:sp>
      <p:sp>
        <p:nvSpPr>
          <p:cNvPr id="161854" name="Line 62"/>
          <p:cNvSpPr/>
          <p:nvPr/>
        </p:nvSpPr>
        <p:spPr>
          <a:xfrm>
            <a:off x="9277350" y="2526665"/>
            <a:ext cx="533400" cy="0"/>
          </a:xfrm>
          <a:prstGeom prst="line">
            <a:avLst/>
          </a:prstGeom>
          <a:ln w="28575" cap="flat" cmpd="sng">
            <a:solidFill>
              <a:srgbClr val="00FFFF"/>
            </a:solidFill>
            <a:prstDash val="solid"/>
            <a:miter/>
            <a:headEnd type="none" w="med" len="med"/>
            <a:tailEnd type="triangle" w="med" len="med"/>
          </a:ln>
        </p:spPr>
      </p:sp>
      <p:sp>
        <p:nvSpPr>
          <p:cNvPr id="161855" name="Line 63"/>
          <p:cNvSpPr/>
          <p:nvPr/>
        </p:nvSpPr>
        <p:spPr>
          <a:xfrm>
            <a:off x="9280525" y="3283903"/>
            <a:ext cx="533400" cy="0"/>
          </a:xfrm>
          <a:prstGeom prst="line">
            <a:avLst/>
          </a:prstGeom>
          <a:ln w="28575" cap="flat" cmpd="sng">
            <a:solidFill>
              <a:srgbClr val="00FFFF"/>
            </a:solidFill>
            <a:prstDash val="solid"/>
            <a:miter/>
            <a:headEnd type="none" w="med" len="med"/>
            <a:tailEnd type="triangle" w="med" len="med"/>
          </a:ln>
        </p:spPr>
      </p:sp>
      <p:grpSp>
        <p:nvGrpSpPr>
          <p:cNvPr id="161856" name="Group 64"/>
          <p:cNvGrpSpPr/>
          <p:nvPr/>
        </p:nvGrpSpPr>
        <p:grpSpPr>
          <a:xfrm>
            <a:off x="9815513" y="2371090"/>
            <a:ext cx="762000" cy="246063"/>
            <a:chOff x="4176" y="2256"/>
            <a:chExt cx="480" cy="155"/>
          </a:xfrm>
        </p:grpSpPr>
        <p:sp>
          <p:nvSpPr>
            <p:cNvPr id="161857" name="Text Box 65"/>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23</a:t>
              </a:r>
              <a:endParaRPr lang="en-US" altLang="zh-CN" sz="1600" dirty="0">
                <a:latin typeface="Tahoma" panose="020B0604030504040204" charset="0"/>
                <a:ea typeface="宋体" panose="02010600030101010101" pitchFamily="2" charset="-122"/>
              </a:endParaRPr>
            </a:p>
          </p:txBody>
        </p:sp>
        <p:sp>
          <p:nvSpPr>
            <p:cNvPr id="161858" name="Text Box 66"/>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链地址法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将所有哈希地址相同的记录都链接在同一链表中</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查找不成功，插入新结点时</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191135" y="2364740"/>
            <a:ext cx="6832600" cy="2503805"/>
          </a:xfrm>
          <a:prstGeom prst="rect">
            <a:avLst/>
          </a:prstGeom>
        </p:spPr>
        <p:txBody>
          <a:bodyPr vert="horz" wrap="square" lIns="91440" tIns="45720" rIns="91440" bIns="45720" rtlCol="0" anchor="t">
            <a:noAutofit/>
          </a:bodyPr>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链地址（表</a:t>
            </a:r>
            <a:r>
              <a:rPr lang="zh-CN" altLang="en-US" sz="2400" dirty="0">
                <a:latin typeface="黑体" panose="02010609060101010101" pitchFamily="2" charset="-122"/>
                <a:ea typeface="黑体" panose="02010609060101010101" pitchFamily="2" charset="-122"/>
                <a:cs typeface="+mn-ea"/>
                <a:sym typeface="+mn-ea"/>
              </a:rPr>
              <a:t>头插入）</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关键字集合{19,01,23,14,55,68,11,82,36}，</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哈希函数H(key)=key MOD 11 </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表长=11</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graphicFrame>
        <p:nvGraphicFramePr>
          <p:cNvPr id="60421" name="表格 60420"/>
          <p:cNvGraphicFramePr/>
          <p:nvPr/>
        </p:nvGraphicFramePr>
        <p:xfrm>
          <a:off x="7823518" y="1916113"/>
          <a:ext cx="609600" cy="3814445"/>
        </p:xfrm>
        <a:graphic>
          <a:graphicData uri="http://schemas.openxmlformats.org/drawingml/2006/table">
            <a:tbl>
              <a:tblPr/>
              <a:tblGrid>
                <a:gridCol w="609600"/>
              </a:tblGrid>
              <a:tr h="34607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980">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34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34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34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endParaRPr lang="zh-CN"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7980">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46075">
                <a:tc>
                  <a:txBody>
                    <a:bodyPr/>
                    <a:p>
                      <a:pPr algn="ctr">
                        <a:lnSpc>
                          <a:spcPct val="110000"/>
                        </a:lnSpc>
                        <a:buClr>
                          <a:schemeClr val="accent1"/>
                        </a:buClr>
                        <a:buFont typeface="Wingdings" panose="05000000000000000000" pitchFamily="2" charset="2"/>
                        <a:buNone/>
                      </a:pP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txBody>
                  <a:tcPr marT="0" marB="0">
                    <a:lnL w="28575"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162846" name="Text Box 30"/>
          <p:cNvSpPr txBox="1"/>
          <p:nvPr/>
        </p:nvSpPr>
        <p:spPr>
          <a:xfrm>
            <a:off x="7366318" y="1916113"/>
            <a:ext cx="533400" cy="3874135"/>
          </a:xfrm>
          <a:prstGeom prst="rect">
            <a:avLst/>
          </a:prstGeom>
          <a:noFill/>
          <a:ln w="9525">
            <a:noFill/>
          </a:ln>
        </p:spPr>
        <p:txBody>
          <a:bodyPr anchor="t" anchorCtr="0">
            <a:spAutoFit/>
          </a:bodyPr>
          <a:p>
            <a:pPr algn="ctr">
              <a:spcBef>
                <a:spcPct val="13000"/>
              </a:spcBef>
            </a:pPr>
            <a:r>
              <a:rPr lang="en-US" altLang="zh-CN" sz="2000" dirty="0">
                <a:solidFill>
                  <a:srgbClr val="00FF00"/>
                </a:solidFill>
                <a:latin typeface="Tahoma" panose="020B0604030504040204" charset="0"/>
                <a:ea typeface="宋体" panose="02010600030101010101" pitchFamily="2" charset="-122"/>
              </a:rPr>
              <a:t>0</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1</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2</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3</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4</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5</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6</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7</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8</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9</a:t>
            </a:r>
            <a:endParaRPr lang="en-US" altLang="zh-CN" sz="2000" dirty="0">
              <a:solidFill>
                <a:srgbClr val="00FF00"/>
              </a:solidFill>
              <a:latin typeface="Tahoma" panose="020B0604030504040204" charset="0"/>
              <a:ea typeface="宋体" panose="02010600030101010101" pitchFamily="2" charset="-122"/>
            </a:endParaRPr>
          </a:p>
          <a:p>
            <a:pPr algn="ctr">
              <a:spcBef>
                <a:spcPct val="13000"/>
              </a:spcBef>
            </a:pPr>
            <a:r>
              <a:rPr lang="en-US" altLang="zh-CN" sz="2000" dirty="0">
                <a:solidFill>
                  <a:srgbClr val="00FF00"/>
                </a:solidFill>
                <a:latin typeface="Tahoma" panose="020B0604030504040204" charset="0"/>
                <a:ea typeface="宋体" panose="02010600030101010101" pitchFamily="2" charset="-122"/>
              </a:rPr>
              <a:t>10</a:t>
            </a:r>
            <a:endParaRPr lang="en-US" altLang="zh-CN" sz="2000" dirty="0">
              <a:solidFill>
                <a:srgbClr val="00FF00"/>
              </a:solidFill>
              <a:latin typeface="Tahoma" panose="020B0604030504040204" charset="0"/>
              <a:ea typeface="宋体" panose="02010600030101010101" pitchFamily="2" charset="-122"/>
            </a:endParaRPr>
          </a:p>
        </p:txBody>
      </p:sp>
      <p:grpSp>
        <p:nvGrpSpPr>
          <p:cNvPr id="162847" name="Group 31"/>
          <p:cNvGrpSpPr/>
          <p:nvPr/>
        </p:nvGrpSpPr>
        <p:grpSpPr>
          <a:xfrm>
            <a:off x="8814118" y="4735513"/>
            <a:ext cx="762000" cy="246063"/>
            <a:chOff x="4176" y="3552"/>
            <a:chExt cx="480" cy="155"/>
          </a:xfrm>
        </p:grpSpPr>
        <p:sp>
          <p:nvSpPr>
            <p:cNvPr id="162848" name="Text Box 32"/>
            <p:cNvSpPr txBox="1"/>
            <p:nvPr/>
          </p:nvSpPr>
          <p:spPr>
            <a:xfrm>
              <a:off x="4176" y="3552"/>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19</a:t>
              </a:r>
              <a:endParaRPr lang="en-US" altLang="zh-CN" sz="1600" dirty="0">
                <a:latin typeface="Tahoma" panose="020B0604030504040204" charset="0"/>
                <a:ea typeface="宋体" panose="02010600030101010101" pitchFamily="2" charset="-122"/>
              </a:endParaRPr>
            </a:p>
          </p:txBody>
        </p:sp>
        <p:sp>
          <p:nvSpPr>
            <p:cNvPr id="162849" name="Text Box 33"/>
            <p:cNvSpPr txBox="1"/>
            <p:nvPr/>
          </p:nvSpPr>
          <p:spPr>
            <a:xfrm>
              <a:off x="4464" y="3552"/>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2850" name="Group 34"/>
          <p:cNvGrpSpPr/>
          <p:nvPr/>
        </p:nvGrpSpPr>
        <p:grpSpPr>
          <a:xfrm>
            <a:off x="8814118" y="2297113"/>
            <a:ext cx="762000" cy="246063"/>
            <a:chOff x="4176" y="2016"/>
            <a:chExt cx="480" cy="155"/>
          </a:xfrm>
        </p:grpSpPr>
        <p:sp>
          <p:nvSpPr>
            <p:cNvPr id="162851" name="Text Box 35"/>
            <p:cNvSpPr txBox="1"/>
            <p:nvPr/>
          </p:nvSpPr>
          <p:spPr>
            <a:xfrm>
              <a:off x="4176" y="201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23</a:t>
              </a:r>
              <a:endParaRPr lang="en-US" altLang="zh-CN" sz="1600" dirty="0">
                <a:latin typeface="Tahoma" panose="020B0604030504040204" charset="0"/>
                <a:ea typeface="宋体" panose="02010600030101010101" pitchFamily="2" charset="-122"/>
              </a:endParaRPr>
            </a:p>
          </p:txBody>
        </p:sp>
        <p:sp>
          <p:nvSpPr>
            <p:cNvPr id="162852" name="Text Box 36"/>
            <p:cNvSpPr txBox="1"/>
            <p:nvPr/>
          </p:nvSpPr>
          <p:spPr>
            <a:xfrm>
              <a:off x="4464" y="201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endParaRPr lang="zh-CN" altLang="zh-CN" sz="1600" dirty="0">
                <a:latin typeface="Tahoma" panose="020B0604030504040204" charset="0"/>
                <a:ea typeface="宋体" panose="02010600030101010101" pitchFamily="2" charset="-122"/>
              </a:endParaRPr>
            </a:p>
          </p:txBody>
        </p:sp>
      </p:grpSp>
      <p:grpSp>
        <p:nvGrpSpPr>
          <p:cNvPr id="162853" name="Group 37"/>
          <p:cNvGrpSpPr/>
          <p:nvPr/>
        </p:nvGrpSpPr>
        <p:grpSpPr>
          <a:xfrm>
            <a:off x="8814118" y="3059113"/>
            <a:ext cx="762000" cy="246063"/>
            <a:chOff x="4176" y="2256"/>
            <a:chExt cx="480" cy="155"/>
          </a:xfrm>
        </p:grpSpPr>
        <p:sp>
          <p:nvSpPr>
            <p:cNvPr id="162854" name="Text Box 38"/>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36</a:t>
              </a:r>
              <a:endParaRPr lang="en-US" altLang="zh-CN" sz="1600" dirty="0">
                <a:latin typeface="Tahoma" panose="020B0604030504040204" charset="0"/>
                <a:ea typeface="宋体" panose="02010600030101010101" pitchFamily="2" charset="-122"/>
              </a:endParaRPr>
            </a:p>
          </p:txBody>
        </p:sp>
        <p:sp>
          <p:nvSpPr>
            <p:cNvPr id="162855" name="Text Box 39"/>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endParaRPr lang="zh-CN" altLang="zh-CN" sz="1600" dirty="0">
                <a:latin typeface="Tahoma" panose="020B0604030504040204" charset="0"/>
                <a:ea typeface="宋体" panose="02010600030101010101" pitchFamily="2" charset="-122"/>
              </a:endParaRPr>
            </a:p>
          </p:txBody>
        </p:sp>
      </p:grpSp>
      <p:grpSp>
        <p:nvGrpSpPr>
          <p:cNvPr id="162856" name="Group 40"/>
          <p:cNvGrpSpPr/>
          <p:nvPr/>
        </p:nvGrpSpPr>
        <p:grpSpPr>
          <a:xfrm>
            <a:off x="8814118" y="1916113"/>
            <a:ext cx="762000" cy="246063"/>
            <a:chOff x="4176" y="2256"/>
            <a:chExt cx="480" cy="155"/>
          </a:xfrm>
        </p:grpSpPr>
        <p:sp>
          <p:nvSpPr>
            <p:cNvPr id="162857" name="Text Box 41"/>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11</a:t>
              </a:r>
              <a:endParaRPr lang="en-US" altLang="zh-CN" sz="1600" dirty="0">
                <a:latin typeface="Tahoma" panose="020B0604030504040204" charset="0"/>
                <a:ea typeface="宋体" panose="02010600030101010101" pitchFamily="2" charset="-122"/>
              </a:endParaRPr>
            </a:p>
          </p:txBody>
        </p:sp>
        <p:sp>
          <p:nvSpPr>
            <p:cNvPr id="162858" name="Text Box 42"/>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endParaRPr lang="zh-CN" altLang="zh-CN" sz="1600" dirty="0">
                <a:latin typeface="Tahoma" panose="020B0604030504040204" charset="0"/>
                <a:ea typeface="宋体" panose="02010600030101010101" pitchFamily="2" charset="-122"/>
              </a:endParaRPr>
            </a:p>
          </p:txBody>
        </p:sp>
      </p:grpSp>
      <p:grpSp>
        <p:nvGrpSpPr>
          <p:cNvPr id="162859" name="Group 43"/>
          <p:cNvGrpSpPr/>
          <p:nvPr/>
        </p:nvGrpSpPr>
        <p:grpSpPr>
          <a:xfrm>
            <a:off x="8817293" y="2681288"/>
            <a:ext cx="762000" cy="246063"/>
            <a:chOff x="4176" y="2256"/>
            <a:chExt cx="480" cy="155"/>
          </a:xfrm>
        </p:grpSpPr>
        <p:sp>
          <p:nvSpPr>
            <p:cNvPr id="162860" name="Text Box 44"/>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68</a:t>
              </a:r>
              <a:endParaRPr lang="en-US" altLang="zh-CN" sz="1600" dirty="0">
                <a:latin typeface="Tahoma" panose="020B0604030504040204" charset="0"/>
                <a:ea typeface="宋体" panose="02010600030101010101" pitchFamily="2" charset="-122"/>
              </a:endParaRPr>
            </a:p>
          </p:txBody>
        </p:sp>
        <p:sp>
          <p:nvSpPr>
            <p:cNvPr id="162861" name="Text Box 45"/>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2862" name="Group 46"/>
          <p:cNvGrpSpPr/>
          <p:nvPr/>
        </p:nvGrpSpPr>
        <p:grpSpPr>
          <a:xfrm>
            <a:off x="9957118" y="1916113"/>
            <a:ext cx="762000" cy="246063"/>
            <a:chOff x="4176" y="2256"/>
            <a:chExt cx="480" cy="155"/>
          </a:xfrm>
        </p:grpSpPr>
        <p:sp>
          <p:nvSpPr>
            <p:cNvPr id="162863" name="Text Box 47"/>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55</a:t>
              </a:r>
              <a:endParaRPr lang="en-US" altLang="zh-CN" sz="1600" dirty="0">
                <a:latin typeface="Tahoma" panose="020B0604030504040204" charset="0"/>
                <a:ea typeface="宋体" panose="02010600030101010101" pitchFamily="2" charset="-122"/>
              </a:endParaRPr>
            </a:p>
          </p:txBody>
        </p:sp>
        <p:sp>
          <p:nvSpPr>
            <p:cNvPr id="162864" name="Text Box 48"/>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2865" name="Group 49"/>
          <p:cNvGrpSpPr/>
          <p:nvPr/>
        </p:nvGrpSpPr>
        <p:grpSpPr>
          <a:xfrm>
            <a:off x="8814118" y="3668713"/>
            <a:ext cx="762000" cy="246063"/>
            <a:chOff x="4176" y="2256"/>
            <a:chExt cx="480" cy="155"/>
          </a:xfrm>
        </p:grpSpPr>
        <p:sp>
          <p:nvSpPr>
            <p:cNvPr id="162866" name="Text Box 50"/>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82</a:t>
              </a:r>
              <a:endParaRPr lang="en-US" altLang="zh-CN" sz="1600" dirty="0">
                <a:latin typeface="Tahoma" panose="020B0604030504040204" charset="0"/>
                <a:ea typeface="宋体" panose="02010600030101010101" pitchFamily="2" charset="-122"/>
              </a:endParaRPr>
            </a:p>
          </p:txBody>
        </p:sp>
        <p:sp>
          <p:nvSpPr>
            <p:cNvPr id="162867" name="Text Box 51"/>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grpSp>
        <p:nvGrpSpPr>
          <p:cNvPr id="162868" name="Group 52"/>
          <p:cNvGrpSpPr/>
          <p:nvPr/>
        </p:nvGrpSpPr>
        <p:grpSpPr>
          <a:xfrm>
            <a:off x="9957118" y="3059113"/>
            <a:ext cx="762000" cy="246063"/>
            <a:chOff x="4176" y="2256"/>
            <a:chExt cx="480" cy="155"/>
          </a:xfrm>
        </p:grpSpPr>
        <p:sp>
          <p:nvSpPr>
            <p:cNvPr id="162869" name="Text Box 53"/>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14</a:t>
              </a:r>
              <a:endParaRPr lang="en-US" altLang="zh-CN" sz="1600" dirty="0">
                <a:latin typeface="Tahoma" panose="020B0604030504040204" charset="0"/>
                <a:ea typeface="宋体" panose="02010600030101010101" pitchFamily="2" charset="-122"/>
              </a:endParaRPr>
            </a:p>
          </p:txBody>
        </p:sp>
        <p:sp>
          <p:nvSpPr>
            <p:cNvPr id="162870" name="Text Box 54"/>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sp>
        <p:nvSpPr>
          <p:cNvPr id="162871" name="Line 55"/>
          <p:cNvSpPr/>
          <p:nvPr/>
        </p:nvSpPr>
        <p:spPr>
          <a:xfrm>
            <a:off x="8280718" y="2068513"/>
            <a:ext cx="533400" cy="0"/>
          </a:xfrm>
          <a:prstGeom prst="line">
            <a:avLst/>
          </a:prstGeom>
          <a:ln w="28575" cap="flat" cmpd="sng">
            <a:solidFill>
              <a:srgbClr val="00FFFF"/>
            </a:solidFill>
            <a:prstDash val="solid"/>
            <a:miter/>
            <a:headEnd type="none" w="med" len="med"/>
            <a:tailEnd type="triangle" w="med" len="med"/>
          </a:ln>
        </p:spPr>
      </p:sp>
      <p:sp>
        <p:nvSpPr>
          <p:cNvPr id="162872" name="Line 56"/>
          <p:cNvSpPr/>
          <p:nvPr/>
        </p:nvSpPr>
        <p:spPr>
          <a:xfrm>
            <a:off x="8280718" y="2449513"/>
            <a:ext cx="533400" cy="0"/>
          </a:xfrm>
          <a:prstGeom prst="line">
            <a:avLst/>
          </a:prstGeom>
          <a:ln w="28575" cap="flat" cmpd="sng">
            <a:solidFill>
              <a:srgbClr val="00FFFF"/>
            </a:solidFill>
            <a:prstDash val="solid"/>
            <a:miter/>
            <a:headEnd type="none" w="med" len="med"/>
            <a:tailEnd type="triangle" w="med" len="med"/>
          </a:ln>
        </p:spPr>
      </p:sp>
      <p:sp>
        <p:nvSpPr>
          <p:cNvPr id="162873" name="Line 57"/>
          <p:cNvSpPr/>
          <p:nvPr/>
        </p:nvSpPr>
        <p:spPr>
          <a:xfrm>
            <a:off x="8280718" y="2830513"/>
            <a:ext cx="533400" cy="0"/>
          </a:xfrm>
          <a:prstGeom prst="line">
            <a:avLst/>
          </a:prstGeom>
          <a:ln w="28575" cap="flat" cmpd="sng">
            <a:solidFill>
              <a:srgbClr val="00FFFF"/>
            </a:solidFill>
            <a:prstDash val="solid"/>
            <a:miter/>
            <a:headEnd type="none" w="med" len="med"/>
            <a:tailEnd type="triangle" w="med" len="med"/>
          </a:ln>
        </p:spPr>
      </p:sp>
      <p:sp>
        <p:nvSpPr>
          <p:cNvPr id="162874" name="Line 58"/>
          <p:cNvSpPr/>
          <p:nvPr/>
        </p:nvSpPr>
        <p:spPr>
          <a:xfrm>
            <a:off x="8280718" y="3211513"/>
            <a:ext cx="533400" cy="0"/>
          </a:xfrm>
          <a:prstGeom prst="line">
            <a:avLst/>
          </a:prstGeom>
          <a:ln w="28575" cap="flat" cmpd="sng">
            <a:solidFill>
              <a:srgbClr val="00FFFF"/>
            </a:solidFill>
            <a:prstDash val="solid"/>
            <a:miter/>
            <a:headEnd type="none" w="med" len="med"/>
            <a:tailEnd type="triangle" w="med" len="med"/>
          </a:ln>
        </p:spPr>
      </p:sp>
      <p:sp>
        <p:nvSpPr>
          <p:cNvPr id="162875" name="Line 59"/>
          <p:cNvSpPr/>
          <p:nvPr/>
        </p:nvSpPr>
        <p:spPr>
          <a:xfrm>
            <a:off x="8280718" y="3821113"/>
            <a:ext cx="533400" cy="0"/>
          </a:xfrm>
          <a:prstGeom prst="line">
            <a:avLst/>
          </a:prstGeom>
          <a:ln w="28575" cap="flat" cmpd="sng">
            <a:solidFill>
              <a:srgbClr val="00FFFF"/>
            </a:solidFill>
            <a:prstDash val="solid"/>
            <a:miter/>
            <a:headEnd type="none" w="med" len="med"/>
            <a:tailEnd type="triangle" w="med" len="med"/>
          </a:ln>
        </p:spPr>
      </p:sp>
      <p:sp>
        <p:nvSpPr>
          <p:cNvPr id="162876" name="Line 60"/>
          <p:cNvSpPr/>
          <p:nvPr/>
        </p:nvSpPr>
        <p:spPr>
          <a:xfrm>
            <a:off x="8280718" y="4887913"/>
            <a:ext cx="533400" cy="0"/>
          </a:xfrm>
          <a:prstGeom prst="line">
            <a:avLst/>
          </a:prstGeom>
          <a:ln w="28575" cap="flat" cmpd="sng">
            <a:solidFill>
              <a:srgbClr val="00FFFF"/>
            </a:solidFill>
            <a:prstDash val="solid"/>
            <a:miter/>
            <a:headEnd type="none" w="med" len="med"/>
            <a:tailEnd type="triangle" w="med" len="med"/>
          </a:ln>
        </p:spPr>
      </p:sp>
      <p:sp>
        <p:nvSpPr>
          <p:cNvPr id="162877" name="Line 61"/>
          <p:cNvSpPr/>
          <p:nvPr/>
        </p:nvSpPr>
        <p:spPr>
          <a:xfrm>
            <a:off x="9423718" y="2068513"/>
            <a:ext cx="533400" cy="0"/>
          </a:xfrm>
          <a:prstGeom prst="line">
            <a:avLst/>
          </a:prstGeom>
          <a:ln w="28575" cap="flat" cmpd="sng">
            <a:solidFill>
              <a:srgbClr val="00FFFF"/>
            </a:solidFill>
            <a:prstDash val="solid"/>
            <a:miter/>
            <a:headEnd type="none" w="med" len="med"/>
            <a:tailEnd type="triangle" w="med" len="med"/>
          </a:ln>
        </p:spPr>
      </p:sp>
      <p:sp>
        <p:nvSpPr>
          <p:cNvPr id="162878" name="Line 62"/>
          <p:cNvSpPr/>
          <p:nvPr/>
        </p:nvSpPr>
        <p:spPr>
          <a:xfrm>
            <a:off x="9420543" y="2454275"/>
            <a:ext cx="533400" cy="0"/>
          </a:xfrm>
          <a:prstGeom prst="line">
            <a:avLst/>
          </a:prstGeom>
          <a:ln w="28575" cap="flat" cmpd="sng">
            <a:solidFill>
              <a:srgbClr val="00FFFF"/>
            </a:solidFill>
            <a:prstDash val="solid"/>
            <a:miter/>
            <a:headEnd type="none" w="med" len="med"/>
            <a:tailEnd type="triangle" w="med" len="med"/>
          </a:ln>
        </p:spPr>
      </p:sp>
      <p:sp>
        <p:nvSpPr>
          <p:cNvPr id="162879" name="Line 63"/>
          <p:cNvSpPr/>
          <p:nvPr/>
        </p:nvSpPr>
        <p:spPr>
          <a:xfrm>
            <a:off x="9423718" y="3211513"/>
            <a:ext cx="533400" cy="0"/>
          </a:xfrm>
          <a:prstGeom prst="line">
            <a:avLst/>
          </a:prstGeom>
          <a:ln w="28575" cap="flat" cmpd="sng">
            <a:solidFill>
              <a:srgbClr val="00FFFF"/>
            </a:solidFill>
            <a:prstDash val="solid"/>
            <a:miter/>
            <a:headEnd type="none" w="med" len="med"/>
            <a:tailEnd type="triangle" w="med" len="med"/>
          </a:ln>
        </p:spPr>
      </p:sp>
      <p:grpSp>
        <p:nvGrpSpPr>
          <p:cNvPr id="162880" name="Group 64"/>
          <p:cNvGrpSpPr/>
          <p:nvPr/>
        </p:nvGrpSpPr>
        <p:grpSpPr>
          <a:xfrm>
            <a:off x="9958705" y="2298700"/>
            <a:ext cx="762000" cy="246063"/>
            <a:chOff x="4176" y="2256"/>
            <a:chExt cx="480" cy="155"/>
          </a:xfrm>
        </p:grpSpPr>
        <p:sp>
          <p:nvSpPr>
            <p:cNvPr id="162881" name="Text Box 65"/>
            <p:cNvSpPr txBox="1"/>
            <p:nvPr/>
          </p:nvSpPr>
          <p:spPr>
            <a:xfrm>
              <a:off x="4176" y="2256"/>
              <a:ext cx="288"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01</a:t>
              </a:r>
              <a:endParaRPr lang="en-US" altLang="zh-CN" sz="1600" dirty="0">
                <a:latin typeface="Tahoma" panose="020B0604030504040204" charset="0"/>
                <a:ea typeface="宋体" panose="02010600030101010101" pitchFamily="2" charset="-122"/>
              </a:endParaRPr>
            </a:p>
          </p:txBody>
        </p:sp>
        <p:sp>
          <p:nvSpPr>
            <p:cNvPr id="162882" name="Text Box 66"/>
            <p:cNvSpPr txBox="1"/>
            <p:nvPr/>
          </p:nvSpPr>
          <p:spPr>
            <a:xfrm>
              <a:off x="4464" y="2256"/>
              <a:ext cx="192" cy="155"/>
            </a:xfrm>
            <a:prstGeom prst="rect">
              <a:avLst/>
            </a:prstGeom>
            <a:noFill/>
            <a:ln w="28575" cap="flat" cmpd="sng">
              <a:solidFill>
                <a:srgbClr val="FF6600"/>
              </a:solidFill>
              <a:prstDash val="solid"/>
              <a:miter/>
              <a:headEnd type="none" w="med" len="med"/>
              <a:tailEnd type="none" w="med" len="med"/>
            </a:ln>
          </p:spPr>
          <p:txBody>
            <a:bodyPr lIns="0" tIns="0" rIns="0" bIns="0" anchor="t" anchorCtr="0">
              <a:spAutoFit/>
            </a:bodyPr>
            <a:p>
              <a:pPr algn="ctr">
                <a:spcBef>
                  <a:spcPct val="50000"/>
                </a:spcBef>
              </a:pPr>
              <a:r>
                <a:rPr lang="en-US" altLang="zh-CN" sz="1600" dirty="0">
                  <a:latin typeface="Tahoma" panose="020B0604030504040204" charset="0"/>
                  <a:ea typeface="宋体" panose="02010600030101010101" pitchFamily="2" charset="-122"/>
                </a:rPr>
                <a:t>^</a:t>
              </a:r>
              <a:endParaRPr lang="en-US" altLang="zh-CN" sz="1600"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链地址法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将所有哈希地址相同的记录都链接在同一链表中</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查找不成功，插入新结点时</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课本例子</a:t>
            </a:r>
            <a:r>
              <a:rPr lang="zh-CN" altLang="en-US" dirty="0">
                <a:latin typeface="黑体" panose="02010609060101010101" pitchFamily="2" charset="-122"/>
                <a:ea typeface="黑体" panose="02010609060101010101" pitchFamily="2" charset="-122"/>
                <a:cs typeface="+mn-ea"/>
                <a:sym typeface="+mn-ea"/>
              </a:rPr>
              <a:t>是链地址（排序插入）</a:t>
            </a: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191135" y="2364740"/>
            <a:ext cx="6832600" cy="2503805"/>
          </a:xfrm>
          <a:prstGeom prst="rect">
            <a:avLst/>
          </a:prstGeom>
        </p:spPr>
        <p:txBody>
          <a:bodyPr vert="horz" wrap="square" lIns="91440" tIns="45720" rIns="91440" bIns="45720" rtlCol="0" anchor="t">
            <a:noAutofit/>
          </a:bodyPr>
          <a:p>
            <a:pPr marL="609600" lvl="1" indent="0" algn="l" eaLnBrk="1" hangingPunct="1">
              <a:buClrTx/>
              <a:buSzTx/>
              <a:buNone/>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6" name="图片 5"/>
          <p:cNvPicPr>
            <a:picLocks noChangeAspect="1"/>
          </p:cNvPicPr>
          <p:nvPr/>
        </p:nvPicPr>
        <p:blipFill>
          <a:blip r:embed="rId1"/>
          <a:stretch>
            <a:fillRect/>
          </a:stretch>
        </p:blipFill>
        <p:spPr>
          <a:xfrm>
            <a:off x="6671945" y="1700530"/>
            <a:ext cx="4121150" cy="497713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建立公共溢出区法，建立两个向量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表</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设</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向量HashTable[0，m-1]为基本</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表</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另设立向量OverTable[0...v]为溢出表，凡是发生冲突的记录不管基本表的哈希地址，全部放入</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溢出表</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由于有哈希冲突的发生，仍然需要用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ASL</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来衡量不同哈希</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表的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效率</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3" name="组合 12"/>
          <p:cNvGrpSpPr/>
          <p:nvPr/>
        </p:nvGrpSpPr>
        <p:grpSpPr>
          <a:xfrm>
            <a:off x="479425" y="1484630"/>
            <a:ext cx="4152900" cy="4671695"/>
            <a:chOff x="982" y="2565"/>
            <a:chExt cx="6540" cy="7357"/>
          </a:xfrm>
        </p:grpSpPr>
        <p:grpSp>
          <p:nvGrpSpPr>
            <p:cNvPr id="9" name="组合 8"/>
            <p:cNvGrpSpPr/>
            <p:nvPr/>
          </p:nvGrpSpPr>
          <p:grpSpPr>
            <a:xfrm>
              <a:off x="1095" y="2565"/>
              <a:ext cx="5924" cy="6584"/>
              <a:chOff x="1435" y="3132"/>
              <a:chExt cx="5924" cy="6584"/>
            </a:xfrm>
          </p:grpSpPr>
          <p:pic>
            <p:nvPicPr>
              <p:cNvPr id="7" name="图片 6"/>
              <p:cNvPicPr>
                <a:picLocks noChangeAspect="1"/>
              </p:cNvPicPr>
              <p:nvPr/>
            </p:nvPicPr>
            <p:blipFill>
              <a:blip r:embed="rId1"/>
              <a:stretch>
                <a:fillRect/>
              </a:stretch>
            </p:blipFill>
            <p:spPr>
              <a:xfrm>
                <a:off x="1435" y="3132"/>
                <a:ext cx="5925" cy="6585"/>
              </a:xfrm>
              <a:prstGeom prst="rect">
                <a:avLst/>
              </a:prstGeom>
            </p:spPr>
          </p:pic>
          <p:sp>
            <p:nvSpPr>
              <p:cNvPr id="8" name="文本框 7"/>
              <p:cNvSpPr txBox="1"/>
              <p:nvPr/>
            </p:nvSpPr>
            <p:spPr>
              <a:xfrm>
                <a:off x="4951" y="7101"/>
                <a:ext cx="2241" cy="667"/>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例子</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9-3</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p:txBody>
          </p:sp>
        </p:grpSp>
        <p:pic>
          <p:nvPicPr>
            <p:cNvPr id="12" name="图片 11"/>
            <p:cNvPicPr>
              <a:picLocks noChangeAspect="1"/>
            </p:cNvPicPr>
            <p:nvPr/>
          </p:nvPicPr>
          <p:blipFill>
            <a:blip r:embed="rId2"/>
            <a:stretch>
              <a:fillRect/>
            </a:stretch>
          </p:blipFill>
          <p:spPr>
            <a:xfrm>
              <a:off x="982" y="9142"/>
              <a:ext cx="6540" cy="780"/>
            </a:xfrm>
            <a:prstGeom prst="rect">
              <a:avLst/>
            </a:prstGeom>
          </p:spPr>
        </p:pic>
      </p:grpSp>
      <p:grpSp>
        <p:nvGrpSpPr>
          <p:cNvPr id="15" name="组合 14"/>
          <p:cNvGrpSpPr/>
          <p:nvPr/>
        </p:nvGrpSpPr>
        <p:grpSpPr>
          <a:xfrm>
            <a:off x="5663565" y="2276475"/>
            <a:ext cx="5783580" cy="2160270"/>
            <a:chOff x="9146" y="3245"/>
            <a:chExt cx="9108" cy="3402"/>
          </a:xfrm>
        </p:grpSpPr>
        <p:grpSp>
          <p:nvGrpSpPr>
            <p:cNvPr id="11" name="组合 10"/>
            <p:cNvGrpSpPr/>
            <p:nvPr/>
          </p:nvGrpSpPr>
          <p:grpSpPr>
            <a:xfrm>
              <a:off x="9146" y="3245"/>
              <a:ext cx="9108" cy="2457"/>
              <a:chOff x="9600" y="5967"/>
              <a:chExt cx="9108" cy="2457"/>
            </a:xfrm>
          </p:grpSpPr>
          <p:pic>
            <p:nvPicPr>
              <p:cNvPr id="6" name="图片 5"/>
              <p:cNvPicPr>
                <a:picLocks noChangeAspect="1"/>
              </p:cNvPicPr>
              <p:nvPr/>
            </p:nvPicPr>
            <p:blipFill>
              <a:blip r:embed="rId3"/>
              <a:stretch>
                <a:fillRect/>
              </a:stretch>
            </p:blipFill>
            <p:spPr>
              <a:xfrm>
                <a:off x="9600" y="6534"/>
                <a:ext cx="9109" cy="1891"/>
              </a:xfrm>
              <a:prstGeom prst="rect">
                <a:avLst/>
              </a:prstGeom>
            </p:spPr>
          </p:pic>
          <p:sp>
            <p:nvSpPr>
              <p:cNvPr id="10" name="文本框 9"/>
              <p:cNvSpPr txBox="1"/>
              <p:nvPr/>
            </p:nvSpPr>
            <p:spPr>
              <a:xfrm>
                <a:off x="10053" y="5967"/>
                <a:ext cx="2241" cy="667"/>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例子</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9-4</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p:txBody>
          </p:sp>
        </p:grpSp>
        <p:pic>
          <p:nvPicPr>
            <p:cNvPr id="14" name="图片 13"/>
            <p:cNvPicPr>
              <a:picLocks noChangeAspect="1"/>
            </p:cNvPicPr>
            <p:nvPr/>
          </p:nvPicPr>
          <p:blipFill>
            <a:blip r:embed="rId4"/>
            <a:stretch>
              <a:fillRect/>
            </a:stretch>
          </p:blipFill>
          <p:spPr>
            <a:xfrm>
              <a:off x="9713" y="5853"/>
              <a:ext cx="6885" cy="795"/>
            </a:xfrm>
            <a:prstGeom prst="rect">
              <a:avLst/>
            </a:prstGeom>
          </p:spPr>
        </p:pic>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一般情况下，哈希表的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ASL</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依赖于装填因子</a:t>
            </a:r>
            <a:r>
              <a:rPr lang="zh-CN" altLang="en-US" sz="2800" dirty="0">
                <a:latin typeface="微软雅黑" panose="020B0503020204020204" pitchFamily="34" charset="-122"/>
                <a:ea typeface="微软雅黑" panose="020B0503020204020204" pitchFamily="34" charset="-122"/>
                <a:cs typeface="+mn-ea"/>
                <a:sym typeface="+mn-ea"/>
              </a:rPr>
              <a:t>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b="0" dirty="0">
                <a:latin typeface="微软雅黑" panose="020B0503020204020204" pitchFamily="34" charset="-122"/>
                <a:ea typeface="微软雅黑" panose="020B0503020204020204" pitchFamily="34" charset="-122"/>
                <a:cs typeface="+mn-ea"/>
                <a:sym typeface="+mn-ea"/>
              </a:rPr>
              <a:t>ɑ标志哈希表的装满程度</a:t>
            </a:r>
            <a:endParaRPr lang="zh-CN" altLang="en-US" sz="2400" b="0" dirty="0">
              <a:latin typeface="微软雅黑" panose="020B0503020204020204" pitchFamily="34" charset="-122"/>
              <a:ea typeface="微软雅黑" panose="020B0503020204020204" pitchFamily="34" charset="-122"/>
              <a:cs typeface="+mn-ea"/>
              <a:sym typeface="+mn-ea"/>
            </a:endParaRPr>
          </a:p>
          <a:p>
            <a:pPr lvl="1" algn="l" eaLnBrk="1" hangingPunct="1">
              <a:buClrTx/>
              <a:buSzTx/>
              <a:buChar char="•"/>
            </a:pPr>
            <a:r>
              <a:rPr lang="zh-CN" altLang="en-US" dirty="0">
                <a:latin typeface="微软雅黑" panose="020B0503020204020204" pitchFamily="34" charset="-122"/>
                <a:ea typeface="微软雅黑" panose="020B0503020204020204" pitchFamily="34" charset="-122"/>
                <a:cs typeface="+mn-ea"/>
                <a:sym typeface="+mn-ea"/>
              </a:rPr>
              <a:t>直观来看，ɑ</a:t>
            </a:r>
            <a:r>
              <a:rPr lang="zh-CN" altLang="en-US" sz="2400" b="0" dirty="0">
                <a:latin typeface="黑体" panose="02010609060101010101" pitchFamily="2" charset="-122"/>
                <a:ea typeface="黑体" panose="02010609060101010101" pitchFamily="2" charset="-122"/>
                <a:cs typeface="+mn-ea"/>
                <a:sym typeface="+mn-ea"/>
              </a:rPr>
              <a:t>越小，发生冲突可能性越小；</a:t>
            </a:r>
            <a:r>
              <a:rPr lang="zh-CN" altLang="en-US" dirty="0">
                <a:latin typeface="微软雅黑" panose="020B0503020204020204" pitchFamily="34" charset="-122"/>
                <a:ea typeface="微软雅黑" panose="020B0503020204020204" pitchFamily="34" charset="-122"/>
                <a:cs typeface="+mn-ea"/>
                <a:sym typeface="+mn-ea"/>
              </a:rPr>
              <a:t>ɑ</a:t>
            </a:r>
            <a:r>
              <a:rPr lang="zh-CN" altLang="en-US" dirty="0">
                <a:latin typeface="黑体" panose="02010609060101010101" pitchFamily="2" charset="-122"/>
                <a:ea typeface="黑体" panose="02010609060101010101" pitchFamily="2" charset="-122"/>
                <a:cs typeface="+mn-ea"/>
                <a:sym typeface="+mn-ea"/>
              </a:rPr>
              <a:t>越大，发生冲突可能性越大</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因为链地址法可以动态扩展空间，所以当记录数越多时，链地址法的</a:t>
            </a:r>
            <a:r>
              <a:rPr lang="en-US" altLang="zh-CN" dirty="0">
                <a:latin typeface="黑体" panose="02010609060101010101" pitchFamily="2" charset="-122"/>
                <a:ea typeface="黑体" panose="02010609060101010101" pitchFamily="2" charset="-122"/>
                <a:cs typeface="+mn-ea"/>
                <a:sym typeface="+mn-ea"/>
              </a:rPr>
              <a:t>ASL</a:t>
            </a:r>
            <a:r>
              <a:rPr lang="zh-CN" altLang="en-US" dirty="0">
                <a:latin typeface="黑体" panose="02010609060101010101" pitchFamily="2" charset="-122"/>
                <a:ea typeface="黑体" panose="02010609060101010101" pitchFamily="2" charset="-122"/>
                <a:cs typeface="+mn-ea"/>
                <a:sym typeface="+mn-ea"/>
              </a:rPr>
              <a:t>会低于开放定址法</a:t>
            </a:r>
            <a:r>
              <a:rPr lang="en-US" altLang="zh-CN" dirty="0">
                <a:latin typeface="黑体" panose="02010609060101010101" pitchFamily="2" charset="-122"/>
                <a:ea typeface="黑体" panose="02010609060101010101" pitchFamily="2" charset="-122"/>
                <a:cs typeface="+mn-ea"/>
                <a:sym typeface="+mn-ea"/>
              </a:rPr>
              <a:t>ASL</a:t>
            </a:r>
            <a:endParaRPr lang="zh-CN" altLang="en-US" sz="2400" b="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2279650" y="2564765"/>
            <a:ext cx="5735955" cy="10636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优化</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如果被查找的记录概率不等时，设</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P</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≥P</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n-1</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≥···≥P</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≥P</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1</a:t>
            </a:r>
            <a:endParaRPr lang="en-US" altLang="zh-CN" b="0" baseline="-250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None/>
            </a:pP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记录按照概率来排列，这样使得</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ASL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可以达到极小值</a:t>
            </a:r>
            <a:endParaRPr lang="zh-CN" altLang="en-US" b="0" baseline="-250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若查找概率无法事先测定，增加一个访问频度域存储访问频率，然后记录按照访问频率来排序</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在每次查找之后，将刚刚查找到的记录直接移至表尾的位置上。</a:t>
            </a: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29260" y="948055"/>
            <a:ext cx="11087735" cy="1840865"/>
          </a:xfrm>
        </p:spPr>
        <p:txBody>
          <a:bodyPr/>
          <a:p>
            <a:pPr marL="609600" lvl="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已知关键字集合为{125、403、88、72、165}，哈希函数为平方取中法，若平方数值长度为奇数则取3位，长度为偶数则取4位，求上述关键字的哈希地址</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algn="l" eaLnBrk="1" hangingPunct="1">
              <a:buClrTx/>
              <a:buSzTx/>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lvl="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给定关键字集合33、15、88、31、28、64、44、58、77，设定哈希函数 H(key)=key MOD 13 (表长=13)</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若采用线性探测再散列，求哈希表，并</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计算给出每个记录的查找次数</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若采用二次探测再散列，求哈希表，并给出每个记录的查找次数</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若链地址法，表头插入，求哈希表</a:t>
            </a: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mn-ea"/>
                <a:sym typeface="+mn-ea"/>
              </a:rPr>
              <a:t>智能搜索是结合了人工智能的新一代搜索技术</a:t>
            </a:r>
            <a:endParaRPr lang="zh-CN" altLang="zh-CN" sz="28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mn-ea"/>
                <a:sym typeface="+mn-ea"/>
              </a:rPr>
              <a:t>海量数据</a:t>
            </a:r>
            <a:r>
              <a:rPr lang="zh-CN" altLang="en-US" sz="2400" dirty="0">
                <a:latin typeface="黑体" panose="02010609060101010101" pitchFamily="2" charset="-122"/>
                <a:ea typeface="黑体" panose="02010609060101010101" pitchFamily="2" charset="-122"/>
                <a:cs typeface="+mn-ea"/>
                <a:sym typeface="+mn-ea"/>
              </a:rPr>
              <a:t>搜索</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多媒体数据搜索（文字、图片、声音、视频、</a:t>
            </a:r>
            <a:r>
              <a:rPr lang="zh-CN" altLang="en-US" sz="2400" dirty="0">
                <a:latin typeface="黑体" panose="02010609060101010101" pitchFamily="2" charset="-122"/>
                <a:ea typeface="黑体" panose="02010609060101010101" pitchFamily="2" charset="-122"/>
                <a:cs typeface="+mn-ea"/>
                <a:sym typeface="+mn-ea"/>
              </a:rPr>
              <a:t>传感）</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语义理解</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多元化交互（文字输入、语音、手势、元</a:t>
            </a:r>
            <a:r>
              <a:rPr lang="zh-CN" altLang="en-US" sz="2400" dirty="0">
                <a:latin typeface="黑体" panose="02010609060101010101" pitchFamily="2" charset="-122"/>
                <a:ea typeface="黑体" panose="02010609060101010101" pitchFamily="2" charset="-122"/>
                <a:cs typeface="+mn-ea"/>
                <a:sym typeface="+mn-ea"/>
              </a:rPr>
              <a:t>宇宙）</a:t>
            </a:r>
            <a:endParaRPr lang="en-US" altLang="zh-CN" sz="24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330" dirty="0">
              <a:latin typeface="宋体" panose="0201060003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330" dirty="0">
              <a:latin typeface="宋体" panose="0201060003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哈希查找</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a:t>
            </a:r>
            <a:endParaRPr lang="zh-CN" altLang="en-US">
              <a:solidFill>
                <a:srgbClr val="FF0000"/>
              </a:solidFill>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3359785" y="3500755"/>
            <a:ext cx="4573905" cy="2432050"/>
          </a:xfrm>
          <a:prstGeom prst="rect">
            <a:avLst/>
          </a:prstGeom>
        </p:spPr>
      </p:pic>
      <p:pic>
        <p:nvPicPr>
          <p:cNvPr id="8" name="图片 7"/>
          <p:cNvPicPr>
            <a:picLocks noChangeAspect="1"/>
          </p:cNvPicPr>
          <p:nvPr/>
        </p:nvPicPr>
        <p:blipFill>
          <a:blip r:embed="rId2"/>
          <a:stretch>
            <a:fillRect/>
          </a:stretch>
        </p:blipFill>
        <p:spPr>
          <a:xfrm>
            <a:off x="8976360" y="2924810"/>
            <a:ext cx="2265045" cy="310642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黑体" panose="02010609060101010101" pitchFamily="2" charset="-122"/>
                <a:ea typeface="黑体" panose="02010609060101010101" pitchFamily="2" charset="-122"/>
                <a:cs typeface="+mn-ea"/>
                <a:sym typeface="+mn-ea"/>
              </a:rPr>
              <a:t>哈希算法有着广泛的应用</a:t>
            </a:r>
            <a:endParaRPr lang="zh-CN" altLang="zh-CN" sz="28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安全加密，</a:t>
            </a:r>
            <a:r>
              <a:rPr lang="en-US" altLang="zh-CN" sz="2400" dirty="0">
                <a:latin typeface="黑体" panose="02010609060101010101" pitchFamily="2" charset="-122"/>
                <a:ea typeface="黑体" panose="02010609060101010101" pitchFamily="2" charset="-122"/>
                <a:cs typeface="+mn-ea"/>
                <a:sym typeface="+mn-ea"/>
              </a:rPr>
              <a:t>MD5</a:t>
            </a:r>
            <a:r>
              <a:rPr lang="zh-CN" altLang="en-US" sz="2400" dirty="0">
                <a:latin typeface="黑体" panose="02010609060101010101" pitchFamily="2" charset="-122"/>
                <a:ea typeface="黑体" panose="02010609060101010101" pitchFamily="2" charset="-122"/>
                <a:cs typeface="+mn-ea"/>
                <a:sym typeface="+mn-ea"/>
              </a:rPr>
              <a:t>和</a:t>
            </a:r>
            <a:r>
              <a:rPr lang="en-US" altLang="zh-CN" sz="2400" dirty="0">
                <a:latin typeface="黑体" panose="02010609060101010101" pitchFamily="2" charset="-122"/>
                <a:ea typeface="黑体" panose="02010609060101010101" pitchFamily="2" charset="-122"/>
                <a:cs typeface="+mn-ea"/>
                <a:sym typeface="+mn-ea"/>
              </a:rPr>
              <a:t>SHA</a:t>
            </a:r>
            <a:r>
              <a:rPr lang="zh-CN" altLang="en-US" sz="2400" dirty="0">
                <a:latin typeface="黑体" panose="02010609060101010101" pitchFamily="2" charset="-122"/>
                <a:ea typeface="黑体" panose="02010609060101010101" pitchFamily="2" charset="-122"/>
                <a:cs typeface="+mn-ea"/>
                <a:sym typeface="+mn-ea"/>
              </a:rPr>
              <a:t>算法都是来自于哈希</a:t>
            </a:r>
            <a:r>
              <a:rPr lang="zh-CN" altLang="en-US" sz="2400" dirty="0">
                <a:latin typeface="黑体" panose="02010609060101010101" pitchFamily="2" charset="-122"/>
                <a:ea typeface="黑体" panose="02010609060101010101" pitchFamily="2" charset="-122"/>
                <a:cs typeface="+mn-ea"/>
                <a:sym typeface="+mn-ea"/>
              </a:rPr>
              <a:t>算法</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唯一标识，例如用</a:t>
            </a:r>
            <a:r>
              <a:rPr lang="en-US" altLang="zh-CN" sz="2400" dirty="0">
                <a:latin typeface="黑体" panose="02010609060101010101" pitchFamily="2" charset="-122"/>
                <a:ea typeface="黑体" panose="02010609060101010101" pitchFamily="2" charset="-122"/>
                <a:cs typeface="+mn-ea"/>
                <a:sym typeface="+mn-ea"/>
              </a:rPr>
              <a:t>MD5</a:t>
            </a:r>
            <a:r>
              <a:rPr lang="zh-CN" altLang="en-US" sz="2400" dirty="0">
                <a:latin typeface="黑体" panose="02010609060101010101" pitchFamily="2" charset="-122"/>
                <a:ea typeface="黑体" panose="02010609060101010101" pitchFamily="2" charset="-122"/>
                <a:cs typeface="+mn-ea"/>
                <a:sym typeface="+mn-ea"/>
              </a:rPr>
              <a:t>生成数字</a:t>
            </a:r>
            <a:r>
              <a:rPr lang="zh-CN" altLang="en-US" sz="2400" dirty="0">
                <a:latin typeface="黑体" panose="02010609060101010101" pitchFamily="2" charset="-122"/>
                <a:ea typeface="黑体" panose="02010609060101010101" pitchFamily="2" charset="-122"/>
                <a:cs typeface="+mn-ea"/>
                <a:sym typeface="+mn-ea"/>
              </a:rPr>
              <a:t>摘要</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数据校验，</a:t>
            </a:r>
            <a:r>
              <a:rPr lang="zh-CN" altLang="en-US" dirty="0">
                <a:latin typeface="黑体" panose="02010609060101010101" pitchFamily="2" charset="-122"/>
                <a:ea typeface="黑体" panose="02010609060101010101" pitchFamily="2" charset="-122"/>
                <a:cs typeface="+mn-ea"/>
                <a:sym typeface="+mn-ea"/>
              </a:rPr>
              <a:t>例如用</a:t>
            </a:r>
            <a:r>
              <a:rPr lang="en-US" altLang="zh-CN" dirty="0">
                <a:latin typeface="黑体" panose="02010609060101010101" pitchFamily="2" charset="-122"/>
                <a:ea typeface="黑体" panose="02010609060101010101" pitchFamily="2" charset="-122"/>
                <a:cs typeface="+mn-ea"/>
                <a:sym typeface="+mn-ea"/>
              </a:rPr>
              <a:t>MD5</a:t>
            </a:r>
            <a:r>
              <a:rPr lang="zh-CN" altLang="en-US" dirty="0">
                <a:latin typeface="黑体" panose="02010609060101010101" pitchFamily="2" charset="-122"/>
                <a:ea typeface="黑体" panose="02010609060101010101" pitchFamily="2" charset="-122"/>
                <a:cs typeface="+mn-ea"/>
                <a:sym typeface="+mn-ea"/>
              </a:rPr>
              <a:t>生成数字摘要进行校验</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散列函数，即哈希</a:t>
            </a:r>
            <a:r>
              <a:rPr lang="zh-CN" altLang="en-US" sz="2400" dirty="0">
                <a:latin typeface="黑体" panose="02010609060101010101" pitchFamily="2" charset="-122"/>
                <a:ea typeface="黑体" panose="02010609060101010101" pitchFamily="2" charset="-122"/>
                <a:cs typeface="+mn-ea"/>
                <a:sym typeface="+mn-ea"/>
              </a:rPr>
              <a:t>查找</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负载均衡，类似一致性哈希</a:t>
            </a:r>
            <a:r>
              <a:rPr lang="zh-CN" altLang="en-US" sz="2400" dirty="0">
                <a:latin typeface="黑体" panose="02010609060101010101" pitchFamily="2" charset="-122"/>
                <a:ea typeface="黑体" panose="02010609060101010101" pitchFamily="2" charset="-122"/>
                <a:cs typeface="+mn-ea"/>
                <a:sym typeface="+mn-ea"/>
              </a:rPr>
              <a:t>算法</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数据分片，类似链</a:t>
            </a:r>
            <a:r>
              <a:rPr lang="zh-CN" altLang="en-US" sz="2400" dirty="0">
                <a:latin typeface="黑体" panose="02010609060101010101" pitchFamily="2" charset="-122"/>
                <a:ea typeface="黑体" panose="02010609060101010101" pitchFamily="2" charset="-122"/>
                <a:cs typeface="+mn-ea"/>
                <a:sym typeface="+mn-ea"/>
              </a:rPr>
              <a:t>地址法</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分布式存储，一致性哈希</a:t>
            </a:r>
            <a:r>
              <a:rPr lang="zh-CN" altLang="en-US" sz="2400" dirty="0">
                <a:latin typeface="黑体" panose="02010609060101010101" pitchFamily="2" charset="-122"/>
                <a:ea typeface="黑体" panose="02010609060101010101" pitchFamily="2" charset="-122"/>
                <a:cs typeface="+mn-ea"/>
                <a:sym typeface="+mn-ea"/>
              </a:rPr>
              <a:t>算法</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区块链</a:t>
            </a:r>
            <a:endParaRPr lang="zh-CN" altLang="en-US" sz="24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000" dirty="0">
                <a:latin typeface="黑体" panose="02010609060101010101" pitchFamily="2" charset="-122"/>
                <a:ea typeface="黑体" panose="02010609060101010101" pitchFamily="2" charset="-122"/>
                <a:cs typeface="+mn-ea"/>
                <a:sym typeface="+mn-ea"/>
              </a:rPr>
              <a:t>每个链块头保存自己的哈希值和上一个链块</a:t>
            </a:r>
            <a:endParaRPr lang="zh-CN" altLang="en-US" sz="20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000" dirty="0">
                <a:latin typeface="黑体" panose="02010609060101010101" pitchFamily="2" charset="-122"/>
                <a:ea typeface="黑体" panose="02010609060101010101" pitchFamily="2" charset="-122"/>
                <a:cs typeface="+mn-ea"/>
                <a:sym typeface="+mn-ea"/>
              </a:rPr>
              <a:t>的哈希值，由于</a:t>
            </a:r>
            <a:r>
              <a:rPr lang="zh-CN" altLang="en-US" sz="2000" dirty="0">
                <a:latin typeface="黑体" panose="02010609060101010101" pitchFamily="2" charset="-122"/>
                <a:ea typeface="黑体" panose="02010609060101010101" pitchFamily="2" charset="-122"/>
                <a:cs typeface="+mn-ea"/>
                <a:sym typeface="+mn-ea"/>
              </a:rPr>
              <a:t>使用</a:t>
            </a:r>
            <a:r>
              <a:rPr lang="en-US" altLang="zh-CN" sz="2000" dirty="0">
                <a:latin typeface="黑体" panose="02010609060101010101" pitchFamily="2" charset="-122"/>
                <a:ea typeface="黑体" panose="02010609060101010101" pitchFamily="2" charset="-122"/>
                <a:cs typeface="+mn-ea"/>
                <a:sym typeface="+mn-ea"/>
              </a:rPr>
              <a:t>SHA256</a:t>
            </a:r>
            <a:r>
              <a:rPr lang="zh-CN" altLang="en-US" sz="2000" dirty="0">
                <a:latin typeface="黑体" panose="02010609060101010101" pitchFamily="2" charset="-122"/>
                <a:ea typeface="黑体" panose="02010609060101010101" pitchFamily="2" charset="-122"/>
                <a:cs typeface="+mn-ea"/>
                <a:sym typeface="+mn-ea"/>
              </a:rPr>
              <a:t>算法计算哈希值非常耗时，</a:t>
            </a:r>
            <a:endParaRPr lang="zh-CN" altLang="en-US" sz="20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000" dirty="0">
                <a:latin typeface="黑体" panose="02010609060101010101" pitchFamily="2" charset="-122"/>
                <a:ea typeface="黑体" panose="02010609060101010101" pitchFamily="2" charset="-122"/>
                <a:cs typeface="+mn-ea"/>
                <a:sym typeface="+mn-ea"/>
              </a:rPr>
              <a:t>因此</a:t>
            </a:r>
            <a:r>
              <a:rPr lang="zh-CN" altLang="en-US" sz="2000" dirty="0">
                <a:latin typeface="黑体" panose="02010609060101010101" pitchFamily="2" charset="-122"/>
                <a:ea typeface="黑体" panose="02010609060101010101" pitchFamily="2" charset="-122"/>
                <a:cs typeface="+mn-ea"/>
                <a:sym typeface="+mn-ea"/>
              </a:rPr>
              <a:t>篡改</a:t>
            </a:r>
            <a:r>
              <a:rPr lang="zh-CN" altLang="en-US" sz="2000" dirty="0">
                <a:latin typeface="黑体" panose="02010609060101010101" pitchFamily="2" charset="-122"/>
                <a:ea typeface="黑体" panose="02010609060101010101" pitchFamily="2" charset="-122"/>
                <a:cs typeface="+mn-ea"/>
                <a:sym typeface="+mn-ea"/>
              </a:rPr>
              <a:t>一个块要把这个块后续块链的哈希值都修改，</a:t>
            </a:r>
            <a:endParaRPr lang="zh-CN" altLang="en-US" sz="20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000" dirty="0">
                <a:latin typeface="黑体" panose="02010609060101010101" pitchFamily="2" charset="-122"/>
                <a:ea typeface="黑体" panose="02010609060101010101" pitchFamily="2" charset="-122"/>
                <a:cs typeface="+mn-ea"/>
                <a:sym typeface="+mn-ea"/>
              </a:rPr>
              <a:t>短时间无法</a:t>
            </a:r>
            <a:r>
              <a:rPr lang="zh-CN" altLang="en-US" sz="2000" dirty="0">
                <a:latin typeface="黑体" panose="02010609060101010101" pitchFamily="2" charset="-122"/>
                <a:ea typeface="黑体" panose="02010609060101010101" pitchFamily="2" charset="-122"/>
                <a:cs typeface="+mn-ea"/>
                <a:sym typeface="+mn-ea"/>
              </a:rPr>
              <a:t>实现</a:t>
            </a:r>
            <a:endParaRPr lang="zh-CN" altLang="en-US" sz="20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0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9.3 </a:t>
            </a:r>
            <a:r>
              <a:rPr lang="zh-CN" altLang="en-US">
                <a:latin typeface="楷体" panose="02010609060101010101" charset="-122"/>
                <a:ea typeface="楷体" panose="02010609060101010101" charset="-122"/>
                <a:cs typeface="楷体" panose="02010609060101010101" charset="-122"/>
                <a:sym typeface="+mn-ea"/>
              </a:rPr>
              <a:t>哈希查找</a:t>
            </a:r>
            <a:r>
              <a:rPr lang="zh-CN" altLang="en-US">
                <a:solidFill>
                  <a:srgbClr val="FF0000"/>
                </a:solidFill>
                <a:latin typeface="楷体" panose="02010609060101010101" charset="-122"/>
                <a:ea typeface="楷体" panose="02010609060101010101" charset="-122"/>
                <a:cs typeface="楷体" panose="02010609060101010101" charset="-122"/>
                <a:sym typeface="+mn-ea"/>
              </a:rPr>
              <a:t>（扩展）</a:t>
            </a:r>
            <a:endParaRPr lang="zh-CN" altLang="en-US">
              <a:solidFill>
                <a:srgbClr val="FF0000"/>
              </a:solidFill>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6" name="图片 5"/>
          <p:cNvPicPr>
            <a:picLocks noChangeAspect="1"/>
          </p:cNvPicPr>
          <p:nvPr/>
        </p:nvPicPr>
        <p:blipFill>
          <a:blip r:embed="rId1"/>
          <a:stretch>
            <a:fillRect/>
          </a:stretch>
        </p:blipFill>
        <p:spPr>
          <a:xfrm>
            <a:off x="8760460" y="260350"/>
            <a:ext cx="2080895" cy="1387475"/>
          </a:xfrm>
          <a:prstGeom prst="rect">
            <a:avLst/>
          </a:prstGeom>
        </p:spPr>
      </p:pic>
      <p:pic>
        <p:nvPicPr>
          <p:cNvPr id="7" name="图片 6"/>
          <p:cNvPicPr>
            <a:picLocks noChangeAspect="1"/>
          </p:cNvPicPr>
          <p:nvPr/>
        </p:nvPicPr>
        <p:blipFill>
          <a:blip r:embed="rId2"/>
          <a:stretch>
            <a:fillRect/>
          </a:stretch>
        </p:blipFill>
        <p:spPr>
          <a:xfrm>
            <a:off x="8144510" y="1916430"/>
            <a:ext cx="3315970" cy="1308735"/>
          </a:xfrm>
          <a:prstGeom prst="rect">
            <a:avLst/>
          </a:prstGeom>
        </p:spPr>
      </p:pic>
      <p:pic>
        <p:nvPicPr>
          <p:cNvPr id="9" name="图片 8"/>
          <p:cNvPicPr>
            <a:picLocks noChangeAspect="1"/>
          </p:cNvPicPr>
          <p:nvPr/>
        </p:nvPicPr>
        <p:blipFill>
          <a:blip r:embed="rId3"/>
          <a:stretch>
            <a:fillRect/>
          </a:stretch>
        </p:blipFill>
        <p:spPr>
          <a:xfrm>
            <a:off x="8472170" y="3429000"/>
            <a:ext cx="2438400" cy="1333500"/>
          </a:xfrm>
          <a:prstGeom prst="rect">
            <a:avLst/>
          </a:prstGeom>
        </p:spPr>
      </p:pic>
      <p:pic>
        <p:nvPicPr>
          <p:cNvPr id="10" name="图片 9"/>
          <p:cNvPicPr>
            <a:picLocks noChangeAspect="1"/>
          </p:cNvPicPr>
          <p:nvPr/>
        </p:nvPicPr>
        <p:blipFill>
          <a:blip r:embed="rId4"/>
          <a:stretch>
            <a:fillRect/>
          </a:stretch>
        </p:blipFill>
        <p:spPr>
          <a:xfrm>
            <a:off x="8543925" y="5085080"/>
            <a:ext cx="2336800" cy="147066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查找的概念</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查找的四种操作</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静态查找、动态查找、平均查找长度</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ASL</a:t>
            </a:r>
            <a:endParaRPr lang="zh-CN" altLang="en-US" sz="20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静态查找表：顺序查找、折半查找、顺序索引查找，位置从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开始</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顺序查找：带哨兵的顺序</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查找，ASL</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n+1)/2</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折半查找：又称二分查找，要求表有序且必须是顺序表，ASL</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L</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o</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g</a:t>
            </a:r>
            <a:r>
              <a:rPr lang="en-US" altLang="zh-CN" sz="2000"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+1)-1</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顺序索引查找：又称分块查找，要求块间有序块内无序，要建立索引表</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428625" lvl="0" indent="-428625" algn="l">
              <a:lnSpc>
                <a:spcPct val="90000"/>
              </a:lnSpc>
              <a:spcBef>
                <a:spcPts val="1000"/>
              </a:spcBef>
              <a:buClr>
                <a:schemeClr val="accent2"/>
              </a:buClr>
              <a:buSzTx/>
              <a:buFont typeface="Wingdings" panose="05000000000000000000" charset="0"/>
              <a:buChar char="l"/>
            </a:pPr>
            <a:endParaRPr lang="zh-CN" altLang="en-US" sz="2400">
              <a:latin typeface="黑体" panose="02010609060101010101" pitchFamily="2" charset="-122"/>
              <a:ea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动态查找：二叉排序树、平衡二叉树、B树</a:t>
            </a:r>
            <a:endParaRPr lang="zh-CN" altLang="en-US" sz="2400">
              <a:latin typeface="黑体" panose="02010609060101010101" pitchFamily="2" charset="-122"/>
              <a:ea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二叉排序树：左子树严格小于双亲，右子树严格大于双亲</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查找、插入、删除</a:t>
            </a:r>
            <a:endParaRPr lang="zh-CN" altLang="en-US" sz="20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中序遍历输出有序序列</a:t>
            </a:r>
            <a:endParaRPr lang="zh-CN" altLang="en-US" sz="2000">
              <a:latin typeface="黑体" panose="02010609060101010101" pitchFamily="2" charset="-122"/>
              <a:ea typeface="黑体" panose="02010609060101010101" pitchFamily="2" charset="-122"/>
            </a:endParaRPr>
          </a:p>
          <a:p>
            <a:pPr marL="0" lvl="2"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平衡二叉树：平衡因子绝对值不超过1的二叉排序树</a:t>
            </a:r>
            <a:endParaRPr lang="zh-CN" altLang="en-US" sz="24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四种平衡化处理的类型和操作</a:t>
            </a:r>
            <a:endParaRPr lang="zh-CN" altLang="en-US" sz="20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平衡二叉树创建的过程</a:t>
            </a:r>
            <a:endParaRPr lang="zh-CN" altLang="en-US" sz="20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B树，多路平衡查找树，</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树和</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树的概念</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哈希查找：哈希函数、哈希冲突、哈希表，哈希又称为散列</a:t>
            </a:r>
            <a:endParaRPr lang="zh-CN" altLang="en-US" sz="2400">
              <a:latin typeface="黑体" panose="02010609060101010101" pitchFamily="2" charset="-122"/>
              <a:ea typeface="黑体" panose="02010609060101010101" pitchFamily="2" charset="-122"/>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哈希函数：直接定址法、数字分析法、平方取中法、折叠法、除留余数法</a:t>
            </a:r>
            <a:endParaRPr lang="zh-CN" altLang="en-US" sz="20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处理冲突的方法：开放定址法、再哈希法、链地址法、公共溢出区法</a:t>
            </a:r>
            <a:endParaRPr lang="zh-CN" altLang="en-US" sz="2000">
              <a:latin typeface="黑体" panose="02010609060101010101" pitchFamily="2" charset="-122"/>
              <a:ea typeface="黑体" panose="02010609060101010101" pitchFamily="2" charset="-122"/>
              <a:sym typeface="+mn-ea"/>
            </a:endParaRPr>
          </a:p>
          <a:p>
            <a:pPr marL="885825" lvl="2" indent="-428625" algn="l" eaLnBrk="1" hangingPunct="1">
              <a:lnSpc>
                <a:spcPct val="90000"/>
              </a:lnSpc>
              <a:spcBef>
                <a:spcPts val="1000"/>
              </a:spcBef>
              <a:buClr>
                <a:schemeClr val="accent2"/>
              </a:buClr>
              <a:buSzTx/>
              <a:buChar char="•"/>
            </a:pPr>
            <a:r>
              <a:rPr lang="zh-CN" altLang="en-US" sz="2000">
                <a:latin typeface="黑体" panose="02010609060101010101" pitchFamily="2" charset="-122"/>
                <a:ea typeface="黑体" panose="02010609060101010101" pitchFamily="2" charset="-122"/>
                <a:sym typeface="+mn-ea"/>
              </a:rPr>
              <a:t>哈希查找成功的ASL计算</a:t>
            </a:r>
            <a:endParaRPr lang="zh-CN" altLang="en-US" sz="2000">
              <a:latin typeface="黑体" panose="02010609060101010101" pitchFamily="2" charset="-122"/>
              <a:ea typeface="黑体" panose="02010609060101010101" pitchFamily="2" charset="-122"/>
            </a:endParaRPr>
          </a:p>
          <a:p>
            <a:pPr marL="428625" lvl="0" indent="-428625" algn="l" eaLnBrk="1" hangingPunct="1">
              <a:lnSpc>
                <a:spcPct val="90000"/>
              </a:lnSpc>
              <a:spcBef>
                <a:spcPts val="1000"/>
              </a:spcBef>
              <a:buClr>
                <a:schemeClr val="accent2"/>
              </a:buClr>
              <a:buSzTx/>
              <a:buFont typeface="Wingdings" panose="05000000000000000000" charset="0"/>
              <a:buChar char="l"/>
            </a:pPr>
            <a:endParaRPr lang="zh-CN" altLang="en-US" sz="2400">
              <a:latin typeface="黑体" panose="02010609060101010101" pitchFamily="2" charset="-122"/>
              <a:ea typeface="黑体" panose="02010609060101010101" pitchFamily="2" charset="-122"/>
              <a:sym typeface="+mn-ea"/>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优点：简单、适应面广(对表的结构无任何要求)</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缺点：平均查找长度较大</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特别是当n很大时，</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顺序查找</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效率很低</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lvl="0" indent="-609600" algn="l">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已知初始数列为33、66、22、88、11、27、44、55，采用带哨兵的顺序查找法，请写出数据22、11、99的查找次数</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609600" lvl="0" indent="-6096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折半查找算法是</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有序表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的查找方法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在折半查找算法中，静态查找表按关键字大小的次序，有序地存放在顺序表中</a:t>
            </a:r>
            <a:endParaRPr lang="zh-CN" altLang="en-US" sz="2400"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折半查找的原理是：</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先确定待查记录所在的范围(前部分或后部分)</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逐步缩小(一半)范围直到找(不)到该记录为止</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设计</a:t>
            </a:r>
            <a:endParaRPr lang="zh-CN" altLang="en-US" sz="2400" b="0" dirty="0">
              <a:latin typeface="黑体" panose="02010609060101010101" pitchFamily="2" charset="-122"/>
              <a:ea typeface="黑体" panose="02010609060101010101" pitchFamily="2" charset="-122"/>
              <a:cs typeface="+mn-ea"/>
            </a:endParaRPr>
          </a:p>
          <a:p>
            <a:pPr marL="609600" indent="-609600" eaLnBrk="1" hangingPunct="1">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1.n</a:t>
            </a:r>
            <a:r>
              <a:rPr lang="zh-CN" altLang="en-US" sz="2400" dirty="0">
                <a:latin typeface="黑体" panose="02010609060101010101" pitchFamily="2" charset="-122"/>
                <a:ea typeface="黑体" panose="02010609060101010101" pitchFamily="2" charset="-122"/>
                <a:sym typeface="+mn-ea"/>
              </a:rPr>
              <a:t>个对象从小到大存放在有序顺序表</a:t>
            </a:r>
            <a:r>
              <a:rPr lang="en-US" altLang="zh-CN" sz="2400" dirty="0">
                <a:latin typeface="黑体" panose="02010609060101010101" pitchFamily="2" charset="-122"/>
                <a:ea typeface="黑体" panose="02010609060101010101" pitchFamily="2" charset="-122"/>
                <a:sym typeface="+mn-ea"/>
              </a:rPr>
              <a:t>ST</a:t>
            </a:r>
            <a:r>
              <a:rPr lang="zh-CN" altLang="en-US" sz="2400" dirty="0">
                <a:latin typeface="黑体" panose="02010609060101010101" pitchFamily="2" charset="-122"/>
                <a:ea typeface="黑体" panose="02010609060101010101" pitchFamily="2" charset="-122"/>
                <a:sym typeface="+mn-ea"/>
              </a:rPr>
              <a:t>中，</a:t>
            </a:r>
            <a:r>
              <a:rPr lang="en-US" altLang="zh-CN" sz="2400" dirty="0">
                <a:latin typeface="黑体" panose="02010609060101010101" pitchFamily="2" charset="-122"/>
                <a:ea typeface="黑体" panose="02010609060101010101" pitchFamily="2" charset="-122"/>
                <a:sym typeface="+mn-ea"/>
              </a:rPr>
              <a:t>k</a:t>
            </a:r>
            <a:r>
              <a:rPr lang="zh-CN" altLang="en-US" sz="2400" dirty="0">
                <a:latin typeface="黑体" panose="02010609060101010101" pitchFamily="2" charset="-122"/>
                <a:ea typeface="黑体" panose="02010609060101010101" pitchFamily="2" charset="-122"/>
                <a:sym typeface="+mn-ea"/>
              </a:rPr>
              <a:t>为给定值</a:t>
            </a:r>
            <a:endParaRPr lang="zh-CN" altLang="en-US" sz="2400" b="0" dirty="0">
              <a:latin typeface="黑体" panose="02010609060101010101" pitchFamily="2" charset="-122"/>
              <a:ea typeface="黑体" panose="02010609060101010101" pitchFamily="2" charset="-122"/>
            </a:endParaRPr>
          </a:p>
          <a:p>
            <a:pPr marL="609600" indent="-609600" eaLnBrk="1" hangingPunct="1">
              <a:spcBef>
                <a:spcPct val="3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sym typeface="+mn-ea"/>
              </a:rPr>
              <a:t>设</a:t>
            </a:r>
            <a:r>
              <a:rPr lang="en-US" altLang="zh-CN" sz="2400" dirty="0">
                <a:latin typeface="黑体" panose="02010609060101010101" pitchFamily="2" charset="-122"/>
                <a:ea typeface="黑体" panose="02010609060101010101" pitchFamily="2" charset="-122"/>
                <a:sym typeface="+mn-ea"/>
              </a:rPr>
              <a:t>low</a:t>
            </a:r>
            <a:r>
              <a:rPr lang="zh-CN" altLang="en-US" sz="2400" dirty="0">
                <a:latin typeface="黑体" panose="02010609060101010101" pitchFamily="2" charset="-122"/>
                <a:ea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sym typeface="+mn-ea"/>
              </a:rPr>
              <a:t>high</a:t>
            </a:r>
            <a:r>
              <a:rPr lang="zh-CN" altLang="en-US" sz="2400" dirty="0">
                <a:latin typeface="黑体" panose="02010609060101010101" pitchFamily="2" charset="-122"/>
                <a:ea typeface="黑体" panose="02010609060101010101" pitchFamily="2" charset="-122"/>
                <a:sym typeface="+mn-ea"/>
              </a:rPr>
              <a:t>指向待查元素所在区间的下界、上界，即</a:t>
            </a:r>
            <a:r>
              <a:rPr lang="en-US" altLang="zh-CN" sz="2400" dirty="0">
                <a:latin typeface="黑体" panose="02010609060101010101" pitchFamily="2" charset="-122"/>
                <a:ea typeface="黑体" panose="02010609060101010101" pitchFamily="2" charset="-122"/>
                <a:sym typeface="+mn-ea"/>
              </a:rPr>
              <a:t>low=1, high=n</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3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3.</a:t>
            </a:r>
            <a:r>
              <a:rPr lang="zh-CN" altLang="en-US" sz="2400" dirty="0">
                <a:latin typeface="黑体" panose="02010609060101010101" pitchFamily="2" charset="-122"/>
                <a:ea typeface="黑体" panose="02010609060101010101" pitchFamily="2" charset="-122"/>
                <a:sym typeface="+mn-ea"/>
              </a:rPr>
              <a:t>设</a:t>
            </a:r>
            <a:r>
              <a:rPr lang="en-US" altLang="zh-CN" sz="2400" dirty="0">
                <a:latin typeface="黑体" panose="02010609060101010101" pitchFamily="2" charset="-122"/>
                <a:ea typeface="黑体" panose="02010609060101010101" pitchFamily="2" charset="-122"/>
                <a:sym typeface="+mn-ea"/>
              </a:rPr>
              <a:t>mid</a:t>
            </a:r>
            <a:r>
              <a:rPr lang="zh-CN" altLang="en-US" sz="2400" dirty="0">
                <a:latin typeface="黑体" panose="02010609060101010101" pitchFamily="2" charset="-122"/>
                <a:ea typeface="黑体" panose="02010609060101010101" pitchFamily="2" charset="-122"/>
                <a:sym typeface="+mn-ea"/>
              </a:rPr>
              <a:t>指向待查区间的中点，即</a:t>
            </a:r>
            <a:r>
              <a:rPr lang="en-US" altLang="zh-CN" sz="2400" dirty="0">
                <a:latin typeface="黑体" panose="02010609060101010101" pitchFamily="2" charset="-122"/>
                <a:ea typeface="黑体" panose="02010609060101010101" pitchFamily="2" charset="-122"/>
                <a:sym typeface="+mn-ea"/>
              </a:rPr>
              <a:t>mid=(low+high)/2</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3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4.</a:t>
            </a:r>
            <a:r>
              <a:rPr lang="zh-CN" altLang="en-US" sz="2400" dirty="0">
                <a:latin typeface="黑体" panose="02010609060101010101" pitchFamily="2" charset="-122"/>
                <a:ea typeface="黑体" panose="02010609060101010101" pitchFamily="2" charset="-122"/>
                <a:sym typeface="+mn-ea"/>
              </a:rPr>
              <a:t>让</a:t>
            </a:r>
            <a:r>
              <a:rPr lang="en-US" altLang="zh-CN" sz="2400" dirty="0">
                <a:latin typeface="黑体" panose="02010609060101010101" pitchFamily="2" charset="-122"/>
                <a:ea typeface="黑体" panose="02010609060101010101" pitchFamily="2" charset="-122"/>
                <a:sym typeface="+mn-ea"/>
              </a:rPr>
              <a:t>k</a:t>
            </a:r>
            <a:r>
              <a:rPr lang="zh-CN" altLang="en-US" sz="2400" dirty="0">
                <a:latin typeface="黑体" panose="02010609060101010101" pitchFamily="2" charset="-122"/>
                <a:ea typeface="黑体" panose="02010609060101010101" pitchFamily="2" charset="-122"/>
                <a:sym typeface="+mn-ea"/>
              </a:rPr>
              <a:t>与</a:t>
            </a:r>
            <a:r>
              <a:rPr lang="en-US" altLang="zh-CN" sz="2400" dirty="0">
                <a:latin typeface="黑体" panose="02010609060101010101" pitchFamily="2" charset="-122"/>
                <a:ea typeface="黑体" panose="02010609060101010101" pitchFamily="2" charset="-122"/>
                <a:sym typeface="+mn-ea"/>
              </a:rPr>
              <a:t>mid</a:t>
            </a:r>
            <a:r>
              <a:rPr lang="zh-CN" altLang="en-US" sz="2400" dirty="0">
                <a:latin typeface="黑体" panose="02010609060101010101" pitchFamily="2" charset="-122"/>
                <a:ea typeface="黑体" panose="02010609060101010101" pitchFamily="2" charset="-122"/>
                <a:sym typeface="+mn-ea"/>
              </a:rPr>
              <a:t>指向的记录比较</a:t>
            </a:r>
            <a:endParaRPr lang="zh-CN" altLang="en-US" sz="2400" b="0" dirty="0">
              <a:latin typeface="黑体" panose="02010609060101010101" pitchFamily="2" charset="-122"/>
              <a:ea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若</a:t>
            </a:r>
            <a:r>
              <a:rPr lang="en-US" altLang="zh-CN" sz="2400" dirty="0">
                <a:latin typeface="黑体" panose="02010609060101010101" pitchFamily="2" charset="-122"/>
                <a:ea typeface="黑体" panose="02010609060101010101" pitchFamily="2" charset="-122"/>
                <a:sym typeface="+mn-ea"/>
              </a:rPr>
              <a:t>k=ST[mid].key</a:t>
            </a:r>
            <a:r>
              <a:rPr lang="zh-CN" altLang="en-US" sz="2400" dirty="0">
                <a:latin typeface="黑体" panose="02010609060101010101" pitchFamily="2" charset="-122"/>
                <a:ea typeface="黑体" panose="02010609060101010101" pitchFamily="2" charset="-122"/>
                <a:sym typeface="+mn-ea"/>
              </a:rPr>
              <a:t>，查找成功</a:t>
            </a:r>
            <a:endParaRPr lang="zh-CN" altLang="en-US" sz="2400" b="0" dirty="0">
              <a:latin typeface="黑体" panose="02010609060101010101" pitchFamily="2" charset="-122"/>
              <a:ea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若</a:t>
            </a:r>
            <a:r>
              <a:rPr lang="en-US" altLang="zh-CN" sz="2400" dirty="0">
                <a:latin typeface="黑体" panose="02010609060101010101" pitchFamily="2" charset="-122"/>
                <a:ea typeface="黑体" panose="02010609060101010101" pitchFamily="2" charset="-122"/>
                <a:sym typeface="+mn-ea"/>
              </a:rPr>
              <a:t>k&lt;ST[mid].key</a:t>
            </a:r>
            <a:r>
              <a:rPr lang="zh-CN" altLang="en-US" sz="2400" dirty="0">
                <a:latin typeface="黑体" panose="02010609060101010101" pitchFamily="2" charset="-122"/>
                <a:ea typeface="黑体" panose="02010609060101010101" pitchFamily="2" charset="-122"/>
                <a:sym typeface="+mn-ea"/>
              </a:rPr>
              <a:t>，则</a:t>
            </a:r>
            <a:r>
              <a:rPr lang="en-US" altLang="zh-CN" sz="2400" dirty="0">
                <a:latin typeface="黑体" panose="02010609060101010101" pitchFamily="2" charset="-122"/>
                <a:ea typeface="黑体" panose="02010609060101010101" pitchFamily="2" charset="-122"/>
                <a:sym typeface="+mn-ea"/>
              </a:rPr>
              <a:t>high=mid-1	[</a:t>
            </a:r>
            <a:r>
              <a:rPr lang="zh-CN" altLang="en-US" sz="2400" dirty="0">
                <a:latin typeface="黑体" panose="02010609060101010101" pitchFamily="2" charset="-122"/>
                <a:ea typeface="黑体" panose="02010609060101010101" pitchFamily="2" charset="-122"/>
                <a:sym typeface="+mn-ea"/>
              </a:rPr>
              <a:t>上半区间</a:t>
            </a:r>
            <a:r>
              <a:rPr lang="en-US" altLang="zh-CN" sz="2400" dirty="0">
                <a:latin typeface="黑体" panose="02010609060101010101" pitchFamily="2" charset="-122"/>
                <a:ea typeface="黑体" panose="02010609060101010101" pitchFamily="2" charset="-122"/>
                <a:sym typeface="+mn-ea"/>
              </a:rPr>
              <a:t>]</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sym typeface="+mn-ea"/>
              </a:rPr>
              <a:t>若</a:t>
            </a:r>
            <a:r>
              <a:rPr lang="en-US" altLang="zh-CN" sz="2400" dirty="0">
                <a:latin typeface="黑体" panose="02010609060101010101" pitchFamily="2" charset="-122"/>
                <a:ea typeface="黑体" panose="02010609060101010101" pitchFamily="2" charset="-122"/>
                <a:sym typeface="+mn-ea"/>
              </a:rPr>
              <a:t>k&gt;ST[mid].key</a:t>
            </a:r>
            <a:r>
              <a:rPr lang="zh-CN" altLang="en-US" sz="2400" dirty="0">
                <a:latin typeface="黑体" panose="02010609060101010101" pitchFamily="2" charset="-122"/>
                <a:ea typeface="黑体" panose="02010609060101010101" pitchFamily="2" charset="-122"/>
                <a:sym typeface="+mn-ea"/>
              </a:rPr>
              <a:t>，则</a:t>
            </a:r>
            <a:r>
              <a:rPr lang="en-US" altLang="zh-CN" sz="2400" dirty="0">
                <a:latin typeface="黑体" panose="02010609060101010101" pitchFamily="2" charset="-122"/>
                <a:ea typeface="黑体" panose="02010609060101010101" pitchFamily="2" charset="-122"/>
                <a:sym typeface="+mn-ea"/>
              </a:rPr>
              <a:t>low=mid+1	[</a:t>
            </a:r>
            <a:r>
              <a:rPr lang="zh-CN" altLang="en-US" sz="2400" dirty="0">
                <a:latin typeface="黑体" panose="02010609060101010101" pitchFamily="2" charset="-122"/>
                <a:ea typeface="黑体" panose="02010609060101010101" pitchFamily="2" charset="-122"/>
                <a:sym typeface="+mn-ea"/>
              </a:rPr>
              <a:t>下半区间</a:t>
            </a:r>
            <a:r>
              <a:rPr lang="en-US" altLang="zh-CN" sz="2400" dirty="0">
                <a:latin typeface="黑体" panose="02010609060101010101" pitchFamily="2" charset="-122"/>
                <a:ea typeface="黑体" panose="02010609060101010101" pitchFamily="2" charset="-122"/>
                <a:sym typeface="+mn-ea"/>
              </a:rPr>
              <a:t>]</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3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5.</a:t>
            </a:r>
            <a:r>
              <a:rPr lang="zh-CN" altLang="en-US" sz="2400" dirty="0">
                <a:latin typeface="黑体" panose="02010609060101010101" pitchFamily="2" charset="-122"/>
                <a:ea typeface="黑体" panose="02010609060101010101" pitchFamily="2" charset="-122"/>
                <a:sym typeface="+mn-ea"/>
              </a:rPr>
              <a:t>重复</a:t>
            </a:r>
            <a:r>
              <a:rPr lang="en-US" altLang="zh-CN" sz="2400" dirty="0">
                <a:latin typeface="黑体" panose="02010609060101010101" pitchFamily="2" charset="-122"/>
                <a:ea typeface="黑体" panose="02010609060101010101" pitchFamily="2" charset="-122"/>
                <a:sym typeface="+mn-ea"/>
              </a:rPr>
              <a:t>3,4</a:t>
            </a:r>
            <a:r>
              <a:rPr lang="zh-CN" altLang="en-US" sz="2400" dirty="0">
                <a:latin typeface="黑体" panose="02010609060101010101" pitchFamily="2" charset="-122"/>
                <a:ea typeface="黑体" panose="02010609060101010101" pitchFamily="2" charset="-122"/>
                <a:sym typeface="+mn-ea"/>
              </a:rPr>
              <a:t>操作，直至</a:t>
            </a:r>
            <a:r>
              <a:rPr lang="en-US" altLang="zh-CN" sz="2400" dirty="0">
                <a:latin typeface="黑体" panose="02010609060101010101" pitchFamily="2" charset="-122"/>
                <a:ea typeface="黑体" panose="02010609060101010101" pitchFamily="2" charset="-122"/>
                <a:sym typeface="+mn-ea"/>
              </a:rPr>
              <a:t>low&gt;high</a:t>
            </a:r>
            <a:r>
              <a:rPr lang="zh-CN" altLang="en-US" sz="2400" dirty="0">
                <a:latin typeface="黑体" panose="02010609060101010101" pitchFamily="2" charset="-122"/>
                <a:ea typeface="黑体" panose="02010609060101010101" pitchFamily="2" charset="-122"/>
                <a:sym typeface="+mn-ea"/>
              </a:rPr>
              <a:t>时，查找失败。</a:t>
            </a:r>
            <a:endParaRPr lang="zh-CN" altLang="en-US" sz="24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int Search_Bin ( SSTable ST, KeyType key ) {  </a:t>
            </a:r>
            <a:endParaRPr lang="en-US" altLang="zh-CN"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a:t>
            </a:r>
            <a:r>
              <a:rPr lang="zh-CN" altLang="en-US" sz="2000" dirty="0">
                <a:latin typeface="黑体" panose="02010609060101010101" pitchFamily="2" charset="-122"/>
                <a:ea typeface="黑体" panose="02010609060101010101" pitchFamily="2" charset="-122"/>
                <a:sym typeface="+mn-ea"/>
              </a:rPr>
              <a:t>若找到，则函数值为该元素在表中的位置，否则为</a:t>
            </a:r>
            <a:r>
              <a:rPr lang="en-US" altLang="zh-CN" sz="2000" dirty="0">
                <a:latin typeface="黑体" panose="02010609060101010101" pitchFamily="2" charset="-122"/>
                <a:ea typeface="黑体" panose="02010609060101010101" pitchFamily="2" charset="-122"/>
                <a:sym typeface="+mn-ea"/>
              </a:rPr>
              <a:t>0</a:t>
            </a:r>
            <a:r>
              <a:rPr lang="zh-CN" altLang="en-US" sz="2000" dirty="0">
                <a:latin typeface="黑体" panose="02010609060101010101" pitchFamily="2" charset="-122"/>
                <a:ea typeface="黑体" panose="02010609060101010101" pitchFamily="2" charset="-122"/>
                <a:sym typeface="+mn-ea"/>
              </a:rPr>
              <a:t>。</a:t>
            </a:r>
            <a:endParaRPr lang="zh-CN" altLang="en-US"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int low, high, mid;</a:t>
            </a:r>
            <a:endParaRPr lang="en-US" altLang="zh-CN"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low = 1;  high = ST.length;    // </a:t>
            </a:r>
            <a:r>
              <a:rPr lang="zh-CN" altLang="en-US" sz="2000" dirty="0">
                <a:latin typeface="黑体" panose="02010609060101010101" pitchFamily="2" charset="-122"/>
                <a:ea typeface="黑体" panose="02010609060101010101" pitchFamily="2" charset="-122"/>
                <a:sym typeface="+mn-ea"/>
              </a:rPr>
              <a:t>置区间初值</a:t>
            </a:r>
            <a:endParaRPr lang="zh-CN" altLang="en-US"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while (low &lt;= high) {</a:t>
            </a:r>
            <a:endParaRPr lang="en-US" altLang="zh-CN"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mid = (low + high) / 2;</a:t>
            </a:r>
            <a:endParaRPr lang="en-US" altLang="zh-CN"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if (EQ(key , ST.elem[mid].key)) return mid;  // </a:t>
            </a:r>
            <a:r>
              <a:rPr lang="zh-CN" altLang="en-US" sz="2000" dirty="0">
                <a:latin typeface="黑体" panose="02010609060101010101" pitchFamily="2" charset="-122"/>
                <a:ea typeface="黑体" panose="02010609060101010101" pitchFamily="2" charset="-122"/>
                <a:sym typeface="+mn-ea"/>
              </a:rPr>
              <a:t>找到待查元素</a:t>
            </a:r>
            <a:endParaRPr lang="zh-CN" altLang="en-US"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else if (LT(key, ST.elem[mid].key)) high = mid - 1; </a:t>
            </a:r>
            <a:endParaRPr lang="en-US" altLang="zh-CN"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 </a:t>
            </a:r>
            <a:r>
              <a:rPr lang="zh-CN" altLang="en-US" sz="2000" dirty="0">
                <a:latin typeface="黑体" panose="02010609060101010101" pitchFamily="2" charset="-122"/>
                <a:ea typeface="黑体" panose="02010609060101010101" pitchFamily="2" charset="-122"/>
                <a:sym typeface="+mn-ea"/>
              </a:rPr>
              <a:t>继续在前半区间进行查找</a:t>
            </a:r>
            <a:endParaRPr lang="zh-CN" altLang="en-US"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else low = mid + 1;    // </a:t>
            </a:r>
            <a:r>
              <a:rPr lang="zh-CN" altLang="en-US" sz="2000" dirty="0">
                <a:latin typeface="黑体" panose="02010609060101010101" pitchFamily="2" charset="-122"/>
                <a:ea typeface="黑体" panose="02010609060101010101" pitchFamily="2" charset="-122"/>
                <a:sym typeface="+mn-ea"/>
              </a:rPr>
              <a:t>继续在后半区间进行查找</a:t>
            </a:r>
            <a:endParaRPr lang="zh-CN" altLang="en-US"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a:t>
            </a:r>
            <a:endParaRPr lang="en-US" altLang="zh-CN"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return 0;                 // </a:t>
            </a:r>
            <a:r>
              <a:rPr lang="zh-CN" altLang="en-US" sz="2000" dirty="0">
                <a:latin typeface="黑体" panose="02010609060101010101" pitchFamily="2" charset="-122"/>
                <a:ea typeface="黑体" panose="02010609060101010101" pitchFamily="2" charset="-122"/>
                <a:sym typeface="+mn-ea"/>
              </a:rPr>
              <a:t>顺序表中不存在待查元素</a:t>
            </a:r>
            <a:endParaRPr lang="zh-CN" altLang="en-US" sz="2000" b="0" dirty="0">
              <a:latin typeface="黑体" panose="02010609060101010101" pitchFamily="2" charset="-122"/>
              <a:ea typeface="黑体" panose="02010609060101010101" pitchFamily="2" charset="-122"/>
            </a:endParaRPr>
          </a:p>
          <a:p>
            <a:pPr marL="609600" indent="-609600" eaLnBrk="1" hangingPunct="1">
              <a:lnSpc>
                <a:spcPct val="9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 Search_Bin</a:t>
            </a:r>
            <a:endParaRPr lang="en-US" altLang="zh-CN" sz="2000" dirty="0">
              <a:latin typeface="黑体" panose="02010609060101010101" pitchFamily="2" charset="-122"/>
              <a:ea typeface="黑体" panose="02010609060101010101" pitchFamily="2" charset="-122"/>
            </a:endParaRPr>
          </a:p>
          <a:p>
            <a:pPr marL="0" lvl="1" indent="0" algn="l" eaLnBrk="1" hangingPunct="1">
              <a:buClrTx/>
              <a:buSzTx/>
              <a:buFont typeface="Wingdings" panose="05000000000000000000" charset="0"/>
              <a:buNone/>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191770" y="1052830"/>
            <a:ext cx="8229600" cy="4386580"/>
          </a:xfrm>
        </p:spPr>
        <p:txBody>
          <a:bodyPr/>
          <a:lstStyle/>
          <a:p>
            <a:pPr eaLnBrk="1" hangingPunct="1"/>
            <a:r>
              <a:rPr lang="zh-CN" altLang="en-US" smtClean="0">
                <a:latin typeface="楷体" panose="02010609060101010101" charset="-122"/>
                <a:ea typeface="楷体" panose="02010609060101010101" charset="-122"/>
                <a:cs typeface="楷体" panose="02010609060101010101" charset="-122"/>
              </a:rPr>
              <a:t>绪论</a:t>
            </a:r>
            <a:endParaRPr lang="en-US" altLang="zh-CN"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线性表</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栈和队列</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串</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数组和广义表</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树和二叉树</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图</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查找</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内部排序</a:t>
            </a:r>
            <a:endParaRPr lang="zh-CN" altLang="en-US" smtClean="0">
              <a:latin typeface="楷体" panose="02010609060101010101" charset="-122"/>
              <a:ea typeface="楷体" panose="02010609060101010101" charset="-122"/>
              <a:cs typeface="楷体" panose="02010609060101010101" charset="-122"/>
            </a:endParaRPr>
          </a:p>
        </p:txBody>
      </p:sp>
      <p:sp>
        <p:nvSpPr>
          <p:cNvPr id="2" name="标题 1"/>
          <p:cNvSpPr>
            <a:spLocks noGrp="1"/>
          </p:cNvSpPr>
          <p:nvPr>
            <p:ph type="title"/>
          </p:nvPr>
        </p:nvSpPr>
        <p:spPr/>
        <p:txBody>
          <a:bodyPr/>
          <a:lstStyle/>
          <a:p>
            <a:pPr eaLnBrk="1" fontAlgn="auto" hangingPunct="1">
              <a:spcAft>
                <a:spcPts val="0"/>
              </a:spcAft>
              <a:defRPr/>
            </a:pPr>
            <a:r>
              <a:rPr lang="zh-CN" altLang="en-US" dirty="0" smtClean="0"/>
              <a:t>课程结构（按教材划分）</a:t>
            </a:r>
            <a:endParaRPr lang="zh-CN" altLang="en-US" dirty="0"/>
          </a:p>
        </p:txBody>
      </p:sp>
      <p:sp>
        <p:nvSpPr>
          <p:cNvPr id="4" name="右大括号 3"/>
          <p:cNvSpPr/>
          <p:nvPr/>
        </p:nvSpPr>
        <p:spPr>
          <a:xfrm>
            <a:off x="2999105" y="1628775"/>
            <a:ext cx="504190" cy="166941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线性结构</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5" name="右大括号 4"/>
          <p:cNvSpPr/>
          <p:nvPr/>
        </p:nvSpPr>
        <p:spPr>
          <a:xfrm>
            <a:off x="4007485" y="4653280"/>
            <a:ext cx="504190" cy="929640"/>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应用</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7" name="右大括号 6"/>
          <p:cNvSpPr/>
          <p:nvPr/>
        </p:nvSpPr>
        <p:spPr>
          <a:xfrm>
            <a:off x="4871720" y="2111375"/>
            <a:ext cx="876935" cy="300672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rPr>
              <a:t>三类结构</a:t>
            </a:r>
            <a:r>
              <a:rPr lang="en-US" altLang="zh-CN" sz="2000" b="1">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rPr>
              <a:t>两种应用</a:t>
            </a:r>
            <a:endPar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endParaRPr>
          </a:p>
        </p:txBody>
      </p:sp>
      <p:sp>
        <p:nvSpPr>
          <p:cNvPr id="8" name="标题 1"/>
          <p:cNvSpPr>
            <a:spLocks noGrp="1"/>
          </p:cNvSpPr>
          <p:nvPr/>
        </p:nvSpPr>
        <p:spPr>
          <a:xfrm>
            <a:off x="4968875" y="5544820"/>
            <a:ext cx="7044055" cy="796925"/>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0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2pPr>
            <a:lvl3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3pPr>
            <a:lvl4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4pPr>
            <a:lvl5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9pPr>
          </a:lstStyle>
          <a:p>
            <a:pPr algn="ctr" eaLnBrk="1" fontAlgn="auto" hangingPunct="1">
              <a:spcAft>
                <a:spcPts val="0"/>
              </a:spcAft>
              <a:defRPr/>
            </a:pPr>
            <a:r>
              <a:rPr lang="zh-CN" altLang="en-US" sz="2400" u="sng" dirty="0" smtClean="0">
                <a:solidFill>
                  <a:srgbClr val="FF0000"/>
                </a:solidFill>
              </a:rPr>
              <a:t>成绩：实验</a:t>
            </a:r>
            <a:r>
              <a:rPr lang="en-US" altLang="zh-CN" sz="2400" u="sng" dirty="0" smtClean="0">
                <a:solidFill>
                  <a:srgbClr val="FF0000"/>
                </a:solidFill>
              </a:rPr>
              <a:t>30%+</a:t>
            </a:r>
            <a:r>
              <a:rPr lang="zh-CN" altLang="en-US" sz="2400" u="sng" dirty="0" smtClean="0">
                <a:solidFill>
                  <a:srgbClr val="FF0000"/>
                </a:solidFill>
              </a:rPr>
              <a:t>作业</a:t>
            </a:r>
            <a:r>
              <a:rPr lang="en-US" altLang="zh-CN" sz="2400" u="sng" dirty="0" smtClean="0">
                <a:solidFill>
                  <a:srgbClr val="FF0000"/>
                </a:solidFill>
              </a:rPr>
              <a:t>10%+</a:t>
            </a:r>
            <a:r>
              <a:rPr lang="zh-CN" altLang="en-US" sz="2400" u="sng" dirty="0" smtClean="0">
                <a:solidFill>
                  <a:srgbClr val="FF0000"/>
                </a:solidFill>
              </a:rPr>
              <a:t>机考</a:t>
            </a:r>
            <a:r>
              <a:rPr lang="en-US" altLang="zh-CN" sz="2400" u="sng" dirty="0" smtClean="0">
                <a:solidFill>
                  <a:srgbClr val="FF0000"/>
                </a:solidFill>
              </a:rPr>
              <a:t>20%+</a:t>
            </a:r>
            <a:r>
              <a:rPr lang="zh-CN" altLang="en-US" sz="2400" u="sng" dirty="0" smtClean="0">
                <a:solidFill>
                  <a:srgbClr val="FF0000"/>
                </a:solidFill>
              </a:rPr>
              <a:t>笔试</a:t>
            </a:r>
            <a:r>
              <a:rPr lang="en-US" altLang="zh-CN" sz="2400" u="sng" dirty="0" smtClean="0">
                <a:solidFill>
                  <a:srgbClr val="FF0000"/>
                </a:solidFill>
              </a:rPr>
              <a:t>40%</a:t>
            </a:r>
            <a:endParaRPr lang="en-US" altLang="zh-CN" sz="2400" u="sng" dirty="0" smtClean="0">
              <a:solidFill>
                <a:srgbClr val="FF0000"/>
              </a:solidFill>
            </a:endParaRPr>
          </a:p>
        </p:txBody>
      </p:sp>
      <p:pic>
        <p:nvPicPr>
          <p:cNvPr id="10" name="图片 9"/>
          <p:cNvPicPr>
            <a:picLocks noChangeAspect="1"/>
          </p:cNvPicPr>
          <p:nvPr/>
        </p:nvPicPr>
        <p:blipFill>
          <a:blip r:embed="rId1"/>
          <a:stretch>
            <a:fillRect/>
          </a:stretch>
        </p:blipFill>
        <p:spPr>
          <a:xfrm>
            <a:off x="6096000" y="838200"/>
            <a:ext cx="3651885" cy="4601210"/>
          </a:xfrm>
          <a:prstGeom prst="rect">
            <a:avLst/>
          </a:prstGeom>
        </p:spPr>
      </p:pic>
      <p:sp>
        <p:nvSpPr>
          <p:cNvPr id="11" name="右大括号 10"/>
          <p:cNvSpPr/>
          <p:nvPr/>
        </p:nvSpPr>
        <p:spPr>
          <a:xfrm>
            <a:off x="3279775" y="3425825"/>
            <a:ext cx="583565" cy="59499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树</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12" name="右大括号 11"/>
          <p:cNvSpPr/>
          <p:nvPr/>
        </p:nvSpPr>
        <p:spPr>
          <a:xfrm>
            <a:off x="3647440" y="4076700"/>
            <a:ext cx="504190" cy="47307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图</a:t>
            </a:r>
            <a:endParaRPr lang="zh-CN" altLang="en-US" sz="2000" b="1">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3556" name="Group 67"/>
          <p:cNvGrpSpPr/>
          <p:nvPr/>
        </p:nvGrpSpPr>
        <p:grpSpPr>
          <a:xfrm>
            <a:off x="2208213" y="1531620"/>
            <a:ext cx="6934200" cy="4497388"/>
            <a:chOff x="431" y="1010"/>
            <a:chExt cx="4368" cy="2833"/>
          </a:xfrm>
        </p:grpSpPr>
        <p:sp>
          <p:nvSpPr>
            <p:cNvPr id="23557" name="AutoShape 4"/>
            <p:cNvSpPr/>
            <p:nvPr/>
          </p:nvSpPr>
          <p:spPr>
            <a:xfrm>
              <a:off x="2735" y="1010"/>
              <a:ext cx="1022" cy="233"/>
            </a:xfrm>
            <a:prstGeom prst="wedgeEllipseCallout">
              <a:avLst>
                <a:gd name="adj1" fmla="val -31407"/>
                <a:gd name="adj2" fmla="val 90773"/>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zh-CN" altLang="en-US" sz="2000" b="1" dirty="0">
                  <a:solidFill>
                    <a:srgbClr val="FF0000"/>
                  </a:solidFill>
                  <a:latin typeface="Times New Roman" panose="02020603050405020304" pitchFamily="18" charset="0"/>
                  <a:ea typeface="宋体" panose="02010600030101010101" pitchFamily="2" charset="-122"/>
                </a:rPr>
                <a:t>找</a:t>
              </a:r>
              <a:r>
                <a:rPr lang="en-US" altLang="zh-CN" sz="2000" b="1" dirty="0">
                  <a:solidFill>
                    <a:srgbClr val="FF0000"/>
                  </a:solidFill>
                  <a:latin typeface="Times New Roman" panose="02020603050405020304" pitchFamily="18" charset="0"/>
                  <a:ea typeface="宋体" panose="02010600030101010101" pitchFamily="2" charset="-122"/>
                </a:rPr>
                <a:t>64</a:t>
              </a:r>
              <a:endParaRPr lang="en-US" altLang="zh-CN" sz="2000" b="1" dirty="0">
                <a:solidFill>
                  <a:srgbClr val="FF0000"/>
                </a:solidFill>
                <a:latin typeface="Times New Roman" panose="02020603050405020304" pitchFamily="18" charset="0"/>
                <a:ea typeface="宋体" panose="02010600030101010101" pitchFamily="2" charset="-122"/>
              </a:endParaRPr>
            </a:p>
          </p:txBody>
        </p:sp>
        <p:grpSp>
          <p:nvGrpSpPr>
            <p:cNvPr id="23558" name="Group 5"/>
            <p:cNvGrpSpPr/>
            <p:nvPr/>
          </p:nvGrpSpPr>
          <p:grpSpPr>
            <a:xfrm>
              <a:off x="431" y="1298"/>
              <a:ext cx="4368" cy="831"/>
              <a:chOff x="624" y="1776"/>
              <a:chExt cx="4368" cy="831"/>
            </a:xfrm>
          </p:grpSpPr>
          <p:grpSp>
            <p:nvGrpSpPr>
              <p:cNvPr id="23559" name="Group 6"/>
              <p:cNvGrpSpPr/>
              <p:nvPr/>
            </p:nvGrpSpPr>
            <p:grpSpPr>
              <a:xfrm>
                <a:off x="768" y="1776"/>
                <a:ext cx="4152" cy="466"/>
                <a:chOff x="1032" y="1805"/>
                <a:chExt cx="4152" cy="466"/>
              </a:xfrm>
            </p:grpSpPr>
            <p:sp>
              <p:nvSpPr>
                <p:cNvPr id="23560" name="Text Box 7"/>
                <p:cNvSpPr txBox="1"/>
                <p:nvPr/>
              </p:nvSpPr>
              <p:spPr>
                <a:xfrm>
                  <a:off x="1104" y="1805"/>
                  <a:ext cx="4080" cy="251"/>
                </a:xfrm>
                <a:prstGeom prst="rect">
                  <a:avLst/>
                </a:prstGeom>
                <a:noFill/>
                <a:ln w="9525">
                  <a:noFill/>
                </a:ln>
              </p:spPr>
              <p:txBody>
                <a:bodyPr anchor="t" anchorCtr="0">
                  <a:spAutoFit/>
                </a:bodyPr>
                <a:p>
                  <a:r>
                    <a:rPr lang="en-US" altLang="zh-CN" sz="2000" b="1" dirty="0">
                      <a:solidFill>
                        <a:srgbClr val="003300"/>
                      </a:solidFill>
                      <a:latin typeface="Times New Roman" panose="02020603050405020304" pitchFamily="18" charset="0"/>
                      <a:ea typeface="宋体" panose="02010600030101010101" pitchFamily="2" charset="-122"/>
                    </a:rPr>
                    <a:t>1       2       3       4       5       6       7        8       9      10     11</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nvGrpSpPr>
                <p:cNvPr id="23561" name="Group 8"/>
                <p:cNvGrpSpPr/>
                <p:nvPr/>
              </p:nvGrpSpPr>
              <p:grpSpPr>
                <a:xfrm>
                  <a:off x="1032" y="2016"/>
                  <a:ext cx="3960" cy="255"/>
                  <a:chOff x="1032" y="2016"/>
                  <a:chExt cx="3960" cy="255"/>
                </a:xfrm>
              </p:grpSpPr>
              <p:sp>
                <p:nvSpPr>
                  <p:cNvPr id="23562" name="Rectangle 9"/>
                  <p:cNvSpPr/>
                  <p:nvPr/>
                </p:nvSpPr>
                <p:spPr>
                  <a:xfrm>
                    <a:off x="10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63" name="Rectangle 10"/>
                  <p:cNvSpPr/>
                  <p:nvPr/>
                </p:nvSpPr>
                <p:spPr>
                  <a:xfrm>
                    <a:off x="13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13</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64" name="Rectangle 11"/>
                  <p:cNvSpPr/>
                  <p:nvPr/>
                </p:nvSpPr>
                <p:spPr>
                  <a:xfrm>
                    <a:off x="17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19</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65" name="Rectangle 12"/>
                  <p:cNvSpPr/>
                  <p:nvPr/>
                </p:nvSpPr>
                <p:spPr>
                  <a:xfrm>
                    <a:off x="21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21</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66" name="Rectangle 13"/>
                  <p:cNvSpPr/>
                  <p:nvPr/>
                </p:nvSpPr>
                <p:spPr>
                  <a:xfrm>
                    <a:off x="24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37</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67" name="Rectangle 14"/>
                  <p:cNvSpPr/>
                  <p:nvPr/>
                </p:nvSpPr>
                <p:spPr>
                  <a:xfrm>
                    <a:off x="28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56</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68" name="Rectangle 15"/>
                  <p:cNvSpPr/>
                  <p:nvPr/>
                </p:nvSpPr>
                <p:spPr>
                  <a:xfrm>
                    <a:off x="31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64</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23569" name="Rectangle 16"/>
                  <p:cNvSpPr/>
                  <p:nvPr/>
                </p:nvSpPr>
                <p:spPr>
                  <a:xfrm>
                    <a:off x="35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75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70" name="Rectangle 17"/>
                  <p:cNvSpPr/>
                  <p:nvPr/>
                </p:nvSpPr>
                <p:spPr>
                  <a:xfrm>
                    <a:off x="39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80</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71" name="Rectangle 18"/>
                  <p:cNvSpPr/>
                  <p:nvPr/>
                </p:nvSpPr>
                <p:spPr>
                  <a:xfrm>
                    <a:off x="42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88</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72" name="Rectangle 19"/>
                  <p:cNvSpPr/>
                  <p:nvPr/>
                </p:nvSpPr>
                <p:spPr>
                  <a:xfrm>
                    <a:off x="46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92</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grpSp>
          <p:sp>
            <p:nvSpPr>
              <p:cNvPr id="23573" name="Line 20"/>
              <p:cNvSpPr/>
              <p:nvPr/>
            </p:nvSpPr>
            <p:spPr>
              <a:xfrm flipH="1" flipV="1">
                <a:off x="961" y="2244"/>
                <a:ext cx="1" cy="237"/>
              </a:xfrm>
              <a:prstGeom prst="line">
                <a:avLst/>
              </a:prstGeom>
              <a:ln w="12700" cap="flat" cmpd="sng">
                <a:solidFill>
                  <a:schemeClr val="hlink"/>
                </a:solidFill>
                <a:prstDash val="solid"/>
                <a:round/>
                <a:headEnd type="none" w="med" len="med"/>
                <a:tailEnd type="triangle" w="med" len="med"/>
              </a:ln>
            </p:spPr>
          </p:sp>
          <p:sp>
            <p:nvSpPr>
              <p:cNvPr id="23574" name="Text Box 21"/>
              <p:cNvSpPr txBox="1"/>
              <p:nvPr/>
            </p:nvSpPr>
            <p:spPr>
              <a:xfrm>
                <a:off x="624" y="2356"/>
                <a:ext cx="596" cy="251"/>
              </a:xfrm>
              <a:prstGeom prst="rect">
                <a:avLst/>
              </a:prstGeom>
              <a:noFill/>
              <a:ln w="9525">
                <a:noFill/>
              </a:ln>
            </p:spPr>
            <p:txBody>
              <a:bodyPr lIns="0" rIns="0" anchor="t" anchorCtr="0">
                <a:spAutoFit/>
              </a:bodyPr>
              <a:p>
                <a:pPr algn="ctr"/>
                <a:r>
                  <a:rPr lang="en-US" altLang="zh-CN" sz="2000" b="1" dirty="0">
                    <a:solidFill>
                      <a:srgbClr val="0CDD07"/>
                    </a:solidFill>
                    <a:latin typeface="Times New Roman" panose="02020603050405020304" pitchFamily="18" charset="0"/>
                    <a:ea typeface="宋体" panose="02010600030101010101" pitchFamily="2" charset="-122"/>
                  </a:rPr>
                  <a:t>Low=1</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3575" name="Line 22"/>
              <p:cNvSpPr/>
              <p:nvPr/>
            </p:nvSpPr>
            <p:spPr>
              <a:xfrm flipV="1">
                <a:off x="4598" y="2257"/>
                <a:ext cx="0" cy="220"/>
              </a:xfrm>
              <a:prstGeom prst="line">
                <a:avLst/>
              </a:prstGeom>
              <a:ln w="12700" cap="flat" cmpd="sng">
                <a:solidFill>
                  <a:schemeClr val="hlink"/>
                </a:solidFill>
                <a:prstDash val="solid"/>
                <a:round/>
                <a:headEnd type="none" w="med" len="med"/>
                <a:tailEnd type="triangle" w="med" len="med"/>
              </a:ln>
            </p:spPr>
          </p:sp>
          <p:sp>
            <p:nvSpPr>
              <p:cNvPr id="23576" name="Text Box 23"/>
              <p:cNvSpPr txBox="1"/>
              <p:nvPr/>
            </p:nvSpPr>
            <p:spPr>
              <a:xfrm>
                <a:off x="4272" y="2352"/>
                <a:ext cx="720" cy="252"/>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High=11</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3577" name="Line 24"/>
              <p:cNvSpPr/>
              <p:nvPr/>
            </p:nvSpPr>
            <p:spPr>
              <a:xfrm flipV="1">
                <a:off x="2739" y="2244"/>
                <a:ext cx="0" cy="219"/>
              </a:xfrm>
              <a:prstGeom prst="line">
                <a:avLst/>
              </a:prstGeom>
              <a:ln w="12700" cap="flat" cmpd="sng">
                <a:solidFill>
                  <a:schemeClr val="hlink"/>
                </a:solidFill>
                <a:prstDash val="solid"/>
                <a:round/>
                <a:headEnd type="none" w="med" len="med"/>
                <a:tailEnd type="triangle" w="med" len="med"/>
              </a:ln>
            </p:spPr>
          </p:sp>
          <p:sp>
            <p:nvSpPr>
              <p:cNvPr id="23578" name="Text Box 25"/>
              <p:cNvSpPr txBox="1"/>
              <p:nvPr/>
            </p:nvSpPr>
            <p:spPr>
              <a:xfrm>
                <a:off x="2448" y="2338"/>
                <a:ext cx="576" cy="252"/>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mid=6</a:t>
                </a:r>
                <a:endParaRPr lang="en-US" altLang="zh-CN" sz="2000" b="1" dirty="0">
                  <a:solidFill>
                    <a:srgbClr val="0CDD07"/>
                  </a:solidFill>
                  <a:latin typeface="Times New Roman" panose="02020603050405020304" pitchFamily="18" charset="0"/>
                  <a:ea typeface="宋体" panose="02010600030101010101" pitchFamily="2" charset="-122"/>
                </a:endParaRPr>
              </a:p>
            </p:txBody>
          </p:sp>
        </p:grpSp>
        <p:grpSp>
          <p:nvGrpSpPr>
            <p:cNvPr id="23579" name="Group 26"/>
            <p:cNvGrpSpPr/>
            <p:nvPr/>
          </p:nvGrpSpPr>
          <p:grpSpPr>
            <a:xfrm>
              <a:off x="575" y="2066"/>
              <a:ext cx="4224" cy="828"/>
              <a:chOff x="768" y="2544"/>
              <a:chExt cx="4224" cy="828"/>
            </a:xfrm>
          </p:grpSpPr>
          <p:grpSp>
            <p:nvGrpSpPr>
              <p:cNvPr id="23580" name="Group 27"/>
              <p:cNvGrpSpPr/>
              <p:nvPr/>
            </p:nvGrpSpPr>
            <p:grpSpPr>
              <a:xfrm>
                <a:off x="768" y="2544"/>
                <a:ext cx="4152" cy="466"/>
                <a:chOff x="1032" y="1805"/>
                <a:chExt cx="4152" cy="466"/>
              </a:xfrm>
            </p:grpSpPr>
            <p:sp>
              <p:nvSpPr>
                <p:cNvPr id="23581" name="Text Box 28"/>
                <p:cNvSpPr txBox="1"/>
                <p:nvPr/>
              </p:nvSpPr>
              <p:spPr>
                <a:xfrm>
                  <a:off x="1104" y="1805"/>
                  <a:ext cx="4080" cy="251"/>
                </a:xfrm>
                <a:prstGeom prst="rect">
                  <a:avLst/>
                </a:prstGeom>
                <a:noFill/>
                <a:ln w="9525">
                  <a:noFill/>
                </a:ln>
              </p:spPr>
              <p:txBody>
                <a:bodyPr anchor="t" anchorCtr="0">
                  <a:spAutoFit/>
                </a:bodyPr>
                <a:p>
                  <a:r>
                    <a:rPr lang="en-US" altLang="zh-CN" sz="2000" b="1" dirty="0">
                      <a:solidFill>
                        <a:srgbClr val="003300"/>
                      </a:solidFill>
                      <a:latin typeface="Times New Roman" panose="02020603050405020304" pitchFamily="18" charset="0"/>
                      <a:ea typeface="宋体" panose="02010600030101010101" pitchFamily="2" charset="-122"/>
                    </a:rPr>
                    <a:t>1       2       3       4       5       6       7        8       9      10     11</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nvGrpSpPr>
                <p:cNvPr id="23582" name="Group 29"/>
                <p:cNvGrpSpPr/>
                <p:nvPr/>
              </p:nvGrpSpPr>
              <p:grpSpPr>
                <a:xfrm>
                  <a:off x="1032" y="2016"/>
                  <a:ext cx="3960" cy="255"/>
                  <a:chOff x="1032" y="2016"/>
                  <a:chExt cx="3960" cy="255"/>
                </a:xfrm>
              </p:grpSpPr>
              <p:sp>
                <p:nvSpPr>
                  <p:cNvPr id="23583" name="Rectangle 30"/>
                  <p:cNvSpPr/>
                  <p:nvPr/>
                </p:nvSpPr>
                <p:spPr>
                  <a:xfrm>
                    <a:off x="10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84" name="Rectangle 31"/>
                  <p:cNvSpPr/>
                  <p:nvPr/>
                </p:nvSpPr>
                <p:spPr>
                  <a:xfrm>
                    <a:off x="13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13</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85" name="Rectangle 32"/>
                  <p:cNvSpPr/>
                  <p:nvPr/>
                </p:nvSpPr>
                <p:spPr>
                  <a:xfrm>
                    <a:off x="17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19</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86" name="Rectangle 33"/>
                  <p:cNvSpPr/>
                  <p:nvPr/>
                </p:nvSpPr>
                <p:spPr>
                  <a:xfrm>
                    <a:off x="21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21</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87" name="Rectangle 34"/>
                  <p:cNvSpPr/>
                  <p:nvPr/>
                </p:nvSpPr>
                <p:spPr>
                  <a:xfrm>
                    <a:off x="24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37</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88" name="Rectangle 35"/>
                  <p:cNvSpPr/>
                  <p:nvPr/>
                </p:nvSpPr>
                <p:spPr>
                  <a:xfrm>
                    <a:off x="28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56</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89" name="Rectangle 36"/>
                  <p:cNvSpPr/>
                  <p:nvPr/>
                </p:nvSpPr>
                <p:spPr>
                  <a:xfrm>
                    <a:off x="31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64</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23590" name="Rectangle 37"/>
                  <p:cNvSpPr/>
                  <p:nvPr/>
                </p:nvSpPr>
                <p:spPr>
                  <a:xfrm>
                    <a:off x="35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75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91" name="Rectangle 38"/>
                  <p:cNvSpPr/>
                  <p:nvPr/>
                </p:nvSpPr>
                <p:spPr>
                  <a:xfrm>
                    <a:off x="39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80</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92" name="Rectangle 39"/>
                  <p:cNvSpPr/>
                  <p:nvPr/>
                </p:nvSpPr>
                <p:spPr>
                  <a:xfrm>
                    <a:off x="42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88</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593" name="Rectangle 40"/>
                  <p:cNvSpPr/>
                  <p:nvPr/>
                </p:nvSpPr>
                <p:spPr>
                  <a:xfrm>
                    <a:off x="46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92</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grpSp>
          <p:sp>
            <p:nvSpPr>
              <p:cNvPr id="23594" name="Line 41"/>
              <p:cNvSpPr/>
              <p:nvPr/>
            </p:nvSpPr>
            <p:spPr>
              <a:xfrm flipH="1" flipV="1">
                <a:off x="3120" y="3024"/>
                <a:ext cx="0" cy="240"/>
              </a:xfrm>
              <a:prstGeom prst="line">
                <a:avLst/>
              </a:prstGeom>
              <a:ln w="12700" cap="flat" cmpd="sng">
                <a:solidFill>
                  <a:schemeClr val="hlink"/>
                </a:solidFill>
                <a:prstDash val="solid"/>
                <a:round/>
                <a:headEnd type="none" w="med" len="med"/>
                <a:tailEnd type="triangle" w="med" len="med"/>
              </a:ln>
            </p:spPr>
          </p:sp>
          <p:sp>
            <p:nvSpPr>
              <p:cNvPr id="23595" name="Text Box 42"/>
              <p:cNvSpPr txBox="1"/>
              <p:nvPr/>
            </p:nvSpPr>
            <p:spPr>
              <a:xfrm>
                <a:off x="2832" y="3120"/>
                <a:ext cx="596" cy="251"/>
              </a:xfrm>
              <a:prstGeom prst="rect">
                <a:avLst/>
              </a:prstGeom>
              <a:noFill/>
              <a:ln w="9525">
                <a:noFill/>
              </a:ln>
            </p:spPr>
            <p:txBody>
              <a:bodyPr lIns="0" rIns="0" anchor="t" anchorCtr="0">
                <a:spAutoFit/>
              </a:bodyPr>
              <a:p>
                <a:pPr algn="ctr"/>
                <a:r>
                  <a:rPr lang="en-US" altLang="zh-CN" sz="2000" b="1" dirty="0">
                    <a:solidFill>
                      <a:srgbClr val="0CDD07"/>
                    </a:solidFill>
                    <a:latin typeface="Times New Roman" panose="02020603050405020304" pitchFamily="18" charset="0"/>
                    <a:ea typeface="宋体" panose="02010600030101010101" pitchFamily="2" charset="-122"/>
                  </a:rPr>
                  <a:t>Low=7</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3596" name="Line 43"/>
              <p:cNvSpPr/>
              <p:nvPr/>
            </p:nvSpPr>
            <p:spPr>
              <a:xfrm flipV="1">
                <a:off x="4598" y="3025"/>
                <a:ext cx="0" cy="220"/>
              </a:xfrm>
              <a:prstGeom prst="line">
                <a:avLst/>
              </a:prstGeom>
              <a:ln w="12700" cap="flat" cmpd="sng">
                <a:solidFill>
                  <a:schemeClr val="hlink"/>
                </a:solidFill>
                <a:prstDash val="solid"/>
                <a:round/>
                <a:headEnd type="none" w="med" len="med"/>
                <a:tailEnd type="triangle" w="med" len="med"/>
              </a:ln>
            </p:spPr>
          </p:sp>
          <p:sp>
            <p:nvSpPr>
              <p:cNvPr id="23597" name="Text Box 44"/>
              <p:cNvSpPr txBox="1"/>
              <p:nvPr/>
            </p:nvSpPr>
            <p:spPr>
              <a:xfrm>
                <a:off x="4272" y="3116"/>
                <a:ext cx="720" cy="252"/>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High=11</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3598" name="Line 45"/>
              <p:cNvSpPr/>
              <p:nvPr/>
            </p:nvSpPr>
            <p:spPr>
              <a:xfrm flipV="1">
                <a:off x="3840" y="3024"/>
                <a:ext cx="0" cy="219"/>
              </a:xfrm>
              <a:prstGeom prst="line">
                <a:avLst/>
              </a:prstGeom>
              <a:ln w="12700" cap="flat" cmpd="sng">
                <a:solidFill>
                  <a:schemeClr val="hlink"/>
                </a:solidFill>
                <a:prstDash val="solid"/>
                <a:round/>
                <a:headEnd type="none" w="med" len="med"/>
                <a:tailEnd type="triangle" w="med" len="med"/>
              </a:ln>
            </p:spPr>
          </p:sp>
          <p:sp>
            <p:nvSpPr>
              <p:cNvPr id="23599" name="Text Box 46"/>
              <p:cNvSpPr txBox="1"/>
              <p:nvPr/>
            </p:nvSpPr>
            <p:spPr>
              <a:xfrm>
                <a:off x="3600" y="3120"/>
                <a:ext cx="576" cy="252"/>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mid=9</a:t>
                </a:r>
                <a:endParaRPr lang="en-US" altLang="zh-CN" sz="2000" b="1" dirty="0">
                  <a:solidFill>
                    <a:srgbClr val="0CDD07"/>
                  </a:solidFill>
                  <a:latin typeface="Times New Roman" panose="02020603050405020304" pitchFamily="18" charset="0"/>
                  <a:ea typeface="宋体" panose="02010600030101010101" pitchFamily="2" charset="-122"/>
                </a:endParaRPr>
              </a:p>
            </p:txBody>
          </p:sp>
        </p:grpSp>
        <p:grpSp>
          <p:nvGrpSpPr>
            <p:cNvPr id="23600" name="Group 47"/>
            <p:cNvGrpSpPr/>
            <p:nvPr/>
          </p:nvGrpSpPr>
          <p:grpSpPr>
            <a:xfrm>
              <a:off x="575" y="2930"/>
              <a:ext cx="4152" cy="913"/>
              <a:chOff x="768" y="3408"/>
              <a:chExt cx="4152" cy="913"/>
            </a:xfrm>
          </p:grpSpPr>
          <p:grpSp>
            <p:nvGrpSpPr>
              <p:cNvPr id="23601" name="Group 48"/>
              <p:cNvGrpSpPr/>
              <p:nvPr/>
            </p:nvGrpSpPr>
            <p:grpSpPr>
              <a:xfrm>
                <a:off x="768" y="3408"/>
                <a:ext cx="4152" cy="466"/>
                <a:chOff x="1032" y="1805"/>
                <a:chExt cx="4152" cy="466"/>
              </a:xfrm>
            </p:grpSpPr>
            <p:sp>
              <p:nvSpPr>
                <p:cNvPr id="23602" name="Text Box 49"/>
                <p:cNvSpPr txBox="1"/>
                <p:nvPr/>
              </p:nvSpPr>
              <p:spPr>
                <a:xfrm>
                  <a:off x="1104" y="1805"/>
                  <a:ext cx="4080" cy="251"/>
                </a:xfrm>
                <a:prstGeom prst="rect">
                  <a:avLst/>
                </a:prstGeom>
                <a:noFill/>
                <a:ln w="9525">
                  <a:noFill/>
                </a:ln>
              </p:spPr>
              <p:txBody>
                <a:bodyPr anchor="t" anchorCtr="0">
                  <a:spAutoFit/>
                </a:bodyPr>
                <a:p>
                  <a:r>
                    <a:rPr lang="en-US" altLang="zh-CN" sz="2000" b="1" dirty="0">
                      <a:solidFill>
                        <a:srgbClr val="003300"/>
                      </a:solidFill>
                      <a:latin typeface="Times New Roman" panose="02020603050405020304" pitchFamily="18" charset="0"/>
                      <a:ea typeface="宋体" panose="02010600030101010101" pitchFamily="2" charset="-122"/>
                    </a:rPr>
                    <a:t>1       2       3       4       5       6       7        8       9      10     11</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nvGrpSpPr>
                <p:cNvPr id="23603" name="Group 50"/>
                <p:cNvGrpSpPr/>
                <p:nvPr/>
              </p:nvGrpSpPr>
              <p:grpSpPr>
                <a:xfrm>
                  <a:off x="1032" y="2016"/>
                  <a:ext cx="3960" cy="255"/>
                  <a:chOff x="1032" y="2016"/>
                  <a:chExt cx="3960" cy="255"/>
                </a:xfrm>
              </p:grpSpPr>
              <p:sp>
                <p:nvSpPr>
                  <p:cNvPr id="23604" name="Rectangle 51"/>
                  <p:cNvSpPr/>
                  <p:nvPr/>
                </p:nvSpPr>
                <p:spPr>
                  <a:xfrm>
                    <a:off x="10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05" name="Rectangle 52"/>
                  <p:cNvSpPr/>
                  <p:nvPr/>
                </p:nvSpPr>
                <p:spPr>
                  <a:xfrm>
                    <a:off x="13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13</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06" name="Rectangle 53"/>
                  <p:cNvSpPr/>
                  <p:nvPr/>
                </p:nvSpPr>
                <p:spPr>
                  <a:xfrm>
                    <a:off x="17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19</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07" name="Rectangle 54"/>
                  <p:cNvSpPr/>
                  <p:nvPr/>
                </p:nvSpPr>
                <p:spPr>
                  <a:xfrm>
                    <a:off x="21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21</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08" name="Rectangle 55"/>
                  <p:cNvSpPr/>
                  <p:nvPr/>
                </p:nvSpPr>
                <p:spPr>
                  <a:xfrm>
                    <a:off x="24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37</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09" name="Rectangle 56"/>
                  <p:cNvSpPr/>
                  <p:nvPr/>
                </p:nvSpPr>
                <p:spPr>
                  <a:xfrm>
                    <a:off x="28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56</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10" name="Rectangle 57"/>
                  <p:cNvSpPr/>
                  <p:nvPr/>
                </p:nvSpPr>
                <p:spPr>
                  <a:xfrm>
                    <a:off x="31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chemeClr val="hlink"/>
                        </a:solidFill>
                        <a:latin typeface="Times New Roman" panose="02020603050405020304" pitchFamily="18" charset="0"/>
                        <a:ea typeface="宋体" panose="02010600030101010101" pitchFamily="2" charset="-122"/>
                      </a:rPr>
                      <a:t>64</a:t>
                    </a:r>
                    <a:endParaRPr lang="en-US" altLang="zh-CN" sz="2000" b="1" dirty="0">
                      <a:solidFill>
                        <a:schemeClr val="hlink"/>
                      </a:solidFill>
                      <a:latin typeface="Times New Roman" panose="02020603050405020304" pitchFamily="18" charset="0"/>
                      <a:ea typeface="宋体" panose="02010600030101010101" pitchFamily="2" charset="-122"/>
                    </a:endParaRPr>
                  </a:p>
                </p:txBody>
              </p:sp>
              <p:sp>
                <p:nvSpPr>
                  <p:cNvPr id="23611" name="Rectangle 58"/>
                  <p:cNvSpPr/>
                  <p:nvPr/>
                </p:nvSpPr>
                <p:spPr>
                  <a:xfrm>
                    <a:off x="35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75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12" name="Rectangle 59"/>
                  <p:cNvSpPr/>
                  <p:nvPr/>
                </p:nvSpPr>
                <p:spPr>
                  <a:xfrm>
                    <a:off x="39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80</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13" name="Rectangle 60"/>
                  <p:cNvSpPr/>
                  <p:nvPr/>
                </p:nvSpPr>
                <p:spPr>
                  <a:xfrm>
                    <a:off x="42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88</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3614" name="Rectangle 61"/>
                  <p:cNvSpPr/>
                  <p:nvPr/>
                </p:nvSpPr>
                <p:spPr>
                  <a:xfrm>
                    <a:off x="46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92</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grpSp>
          <p:sp>
            <p:nvSpPr>
              <p:cNvPr id="23615" name="Line 62"/>
              <p:cNvSpPr/>
              <p:nvPr/>
            </p:nvSpPr>
            <p:spPr>
              <a:xfrm flipH="1" flipV="1">
                <a:off x="3120" y="3888"/>
                <a:ext cx="0" cy="240"/>
              </a:xfrm>
              <a:prstGeom prst="line">
                <a:avLst/>
              </a:prstGeom>
              <a:ln w="12700" cap="flat" cmpd="sng">
                <a:solidFill>
                  <a:schemeClr val="hlink"/>
                </a:solidFill>
                <a:prstDash val="solid"/>
                <a:round/>
                <a:headEnd type="none" w="med" len="med"/>
                <a:tailEnd type="triangle" w="med" len="med"/>
              </a:ln>
            </p:spPr>
          </p:sp>
          <p:sp>
            <p:nvSpPr>
              <p:cNvPr id="23616" name="Text Box 63"/>
              <p:cNvSpPr txBox="1"/>
              <p:nvPr/>
            </p:nvSpPr>
            <p:spPr>
              <a:xfrm>
                <a:off x="2784" y="4070"/>
                <a:ext cx="596" cy="232"/>
              </a:xfrm>
              <a:prstGeom prst="rect">
                <a:avLst/>
              </a:prstGeom>
              <a:noFill/>
              <a:ln w="9525">
                <a:noFill/>
              </a:ln>
            </p:spPr>
            <p:txBody>
              <a:bodyPr lIns="0" tIns="0" rIns="0" bIns="0" anchor="t" anchorCtr="0">
                <a:spAutoFit/>
              </a:bodyPr>
              <a:p>
                <a:pPr algn="ctr">
                  <a:lnSpc>
                    <a:spcPct val="60000"/>
                  </a:lnSpc>
                </a:pPr>
                <a:r>
                  <a:rPr lang="en-US" altLang="zh-CN" sz="2000" b="1" dirty="0">
                    <a:solidFill>
                      <a:srgbClr val="0CDD07"/>
                    </a:solidFill>
                    <a:latin typeface="Times New Roman" panose="02020603050405020304" pitchFamily="18" charset="0"/>
                    <a:ea typeface="宋体" panose="02010600030101010101" pitchFamily="2" charset="-122"/>
                  </a:rPr>
                  <a:t>Low=7</a:t>
                </a:r>
                <a:endParaRPr lang="en-US" altLang="zh-CN" sz="2000" b="1" dirty="0">
                  <a:solidFill>
                    <a:srgbClr val="0CDD07"/>
                  </a:solidFill>
                  <a:latin typeface="Times New Roman" panose="02020603050405020304" pitchFamily="18" charset="0"/>
                  <a:ea typeface="宋体" panose="02010600030101010101" pitchFamily="2" charset="-122"/>
                </a:endParaRPr>
              </a:p>
              <a:p>
                <a:pPr algn="ctr">
                  <a:lnSpc>
                    <a:spcPct val="60000"/>
                  </a:lnSpc>
                </a:pPr>
                <a:r>
                  <a:rPr lang="en-US" altLang="zh-CN" sz="2000" b="1" dirty="0">
                    <a:solidFill>
                      <a:srgbClr val="0CDD07"/>
                    </a:solidFill>
                    <a:latin typeface="Times New Roman" panose="02020603050405020304" pitchFamily="18" charset="0"/>
                    <a:ea typeface="宋体" panose="02010600030101010101" pitchFamily="2" charset="-122"/>
                  </a:rPr>
                  <a:t>mid=7</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3617" name="Line 64"/>
              <p:cNvSpPr/>
              <p:nvPr/>
            </p:nvSpPr>
            <p:spPr>
              <a:xfrm flipV="1">
                <a:off x="3504" y="3888"/>
                <a:ext cx="0" cy="220"/>
              </a:xfrm>
              <a:prstGeom prst="line">
                <a:avLst/>
              </a:prstGeom>
              <a:ln w="12700" cap="flat" cmpd="sng">
                <a:solidFill>
                  <a:schemeClr val="hlink"/>
                </a:solidFill>
                <a:prstDash val="solid"/>
                <a:round/>
                <a:headEnd type="none" w="med" len="med"/>
                <a:tailEnd type="triangle" w="med" len="med"/>
              </a:ln>
            </p:spPr>
          </p:sp>
          <p:sp>
            <p:nvSpPr>
              <p:cNvPr id="23618" name="Text Box 65"/>
              <p:cNvSpPr txBox="1"/>
              <p:nvPr/>
            </p:nvSpPr>
            <p:spPr>
              <a:xfrm>
                <a:off x="3408" y="4070"/>
                <a:ext cx="720" cy="251"/>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High=8</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3619" name="Line 66"/>
              <p:cNvSpPr/>
              <p:nvPr/>
            </p:nvSpPr>
            <p:spPr>
              <a:xfrm flipV="1">
                <a:off x="3216" y="3888"/>
                <a:ext cx="0" cy="219"/>
              </a:xfrm>
              <a:prstGeom prst="line">
                <a:avLst/>
              </a:prstGeom>
              <a:ln w="12700" cap="flat" cmpd="sng">
                <a:solidFill>
                  <a:schemeClr val="hlink"/>
                </a:solidFill>
                <a:prstDash val="solid"/>
                <a:round/>
                <a:headEnd type="none" w="med" len="med"/>
                <a:tailEnd type="triangle" w="med" len="med"/>
              </a:ln>
            </p:spPr>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308673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4580" name="Group 87"/>
          <p:cNvGrpSpPr/>
          <p:nvPr/>
        </p:nvGrpSpPr>
        <p:grpSpPr>
          <a:xfrm>
            <a:off x="2351088" y="2133600"/>
            <a:ext cx="6591300" cy="1693863"/>
            <a:chOff x="904" y="2056"/>
            <a:chExt cx="4152" cy="1067"/>
          </a:xfrm>
        </p:grpSpPr>
        <p:grpSp>
          <p:nvGrpSpPr>
            <p:cNvPr id="24581" name="Group 68"/>
            <p:cNvGrpSpPr/>
            <p:nvPr/>
          </p:nvGrpSpPr>
          <p:grpSpPr>
            <a:xfrm>
              <a:off x="904" y="2296"/>
              <a:ext cx="4152" cy="466"/>
              <a:chOff x="1032" y="1805"/>
              <a:chExt cx="4152" cy="466"/>
            </a:xfrm>
          </p:grpSpPr>
          <p:sp>
            <p:nvSpPr>
              <p:cNvPr id="24582" name="Text Box 69"/>
              <p:cNvSpPr txBox="1"/>
              <p:nvPr/>
            </p:nvSpPr>
            <p:spPr>
              <a:xfrm>
                <a:off x="1104" y="1805"/>
                <a:ext cx="4080" cy="251"/>
              </a:xfrm>
              <a:prstGeom prst="rect">
                <a:avLst/>
              </a:prstGeom>
              <a:noFill/>
              <a:ln w="9525">
                <a:noFill/>
              </a:ln>
            </p:spPr>
            <p:txBody>
              <a:bodyPr anchor="t" anchorCtr="0">
                <a:spAutoFit/>
              </a:bodyPr>
              <a:p>
                <a:r>
                  <a:rPr lang="en-US" altLang="zh-CN" sz="2000" b="1" dirty="0">
                    <a:solidFill>
                      <a:srgbClr val="003300"/>
                    </a:solidFill>
                    <a:latin typeface="Times New Roman" panose="02020603050405020304" pitchFamily="18" charset="0"/>
                    <a:ea typeface="宋体" panose="02010600030101010101" pitchFamily="2" charset="-122"/>
                  </a:rPr>
                  <a:t>1       2       3       4       5       6       7        8       9      10     11</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nvGrpSpPr>
              <p:cNvPr id="24583" name="Group 70"/>
              <p:cNvGrpSpPr/>
              <p:nvPr/>
            </p:nvGrpSpPr>
            <p:grpSpPr>
              <a:xfrm>
                <a:off x="1032" y="2016"/>
                <a:ext cx="3960" cy="255"/>
                <a:chOff x="1032" y="2016"/>
                <a:chExt cx="3960" cy="255"/>
              </a:xfrm>
            </p:grpSpPr>
            <p:sp>
              <p:nvSpPr>
                <p:cNvPr id="24584" name="Rectangle 71"/>
                <p:cNvSpPr/>
                <p:nvPr/>
              </p:nvSpPr>
              <p:spPr>
                <a:xfrm>
                  <a:off x="10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85" name="Rectangle 72"/>
                <p:cNvSpPr/>
                <p:nvPr/>
              </p:nvSpPr>
              <p:spPr>
                <a:xfrm>
                  <a:off x="13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13</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86" name="Rectangle 73"/>
                <p:cNvSpPr/>
                <p:nvPr/>
              </p:nvSpPr>
              <p:spPr>
                <a:xfrm>
                  <a:off x="17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19</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87" name="Rectangle 74"/>
                <p:cNvSpPr/>
                <p:nvPr/>
              </p:nvSpPr>
              <p:spPr>
                <a:xfrm>
                  <a:off x="21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21</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88" name="Rectangle 75"/>
                <p:cNvSpPr/>
                <p:nvPr/>
              </p:nvSpPr>
              <p:spPr>
                <a:xfrm>
                  <a:off x="24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37</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89" name="Rectangle 76"/>
                <p:cNvSpPr/>
                <p:nvPr/>
              </p:nvSpPr>
              <p:spPr>
                <a:xfrm>
                  <a:off x="28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56</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90" name="Rectangle 77"/>
                <p:cNvSpPr/>
                <p:nvPr/>
              </p:nvSpPr>
              <p:spPr>
                <a:xfrm>
                  <a:off x="319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chemeClr val="bg2"/>
                      </a:solidFill>
                      <a:latin typeface="Times New Roman" panose="02020603050405020304" pitchFamily="18" charset="0"/>
                      <a:ea typeface="宋体" panose="02010600030101010101" pitchFamily="2" charset="-122"/>
                    </a:rPr>
                    <a:t>64</a:t>
                  </a:r>
                  <a:endParaRPr lang="en-US" altLang="zh-CN" sz="2000" b="1" dirty="0">
                    <a:solidFill>
                      <a:schemeClr val="bg2"/>
                    </a:solidFill>
                    <a:latin typeface="Times New Roman" panose="02020603050405020304" pitchFamily="18" charset="0"/>
                    <a:ea typeface="宋体" panose="02010600030101010101" pitchFamily="2" charset="-122"/>
                  </a:endParaRPr>
                </a:p>
              </p:txBody>
            </p:sp>
            <p:sp>
              <p:nvSpPr>
                <p:cNvPr id="24591" name="Rectangle 78"/>
                <p:cNvSpPr/>
                <p:nvPr/>
              </p:nvSpPr>
              <p:spPr>
                <a:xfrm>
                  <a:off x="355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75</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92" name="Rectangle 79"/>
                <p:cNvSpPr/>
                <p:nvPr/>
              </p:nvSpPr>
              <p:spPr>
                <a:xfrm>
                  <a:off x="391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80</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93" name="Rectangle 80"/>
                <p:cNvSpPr/>
                <p:nvPr/>
              </p:nvSpPr>
              <p:spPr>
                <a:xfrm>
                  <a:off x="427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88</a:t>
                  </a:r>
                  <a:endParaRPr lang="en-US" altLang="zh-CN" sz="2000" b="1" dirty="0">
                    <a:solidFill>
                      <a:srgbClr val="003300"/>
                    </a:solidFill>
                    <a:latin typeface="Times New Roman" panose="02020603050405020304" pitchFamily="18" charset="0"/>
                    <a:ea typeface="宋体" panose="02010600030101010101" pitchFamily="2" charset="-122"/>
                  </a:endParaRPr>
                </a:p>
              </p:txBody>
            </p:sp>
            <p:sp>
              <p:nvSpPr>
                <p:cNvPr id="24594" name="Rectangle 81"/>
                <p:cNvSpPr/>
                <p:nvPr/>
              </p:nvSpPr>
              <p:spPr>
                <a:xfrm>
                  <a:off x="4632" y="2016"/>
                  <a:ext cx="360" cy="255"/>
                </a:xfrm>
                <a:prstGeom prst="rect">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en-US" altLang="zh-CN" sz="2000" b="1" dirty="0">
                      <a:solidFill>
                        <a:srgbClr val="003300"/>
                      </a:solidFill>
                      <a:latin typeface="Times New Roman" panose="02020603050405020304" pitchFamily="18" charset="0"/>
                      <a:ea typeface="宋体" panose="02010600030101010101" pitchFamily="2" charset="-122"/>
                    </a:rPr>
                    <a:t>92</a:t>
                  </a:r>
                  <a:endParaRPr lang="en-US" altLang="zh-CN" sz="2000" b="1" dirty="0">
                    <a:solidFill>
                      <a:srgbClr val="003300"/>
                    </a:solidFill>
                    <a:latin typeface="Times New Roman" panose="02020603050405020304" pitchFamily="18" charset="0"/>
                    <a:ea typeface="宋体" panose="02010600030101010101" pitchFamily="2" charset="-122"/>
                  </a:endParaRPr>
                </a:p>
              </p:txBody>
            </p:sp>
          </p:grpSp>
        </p:grpSp>
        <p:sp>
          <p:nvSpPr>
            <p:cNvPr id="24595" name="Line 82"/>
            <p:cNvSpPr/>
            <p:nvPr/>
          </p:nvSpPr>
          <p:spPr>
            <a:xfrm flipV="1">
              <a:off x="2872" y="2728"/>
              <a:ext cx="0" cy="220"/>
            </a:xfrm>
            <a:prstGeom prst="line">
              <a:avLst/>
            </a:prstGeom>
            <a:ln w="12700" cap="flat" cmpd="sng">
              <a:solidFill>
                <a:schemeClr val="hlink"/>
              </a:solidFill>
              <a:prstDash val="solid"/>
              <a:round/>
              <a:headEnd type="none" w="med" len="med"/>
              <a:tailEnd type="triangle" w="med" len="med"/>
            </a:ln>
          </p:spPr>
        </p:sp>
        <p:sp>
          <p:nvSpPr>
            <p:cNvPr id="24596" name="Text Box 83"/>
            <p:cNvSpPr txBox="1"/>
            <p:nvPr/>
          </p:nvSpPr>
          <p:spPr>
            <a:xfrm>
              <a:off x="2488" y="2872"/>
              <a:ext cx="720" cy="251"/>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High=6</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4597" name="Line 84"/>
            <p:cNvSpPr/>
            <p:nvPr/>
          </p:nvSpPr>
          <p:spPr>
            <a:xfrm flipV="1">
              <a:off x="3256" y="2728"/>
              <a:ext cx="0" cy="219"/>
            </a:xfrm>
            <a:prstGeom prst="line">
              <a:avLst/>
            </a:prstGeom>
            <a:ln w="12700" cap="flat" cmpd="sng">
              <a:solidFill>
                <a:schemeClr val="hlink"/>
              </a:solidFill>
              <a:prstDash val="solid"/>
              <a:round/>
              <a:headEnd type="none" w="med" len="med"/>
              <a:tailEnd type="triangle" w="med" len="med"/>
            </a:ln>
          </p:spPr>
        </p:sp>
        <p:sp>
          <p:nvSpPr>
            <p:cNvPr id="24598" name="Text Box 85"/>
            <p:cNvSpPr txBox="1"/>
            <p:nvPr/>
          </p:nvSpPr>
          <p:spPr>
            <a:xfrm>
              <a:off x="3064" y="2872"/>
              <a:ext cx="576" cy="251"/>
            </a:xfrm>
            <a:prstGeom prst="rect">
              <a:avLst/>
            </a:prstGeom>
            <a:noFill/>
            <a:ln w="9525">
              <a:noFill/>
            </a:ln>
          </p:spPr>
          <p:txBody>
            <a:bodyPr lIns="0" rIns="0" anchor="t" anchorCtr="0">
              <a:spAutoFit/>
            </a:bodyPr>
            <a:p>
              <a:r>
                <a:rPr lang="en-US" altLang="zh-CN" sz="2000" b="1" dirty="0">
                  <a:solidFill>
                    <a:srgbClr val="0CDD07"/>
                  </a:solidFill>
                  <a:latin typeface="Times New Roman" panose="02020603050405020304" pitchFamily="18" charset="0"/>
                  <a:ea typeface="宋体" panose="02010600030101010101" pitchFamily="2" charset="-122"/>
                </a:rPr>
                <a:t>Low=7</a:t>
              </a:r>
              <a:endParaRPr lang="en-US" altLang="zh-CN" sz="2000" b="1" dirty="0">
                <a:solidFill>
                  <a:srgbClr val="0CDD07"/>
                </a:solidFill>
                <a:latin typeface="Times New Roman" panose="02020603050405020304" pitchFamily="18" charset="0"/>
                <a:ea typeface="宋体" panose="02010600030101010101" pitchFamily="2" charset="-122"/>
              </a:endParaRPr>
            </a:p>
          </p:txBody>
        </p:sp>
        <p:sp>
          <p:nvSpPr>
            <p:cNvPr id="24599" name="AutoShape 86"/>
            <p:cNvSpPr/>
            <p:nvPr/>
          </p:nvSpPr>
          <p:spPr>
            <a:xfrm>
              <a:off x="2824" y="2056"/>
              <a:ext cx="1022" cy="233"/>
            </a:xfrm>
            <a:prstGeom prst="wedgeEllipseCallout">
              <a:avLst>
                <a:gd name="adj1" fmla="val -28278"/>
                <a:gd name="adj2" fmla="val 144421"/>
              </a:avLst>
            </a:prstGeom>
            <a:solidFill>
              <a:srgbClr val="FFCCFF"/>
            </a:solidFill>
            <a:ln w="9525" cap="flat" cmpd="sng">
              <a:solidFill>
                <a:srgbClr val="003366"/>
              </a:solidFill>
              <a:prstDash val="solid"/>
              <a:miter/>
              <a:headEnd type="none" w="med" len="med"/>
              <a:tailEnd type="none" w="med" len="med"/>
            </a:ln>
          </p:spPr>
          <p:txBody>
            <a:bodyPr wrap="none" anchor="ctr" anchorCtr="0"/>
            <a:p>
              <a:pPr algn="ctr"/>
              <a:r>
                <a:rPr lang="zh-CN" altLang="en-US" sz="2000" b="1" dirty="0">
                  <a:solidFill>
                    <a:srgbClr val="FF0000"/>
                  </a:solidFill>
                  <a:latin typeface="Times New Roman" panose="02020603050405020304" pitchFamily="18" charset="0"/>
                  <a:ea typeface="宋体" panose="02010600030101010101" pitchFamily="2" charset="-122"/>
                </a:rPr>
                <a:t>找</a:t>
              </a:r>
              <a:r>
                <a:rPr lang="en-US" altLang="zh-CN" sz="2000" b="1" dirty="0">
                  <a:solidFill>
                    <a:srgbClr val="FF0000"/>
                  </a:solidFill>
                  <a:latin typeface="Times New Roman" panose="02020603050405020304" pitchFamily="18" charset="0"/>
                  <a:ea typeface="宋体" panose="02010600030101010101" pitchFamily="2" charset="-122"/>
                </a:rPr>
                <a:t>59</a:t>
              </a:r>
              <a:endParaRPr lang="en-US" altLang="zh-CN" sz="2000" b="1" dirty="0">
                <a:solidFill>
                  <a:srgbClr val="FF0000"/>
                </a:solidFill>
                <a:latin typeface="Times New Roman" panose="02020603050405020304" pitchFamily="18" charset="0"/>
                <a:ea typeface="宋体" panose="02010600030101010101" pitchFamily="2" charset="-122"/>
              </a:endParaRPr>
            </a:p>
          </p:txBody>
        </p:sp>
      </p:grpSp>
      <p:sp>
        <p:nvSpPr>
          <p:cNvPr id="5" name="文本框 4"/>
          <p:cNvSpPr txBox="1"/>
          <p:nvPr/>
        </p:nvSpPr>
        <p:spPr>
          <a:xfrm>
            <a:off x="3368675" y="3860800"/>
            <a:ext cx="5209540" cy="368300"/>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000" b="1" dirty="0">
                <a:solidFill>
                  <a:srgbClr val="FF0000"/>
                </a:solidFill>
                <a:latin typeface="宋体" panose="02010600030101010101" pitchFamily="2" charset="-122"/>
                <a:sym typeface="+mn-ea"/>
              </a:rPr>
              <a:t>当下界</a:t>
            </a:r>
            <a:r>
              <a:rPr lang="en-US" altLang="zh-CN" sz="2000" b="1" dirty="0">
                <a:solidFill>
                  <a:srgbClr val="FF0000"/>
                </a:solidFill>
                <a:latin typeface="宋体" panose="02010600030101010101" pitchFamily="2" charset="-122"/>
                <a:sym typeface="+mn-ea"/>
              </a:rPr>
              <a:t>low</a:t>
            </a:r>
            <a:r>
              <a:rPr lang="zh-CN" altLang="en-US" sz="2000" b="1" dirty="0">
                <a:solidFill>
                  <a:srgbClr val="FF0000"/>
                </a:solidFill>
                <a:latin typeface="宋体" panose="02010600030101010101" pitchFamily="2" charset="-122"/>
                <a:sym typeface="+mn-ea"/>
              </a:rPr>
              <a:t>大于上界</a:t>
            </a:r>
            <a:r>
              <a:rPr lang="en-US" altLang="zh-CN" sz="2000" b="1" dirty="0">
                <a:solidFill>
                  <a:srgbClr val="FF0000"/>
                </a:solidFill>
                <a:latin typeface="宋体" panose="02010600030101010101" pitchFamily="2" charset="-122"/>
                <a:sym typeface="+mn-ea"/>
              </a:rPr>
              <a:t>high</a:t>
            </a:r>
            <a:r>
              <a:rPr lang="zh-CN" altLang="en-US" sz="2000" b="1" dirty="0">
                <a:solidFill>
                  <a:srgbClr val="FF0000"/>
                </a:solidFill>
                <a:latin typeface="宋体" panose="02010600030101010101" pitchFamily="2" charset="-122"/>
                <a:sym typeface="+mn-ea"/>
              </a:rPr>
              <a:t>时，说明查找不成功</a:t>
            </a:r>
            <a:endParaRPr lang="zh-CN" altLang="en-US" sz="2000" b="1" dirty="0">
              <a:solidFill>
                <a:srgbClr val="FF0000"/>
              </a:solidFill>
              <a:latin typeface="宋体" panose="02010600030101010101" pitchFamily="2"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折半查找时每经过一次比较，查找范围就缩小一半，该过程可用一棵二叉树表示：</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根结点就是第一次进行比较的中间位置的记录；</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排在中间位置前面的作为左子树的结点；</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排在中间位置后面的作为右子树的结点； </a:t>
            </a:r>
            <a:endParaRPr lang="zh-CN" altLang="en-US" sz="240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这样得到的二叉树称为判定树(Decision Tree)。</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Char char="q"/>
            </a:pPr>
            <a:endParaRPr lang="zh-CN" altLang="en-US" sz="20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判定树，描述查找过程的二叉树。</a:t>
            </a:r>
            <a:endParaRPr lang="zh-CN" altLang="en-US" sz="28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个结点的判定树的深度为</a:t>
            </a:r>
            <a:r>
              <a:rPr lang="zh-CN"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log</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，即折半查找法在查找过程中进行的比较次数最多不超过</a:t>
            </a:r>
            <a:r>
              <a:rPr lang="zh-CN"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log</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endParaRPr lang="en-US" altLang="zh-CN"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6669" name="Group 112"/>
          <p:cNvGrpSpPr/>
          <p:nvPr/>
        </p:nvGrpSpPr>
        <p:grpSpPr>
          <a:xfrm>
            <a:off x="3791268" y="2420620"/>
            <a:ext cx="3276600" cy="2303463"/>
            <a:chOff x="912" y="2784"/>
            <a:chExt cx="3312" cy="1344"/>
          </a:xfrm>
        </p:grpSpPr>
        <p:sp>
          <p:nvSpPr>
            <p:cNvPr id="26670" name="Oval 113"/>
            <p:cNvSpPr/>
            <p:nvPr/>
          </p:nvSpPr>
          <p:spPr>
            <a:xfrm>
              <a:off x="2465" y="2784"/>
              <a:ext cx="235" cy="235"/>
            </a:xfrm>
            <a:prstGeom prst="ellipse">
              <a:avLst/>
            </a:prstGeom>
            <a:solidFill>
              <a:srgbClr val="CCFFCC"/>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71" name="Oval 114"/>
            <p:cNvSpPr/>
            <p:nvPr/>
          </p:nvSpPr>
          <p:spPr>
            <a:xfrm>
              <a:off x="1322" y="2986"/>
              <a:ext cx="235" cy="235"/>
            </a:xfrm>
            <a:prstGeom prst="ellipse">
              <a:avLst/>
            </a:prstGeom>
            <a:solidFill>
              <a:schemeClr val="hlink"/>
            </a:solidFill>
            <a:ln w="38100">
              <a:noFill/>
            </a:ln>
          </p:spPr>
          <p:txBody>
            <a:bodyPr wrap="none" anchor="ctr" anchorCtr="0"/>
            <a:p>
              <a:pPr algn="ctr"/>
              <a:r>
                <a:rPr lang="en-US" altLang="zh-CN" sz="1600" b="1" dirty="0">
                  <a:solidFill>
                    <a:srgbClr val="FFFF00"/>
                  </a:solidFill>
                  <a:latin typeface="Times New Roman" panose="02020603050405020304" pitchFamily="18" charset="0"/>
                  <a:ea typeface="宋体" panose="02010600030101010101" pitchFamily="2" charset="-122"/>
                </a:rPr>
                <a:t>3</a:t>
              </a:r>
              <a:endParaRPr lang="en-US" altLang="zh-CN" sz="1600" b="1" dirty="0">
                <a:solidFill>
                  <a:srgbClr val="FFFF00"/>
                </a:solidFill>
                <a:latin typeface="Times New Roman" panose="02020603050405020304" pitchFamily="18" charset="0"/>
                <a:ea typeface="宋体" panose="02010600030101010101" pitchFamily="2" charset="-122"/>
              </a:endParaRPr>
            </a:p>
          </p:txBody>
        </p:sp>
        <p:sp>
          <p:nvSpPr>
            <p:cNvPr id="26672" name="Oval 115"/>
            <p:cNvSpPr/>
            <p:nvPr/>
          </p:nvSpPr>
          <p:spPr>
            <a:xfrm>
              <a:off x="3286" y="2986"/>
              <a:ext cx="235" cy="235"/>
            </a:xfrm>
            <a:prstGeom prst="ellipse">
              <a:avLst/>
            </a:prstGeom>
            <a:solidFill>
              <a:schemeClr val="hlink"/>
            </a:solidFill>
            <a:ln w="38100">
              <a:noFill/>
            </a:ln>
          </p:spPr>
          <p:txBody>
            <a:bodyPr wrap="none" anchor="ctr" anchorCtr="0"/>
            <a:p>
              <a:pPr algn="ctr"/>
              <a:r>
                <a:rPr lang="en-US" altLang="zh-CN" sz="1600" b="1" dirty="0">
                  <a:solidFill>
                    <a:srgbClr val="FFFF00"/>
                  </a:solidFill>
                  <a:latin typeface="Times New Roman" panose="02020603050405020304" pitchFamily="18" charset="0"/>
                  <a:ea typeface="宋体" panose="02010600030101010101" pitchFamily="2" charset="-122"/>
                </a:rPr>
                <a:t>9</a:t>
              </a:r>
              <a:endParaRPr lang="en-US" altLang="zh-CN" sz="1600" b="1" dirty="0">
                <a:solidFill>
                  <a:srgbClr val="FFFF00"/>
                </a:solidFill>
                <a:latin typeface="Times New Roman" panose="02020603050405020304" pitchFamily="18" charset="0"/>
                <a:ea typeface="宋体" panose="02010600030101010101" pitchFamily="2" charset="-122"/>
              </a:endParaRPr>
            </a:p>
          </p:txBody>
        </p:sp>
        <p:sp>
          <p:nvSpPr>
            <p:cNvPr id="26673" name="Oval 116"/>
            <p:cNvSpPr/>
            <p:nvPr/>
          </p:nvSpPr>
          <p:spPr>
            <a:xfrm>
              <a:off x="971" y="3254"/>
              <a:ext cx="234" cy="236"/>
            </a:xfrm>
            <a:prstGeom prst="ellipse">
              <a:avLst/>
            </a:prstGeom>
            <a:solidFill>
              <a:srgbClr val="FF99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74" name="Oval 117"/>
            <p:cNvSpPr/>
            <p:nvPr/>
          </p:nvSpPr>
          <p:spPr>
            <a:xfrm>
              <a:off x="1703" y="3221"/>
              <a:ext cx="235" cy="235"/>
            </a:xfrm>
            <a:prstGeom prst="ellipse">
              <a:avLst/>
            </a:prstGeom>
            <a:solidFill>
              <a:srgbClr val="FF99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75" name="Rectangle 118"/>
            <p:cNvSpPr/>
            <p:nvPr/>
          </p:nvSpPr>
          <p:spPr>
            <a:xfrm>
              <a:off x="912" y="3725"/>
              <a:ext cx="117" cy="201"/>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76" name="Rectangle 119"/>
            <p:cNvSpPr/>
            <p:nvPr/>
          </p:nvSpPr>
          <p:spPr>
            <a:xfrm>
              <a:off x="1234" y="3926"/>
              <a:ext cx="118"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77" name="Rectangle 120"/>
            <p:cNvSpPr/>
            <p:nvPr/>
          </p:nvSpPr>
          <p:spPr>
            <a:xfrm>
              <a:off x="1528"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78" name="Rectangle 121"/>
            <p:cNvSpPr/>
            <p:nvPr/>
          </p:nvSpPr>
          <p:spPr>
            <a:xfrm>
              <a:off x="1733" y="3624"/>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79" name="Rectangle 122"/>
            <p:cNvSpPr/>
            <p:nvPr/>
          </p:nvSpPr>
          <p:spPr>
            <a:xfrm>
              <a:off x="2026"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0" name="Rectangle 123"/>
            <p:cNvSpPr/>
            <p:nvPr/>
          </p:nvSpPr>
          <p:spPr>
            <a:xfrm>
              <a:off x="2319"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1" name="Rectangle 124"/>
            <p:cNvSpPr/>
            <p:nvPr/>
          </p:nvSpPr>
          <p:spPr>
            <a:xfrm>
              <a:off x="2583" y="3624"/>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2" name="Rectangle 125"/>
            <p:cNvSpPr/>
            <p:nvPr/>
          </p:nvSpPr>
          <p:spPr>
            <a:xfrm>
              <a:off x="2905"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3" name="Rectangle 126"/>
            <p:cNvSpPr/>
            <p:nvPr/>
          </p:nvSpPr>
          <p:spPr>
            <a:xfrm>
              <a:off x="3198"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4" name="Rectangle 127"/>
            <p:cNvSpPr/>
            <p:nvPr/>
          </p:nvSpPr>
          <p:spPr>
            <a:xfrm>
              <a:off x="3491" y="3624"/>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5" name="Rectangle 128"/>
            <p:cNvSpPr/>
            <p:nvPr/>
          </p:nvSpPr>
          <p:spPr>
            <a:xfrm>
              <a:off x="3843"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6" name="Rectangle 129"/>
            <p:cNvSpPr/>
            <p:nvPr/>
          </p:nvSpPr>
          <p:spPr>
            <a:xfrm>
              <a:off x="4107" y="3926"/>
              <a:ext cx="117" cy="202"/>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87" name="Oval 130"/>
            <p:cNvSpPr/>
            <p:nvPr/>
          </p:nvSpPr>
          <p:spPr>
            <a:xfrm>
              <a:off x="1322" y="3557"/>
              <a:ext cx="235" cy="235"/>
            </a:xfrm>
            <a:prstGeom prst="ellipse">
              <a:avLst/>
            </a:prstGeom>
            <a:solidFill>
              <a:srgbClr val="9D9D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88" name="Oval 131"/>
            <p:cNvSpPr/>
            <p:nvPr/>
          </p:nvSpPr>
          <p:spPr>
            <a:xfrm>
              <a:off x="2114" y="3523"/>
              <a:ext cx="234" cy="235"/>
            </a:xfrm>
            <a:prstGeom prst="ellipse">
              <a:avLst/>
            </a:prstGeom>
            <a:solidFill>
              <a:srgbClr val="9D9D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89" name="Oval 132"/>
            <p:cNvSpPr/>
            <p:nvPr/>
          </p:nvSpPr>
          <p:spPr>
            <a:xfrm>
              <a:off x="2729" y="3221"/>
              <a:ext cx="235" cy="235"/>
            </a:xfrm>
            <a:prstGeom prst="ellipse">
              <a:avLst/>
            </a:prstGeom>
            <a:solidFill>
              <a:srgbClr val="FF99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90" name="Oval 133"/>
            <p:cNvSpPr/>
            <p:nvPr/>
          </p:nvSpPr>
          <p:spPr>
            <a:xfrm>
              <a:off x="2993" y="3523"/>
              <a:ext cx="234" cy="235"/>
            </a:xfrm>
            <a:prstGeom prst="ellipse">
              <a:avLst/>
            </a:prstGeom>
            <a:solidFill>
              <a:srgbClr val="9D9D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91" name="Oval 134"/>
            <p:cNvSpPr/>
            <p:nvPr/>
          </p:nvSpPr>
          <p:spPr>
            <a:xfrm>
              <a:off x="3638" y="3254"/>
              <a:ext cx="234" cy="236"/>
            </a:xfrm>
            <a:prstGeom prst="ellipse">
              <a:avLst/>
            </a:prstGeom>
            <a:solidFill>
              <a:srgbClr val="FF99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92" name="Oval 135"/>
            <p:cNvSpPr/>
            <p:nvPr/>
          </p:nvSpPr>
          <p:spPr>
            <a:xfrm>
              <a:off x="3902" y="3557"/>
              <a:ext cx="234" cy="235"/>
            </a:xfrm>
            <a:prstGeom prst="ellipse">
              <a:avLst/>
            </a:prstGeom>
            <a:solidFill>
              <a:srgbClr val="9D9DFF"/>
            </a:solidFill>
            <a:ln w="38100">
              <a:noFill/>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26693" name="Line 136"/>
            <p:cNvSpPr/>
            <p:nvPr/>
          </p:nvSpPr>
          <p:spPr>
            <a:xfrm flipH="1">
              <a:off x="1557" y="2918"/>
              <a:ext cx="879" cy="168"/>
            </a:xfrm>
            <a:prstGeom prst="line">
              <a:avLst/>
            </a:prstGeom>
            <a:ln w="38100" cap="flat" cmpd="sng">
              <a:solidFill>
                <a:schemeClr val="accent2"/>
              </a:solidFill>
              <a:prstDash val="solid"/>
              <a:round/>
              <a:headEnd type="none" w="med" len="med"/>
              <a:tailEnd type="none" w="med" len="med"/>
            </a:ln>
          </p:spPr>
        </p:sp>
        <p:sp>
          <p:nvSpPr>
            <p:cNvPr id="26694" name="Line 137"/>
            <p:cNvSpPr/>
            <p:nvPr/>
          </p:nvSpPr>
          <p:spPr>
            <a:xfrm>
              <a:off x="2729" y="2918"/>
              <a:ext cx="586" cy="101"/>
            </a:xfrm>
            <a:prstGeom prst="line">
              <a:avLst/>
            </a:prstGeom>
            <a:ln w="28575" cap="flat" cmpd="sng">
              <a:solidFill>
                <a:schemeClr val="accent2"/>
              </a:solidFill>
              <a:prstDash val="solid"/>
              <a:round/>
              <a:headEnd type="none" w="med" len="med"/>
              <a:tailEnd type="none" w="med" len="med"/>
            </a:ln>
          </p:spPr>
        </p:sp>
        <p:sp>
          <p:nvSpPr>
            <p:cNvPr id="26695" name="Line 138"/>
            <p:cNvSpPr/>
            <p:nvPr/>
          </p:nvSpPr>
          <p:spPr>
            <a:xfrm flipH="1">
              <a:off x="1176" y="3187"/>
              <a:ext cx="146" cy="101"/>
            </a:xfrm>
            <a:prstGeom prst="line">
              <a:avLst/>
            </a:prstGeom>
            <a:ln w="38100" cap="flat" cmpd="sng">
              <a:solidFill>
                <a:schemeClr val="accent2"/>
              </a:solidFill>
              <a:prstDash val="solid"/>
              <a:round/>
              <a:headEnd type="none" w="med" len="med"/>
              <a:tailEnd type="none" w="med" len="med"/>
            </a:ln>
          </p:spPr>
        </p:sp>
        <p:sp>
          <p:nvSpPr>
            <p:cNvPr id="26696" name="Line 139"/>
            <p:cNvSpPr/>
            <p:nvPr/>
          </p:nvSpPr>
          <p:spPr>
            <a:xfrm flipH="1">
              <a:off x="971" y="3490"/>
              <a:ext cx="58" cy="235"/>
            </a:xfrm>
            <a:prstGeom prst="line">
              <a:avLst/>
            </a:prstGeom>
            <a:ln w="38100" cap="flat" cmpd="sng">
              <a:solidFill>
                <a:schemeClr val="accent2"/>
              </a:solidFill>
              <a:prstDash val="solid"/>
              <a:round/>
              <a:headEnd type="none" w="med" len="med"/>
              <a:tailEnd type="none" w="med" len="med"/>
            </a:ln>
          </p:spPr>
        </p:sp>
        <p:sp>
          <p:nvSpPr>
            <p:cNvPr id="26697" name="Line 140"/>
            <p:cNvSpPr/>
            <p:nvPr/>
          </p:nvSpPr>
          <p:spPr>
            <a:xfrm>
              <a:off x="1205" y="3422"/>
              <a:ext cx="147" cy="168"/>
            </a:xfrm>
            <a:prstGeom prst="line">
              <a:avLst/>
            </a:prstGeom>
            <a:ln w="38100" cap="flat" cmpd="sng">
              <a:solidFill>
                <a:schemeClr val="accent2"/>
              </a:solidFill>
              <a:prstDash val="solid"/>
              <a:round/>
              <a:headEnd type="none" w="med" len="med"/>
              <a:tailEnd type="none" w="med" len="med"/>
            </a:ln>
          </p:spPr>
        </p:sp>
        <p:sp>
          <p:nvSpPr>
            <p:cNvPr id="26698" name="Line 141"/>
            <p:cNvSpPr/>
            <p:nvPr/>
          </p:nvSpPr>
          <p:spPr>
            <a:xfrm flipH="1">
              <a:off x="1293" y="3758"/>
              <a:ext cx="59" cy="168"/>
            </a:xfrm>
            <a:prstGeom prst="line">
              <a:avLst/>
            </a:prstGeom>
            <a:ln w="38100" cap="flat" cmpd="sng">
              <a:solidFill>
                <a:schemeClr val="accent2"/>
              </a:solidFill>
              <a:prstDash val="solid"/>
              <a:round/>
              <a:headEnd type="none" w="med" len="med"/>
              <a:tailEnd type="none" w="med" len="med"/>
            </a:ln>
          </p:spPr>
        </p:sp>
        <p:sp>
          <p:nvSpPr>
            <p:cNvPr id="26699" name="Line 142"/>
            <p:cNvSpPr/>
            <p:nvPr/>
          </p:nvSpPr>
          <p:spPr>
            <a:xfrm>
              <a:off x="1528" y="3758"/>
              <a:ext cx="58" cy="168"/>
            </a:xfrm>
            <a:prstGeom prst="line">
              <a:avLst/>
            </a:prstGeom>
            <a:ln w="38100" cap="flat" cmpd="sng">
              <a:solidFill>
                <a:schemeClr val="accent2"/>
              </a:solidFill>
              <a:prstDash val="solid"/>
              <a:round/>
              <a:headEnd type="none" w="med" len="med"/>
              <a:tailEnd type="none" w="med" len="med"/>
            </a:ln>
          </p:spPr>
        </p:sp>
        <p:sp>
          <p:nvSpPr>
            <p:cNvPr id="26700" name="Line 143"/>
            <p:cNvSpPr/>
            <p:nvPr/>
          </p:nvSpPr>
          <p:spPr>
            <a:xfrm>
              <a:off x="1528" y="3187"/>
              <a:ext cx="175" cy="67"/>
            </a:xfrm>
            <a:prstGeom prst="line">
              <a:avLst/>
            </a:prstGeom>
            <a:ln w="38100" cap="flat" cmpd="sng">
              <a:solidFill>
                <a:schemeClr val="accent2"/>
              </a:solidFill>
              <a:prstDash val="solid"/>
              <a:round/>
              <a:headEnd type="none" w="med" len="med"/>
              <a:tailEnd type="none" w="med" len="med"/>
            </a:ln>
          </p:spPr>
        </p:sp>
        <p:sp>
          <p:nvSpPr>
            <p:cNvPr id="26701" name="Line 144"/>
            <p:cNvSpPr/>
            <p:nvPr/>
          </p:nvSpPr>
          <p:spPr>
            <a:xfrm>
              <a:off x="1791" y="3456"/>
              <a:ext cx="0" cy="168"/>
            </a:xfrm>
            <a:prstGeom prst="line">
              <a:avLst/>
            </a:prstGeom>
            <a:ln w="38100" cap="flat" cmpd="sng">
              <a:solidFill>
                <a:schemeClr val="accent2"/>
              </a:solidFill>
              <a:prstDash val="solid"/>
              <a:round/>
              <a:headEnd type="none" w="med" len="med"/>
              <a:tailEnd type="none" w="med" len="med"/>
            </a:ln>
          </p:spPr>
        </p:sp>
        <p:sp>
          <p:nvSpPr>
            <p:cNvPr id="26702" name="Line 145"/>
            <p:cNvSpPr/>
            <p:nvPr/>
          </p:nvSpPr>
          <p:spPr>
            <a:xfrm>
              <a:off x="2290" y="3725"/>
              <a:ext cx="87" cy="201"/>
            </a:xfrm>
            <a:prstGeom prst="line">
              <a:avLst/>
            </a:prstGeom>
            <a:ln w="38100" cap="flat" cmpd="sng">
              <a:solidFill>
                <a:schemeClr val="accent2"/>
              </a:solidFill>
              <a:prstDash val="solid"/>
              <a:round/>
              <a:headEnd type="none" w="med" len="med"/>
              <a:tailEnd type="none" w="med" len="med"/>
            </a:ln>
          </p:spPr>
        </p:sp>
        <p:sp>
          <p:nvSpPr>
            <p:cNvPr id="26703" name="Line 146"/>
            <p:cNvSpPr/>
            <p:nvPr/>
          </p:nvSpPr>
          <p:spPr>
            <a:xfrm>
              <a:off x="1938" y="3389"/>
              <a:ext cx="205" cy="168"/>
            </a:xfrm>
            <a:prstGeom prst="line">
              <a:avLst/>
            </a:prstGeom>
            <a:ln w="38100" cap="flat" cmpd="sng">
              <a:solidFill>
                <a:schemeClr val="accent2"/>
              </a:solidFill>
              <a:prstDash val="solid"/>
              <a:round/>
              <a:headEnd type="none" w="med" len="med"/>
              <a:tailEnd type="none" w="med" len="med"/>
            </a:ln>
          </p:spPr>
        </p:sp>
        <p:sp>
          <p:nvSpPr>
            <p:cNvPr id="26704" name="Line 147"/>
            <p:cNvSpPr/>
            <p:nvPr/>
          </p:nvSpPr>
          <p:spPr>
            <a:xfrm flipH="1">
              <a:off x="2084" y="3725"/>
              <a:ext cx="59" cy="201"/>
            </a:xfrm>
            <a:prstGeom prst="line">
              <a:avLst/>
            </a:prstGeom>
            <a:ln w="38100" cap="flat" cmpd="sng">
              <a:solidFill>
                <a:schemeClr val="accent2"/>
              </a:solidFill>
              <a:prstDash val="solid"/>
              <a:round/>
              <a:headEnd type="none" w="med" len="med"/>
              <a:tailEnd type="none" w="med" len="med"/>
            </a:ln>
          </p:spPr>
        </p:sp>
        <p:sp>
          <p:nvSpPr>
            <p:cNvPr id="26705" name="Line 148"/>
            <p:cNvSpPr/>
            <p:nvPr/>
          </p:nvSpPr>
          <p:spPr>
            <a:xfrm flipH="1">
              <a:off x="2934" y="3086"/>
              <a:ext cx="352" cy="202"/>
            </a:xfrm>
            <a:prstGeom prst="line">
              <a:avLst/>
            </a:prstGeom>
            <a:ln w="38100" cap="flat" cmpd="sng">
              <a:solidFill>
                <a:schemeClr val="accent2"/>
              </a:solidFill>
              <a:prstDash val="solid"/>
              <a:round/>
              <a:headEnd type="none" w="med" len="med"/>
              <a:tailEnd type="none" w="med" len="med"/>
            </a:ln>
          </p:spPr>
        </p:sp>
        <p:sp>
          <p:nvSpPr>
            <p:cNvPr id="26706" name="Line 149"/>
            <p:cNvSpPr/>
            <p:nvPr/>
          </p:nvSpPr>
          <p:spPr>
            <a:xfrm flipH="1">
              <a:off x="2641" y="3422"/>
              <a:ext cx="118" cy="202"/>
            </a:xfrm>
            <a:prstGeom prst="line">
              <a:avLst/>
            </a:prstGeom>
            <a:ln w="38100" cap="flat" cmpd="sng">
              <a:solidFill>
                <a:schemeClr val="accent2"/>
              </a:solidFill>
              <a:prstDash val="solid"/>
              <a:round/>
              <a:headEnd type="none" w="med" len="med"/>
              <a:tailEnd type="none" w="med" len="med"/>
            </a:ln>
          </p:spPr>
        </p:sp>
        <p:sp>
          <p:nvSpPr>
            <p:cNvPr id="26707" name="Line 150"/>
            <p:cNvSpPr/>
            <p:nvPr/>
          </p:nvSpPr>
          <p:spPr>
            <a:xfrm>
              <a:off x="2934" y="3422"/>
              <a:ext cx="118" cy="101"/>
            </a:xfrm>
            <a:prstGeom prst="line">
              <a:avLst/>
            </a:prstGeom>
            <a:ln w="38100" cap="flat" cmpd="sng">
              <a:solidFill>
                <a:schemeClr val="accent2"/>
              </a:solidFill>
              <a:prstDash val="solid"/>
              <a:round/>
              <a:headEnd type="none" w="med" len="med"/>
              <a:tailEnd type="none" w="med" len="med"/>
            </a:ln>
          </p:spPr>
        </p:sp>
        <p:sp>
          <p:nvSpPr>
            <p:cNvPr id="26708" name="Line 151"/>
            <p:cNvSpPr/>
            <p:nvPr/>
          </p:nvSpPr>
          <p:spPr>
            <a:xfrm flipH="1">
              <a:off x="2993" y="3758"/>
              <a:ext cx="59" cy="168"/>
            </a:xfrm>
            <a:prstGeom prst="line">
              <a:avLst/>
            </a:prstGeom>
            <a:ln w="38100" cap="flat" cmpd="sng">
              <a:solidFill>
                <a:schemeClr val="accent2"/>
              </a:solidFill>
              <a:prstDash val="solid"/>
              <a:round/>
              <a:headEnd type="none" w="med" len="med"/>
              <a:tailEnd type="none" w="med" len="med"/>
            </a:ln>
          </p:spPr>
        </p:sp>
        <p:sp>
          <p:nvSpPr>
            <p:cNvPr id="26709" name="Line 152"/>
            <p:cNvSpPr/>
            <p:nvPr/>
          </p:nvSpPr>
          <p:spPr>
            <a:xfrm>
              <a:off x="3169" y="3758"/>
              <a:ext cx="88" cy="168"/>
            </a:xfrm>
            <a:prstGeom prst="line">
              <a:avLst/>
            </a:prstGeom>
            <a:ln w="38100" cap="flat" cmpd="sng">
              <a:solidFill>
                <a:schemeClr val="accent2"/>
              </a:solidFill>
              <a:prstDash val="solid"/>
              <a:round/>
              <a:headEnd type="none" w="med" len="med"/>
              <a:tailEnd type="none" w="med" len="med"/>
            </a:ln>
          </p:spPr>
        </p:sp>
        <p:sp>
          <p:nvSpPr>
            <p:cNvPr id="26710" name="Line 153"/>
            <p:cNvSpPr/>
            <p:nvPr/>
          </p:nvSpPr>
          <p:spPr>
            <a:xfrm>
              <a:off x="3521" y="3120"/>
              <a:ext cx="205" cy="134"/>
            </a:xfrm>
            <a:prstGeom prst="line">
              <a:avLst/>
            </a:prstGeom>
            <a:ln w="38100" cap="flat" cmpd="sng">
              <a:solidFill>
                <a:schemeClr val="accent2"/>
              </a:solidFill>
              <a:prstDash val="solid"/>
              <a:round/>
              <a:headEnd type="none" w="med" len="med"/>
              <a:tailEnd type="none" w="med" len="med"/>
            </a:ln>
          </p:spPr>
        </p:sp>
        <p:sp>
          <p:nvSpPr>
            <p:cNvPr id="26711" name="Line 154"/>
            <p:cNvSpPr/>
            <p:nvPr/>
          </p:nvSpPr>
          <p:spPr>
            <a:xfrm flipH="1">
              <a:off x="3550" y="3456"/>
              <a:ext cx="117" cy="168"/>
            </a:xfrm>
            <a:prstGeom prst="line">
              <a:avLst/>
            </a:prstGeom>
            <a:ln w="38100" cap="flat" cmpd="sng">
              <a:solidFill>
                <a:schemeClr val="accent2"/>
              </a:solidFill>
              <a:prstDash val="solid"/>
              <a:round/>
              <a:headEnd type="none" w="med" len="med"/>
              <a:tailEnd type="none" w="med" len="med"/>
            </a:ln>
          </p:spPr>
        </p:sp>
        <p:sp>
          <p:nvSpPr>
            <p:cNvPr id="26712" name="Line 155"/>
            <p:cNvSpPr/>
            <p:nvPr/>
          </p:nvSpPr>
          <p:spPr>
            <a:xfrm>
              <a:off x="3872" y="3422"/>
              <a:ext cx="118" cy="135"/>
            </a:xfrm>
            <a:prstGeom prst="line">
              <a:avLst/>
            </a:prstGeom>
            <a:ln w="38100" cap="flat" cmpd="sng">
              <a:solidFill>
                <a:schemeClr val="accent2"/>
              </a:solidFill>
              <a:prstDash val="solid"/>
              <a:round/>
              <a:headEnd type="none" w="med" len="med"/>
              <a:tailEnd type="none" w="med" len="med"/>
            </a:ln>
          </p:spPr>
        </p:sp>
        <p:sp>
          <p:nvSpPr>
            <p:cNvPr id="26713" name="Line 156"/>
            <p:cNvSpPr/>
            <p:nvPr/>
          </p:nvSpPr>
          <p:spPr>
            <a:xfrm flipH="1">
              <a:off x="3902" y="3792"/>
              <a:ext cx="58" cy="134"/>
            </a:xfrm>
            <a:prstGeom prst="line">
              <a:avLst/>
            </a:prstGeom>
            <a:ln w="28575" cap="flat" cmpd="sng">
              <a:solidFill>
                <a:schemeClr val="accent2"/>
              </a:solidFill>
              <a:prstDash val="solid"/>
              <a:round/>
              <a:headEnd type="none" w="med" len="med"/>
              <a:tailEnd type="none" w="med" len="med"/>
            </a:ln>
          </p:spPr>
        </p:sp>
        <p:sp>
          <p:nvSpPr>
            <p:cNvPr id="26714" name="Line 157"/>
            <p:cNvSpPr/>
            <p:nvPr/>
          </p:nvSpPr>
          <p:spPr>
            <a:xfrm>
              <a:off x="4077" y="3792"/>
              <a:ext cx="59" cy="134"/>
            </a:xfrm>
            <a:prstGeom prst="line">
              <a:avLst/>
            </a:prstGeom>
            <a:ln w="38100" cap="flat" cmpd="sng">
              <a:solidFill>
                <a:schemeClr val="accent2"/>
              </a:solidFill>
              <a:prstDash val="solid"/>
              <a:round/>
              <a:headEnd type="none" w="med" len="med"/>
              <a:tailEnd type="none" w="med" len="med"/>
            </a:ln>
          </p:spPr>
        </p:sp>
      </p:grpSp>
      <p:graphicFrame>
        <p:nvGraphicFramePr>
          <p:cNvPr id="23557" name="表格 23556"/>
          <p:cNvGraphicFramePr/>
          <p:nvPr>
            <p:custDataLst>
              <p:tags r:id="rId1"/>
            </p:custDataLst>
          </p:nvPr>
        </p:nvGraphicFramePr>
        <p:xfrm>
          <a:off x="2495550" y="5229225"/>
          <a:ext cx="6697345" cy="795020"/>
        </p:xfrm>
        <a:graphic>
          <a:graphicData uri="http://schemas.openxmlformats.org/drawingml/2006/table">
            <a:tbl>
              <a:tblPr/>
              <a:tblGrid>
                <a:gridCol w="557530"/>
                <a:gridCol w="560070"/>
                <a:gridCol w="557530"/>
                <a:gridCol w="558800"/>
                <a:gridCol w="556895"/>
                <a:gridCol w="558165"/>
                <a:gridCol w="557530"/>
                <a:gridCol w="556895"/>
                <a:gridCol w="558800"/>
                <a:gridCol w="557530"/>
                <a:gridCol w="560070"/>
                <a:gridCol w="557530"/>
              </a:tblGrid>
              <a:tr h="397510">
                <a:tc>
                  <a:txBody>
                    <a:bodyPr/>
                    <a:p>
                      <a:pPr algn="ctr">
                        <a:spcBef>
                          <a:spcPct val="20000"/>
                        </a:spcBef>
                        <a:buClr>
                          <a:schemeClr val="accent1"/>
                        </a:buClr>
                        <a:buFont typeface="Wingdings" panose="05000000000000000000" pitchFamily="2" charset="2"/>
                        <a:buNone/>
                      </a:pPr>
                      <a:r>
                        <a:rPr lang="zh-CN" altLang="en-US" sz="2000" b="1" dirty="0">
                          <a:latin typeface="Arial" panose="020B0604020202020204" pitchFamily="34" charset="0"/>
                          <a:ea typeface="宋体" panose="02010600030101010101" pitchFamily="2" charset="-122"/>
                        </a:rPr>
                        <a:t>位置</a:t>
                      </a:r>
                      <a:endParaRPr lang="zh-CN" altLang="en-US" sz="2000" b="1" dirty="0">
                        <a:latin typeface="Arial" panose="020B0604020202020204" pitchFamily="34" charset="0"/>
                        <a:ea typeface="宋体" panose="0201060003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5</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6</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7</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8</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9</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10</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11</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97510">
                <a:tc>
                  <a:txBody>
                    <a:bodyPr/>
                    <a:p>
                      <a:pPr algn="ctr">
                        <a:spcBef>
                          <a:spcPct val="20000"/>
                        </a:spcBef>
                        <a:buClr>
                          <a:schemeClr val="accent1"/>
                        </a:buClr>
                        <a:buFont typeface="Wingdings" panose="05000000000000000000" pitchFamily="2" charset="2"/>
                        <a:buNone/>
                      </a:pPr>
                      <a:r>
                        <a:rPr lang="zh-CN" altLang="en-US" sz="2000" b="1" dirty="0">
                          <a:latin typeface="Arial" panose="020B0604020202020204" pitchFamily="34" charset="0"/>
                          <a:ea typeface="宋体" panose="02010600030101010101" pitchFamily="2" charset="-122"/>
                        </a:rPr>
                        <a:t>次数</a:t>
                      </a:r>
                      <a:endParaRPr lang="zh-CN" altLang="en-US" sz="2000" b="1" baseline="-25000" dirty="0">
                        <a:latin typeface="Arial" panose="020B0604020202020204" pitchFamily="34" charset="0"/>
                        <a:ea typeface="宋体" panose="02010600030101010101" pitchFamily="2" charset="-122"/>
                      </a:endParaRPr>
                    </a:p>
                  </a:txBody>
                  <a:tcPr marL="0" marR="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1</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2</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3</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000" b="1" dirty="0">
                          <a:latin typeface="Arial" panose="020B0604020202020204" pitchFamily="34" charset="0"/>
                          <a:ea typeface="宋体" panose="02010600030101010101" pitchFamily="2" charset="-122"/>
                        </a:rPr>
                        <a:t>4</a:t>
                      </a:r>
                      <a:endParaRPr lang="en-US" altLang="zh-CN" sz="2000" b="1" dirty="0">
                        <a:latin typeface="Arial" panose="020B0604020202020204" pitchFamily="34" charset="0"/>
                        <a:ea typeface="宋体" panose="02010600030101010101" pitchFamily="2" charset="-122"/>
                      </a:endParaRPr>
                    </a:p>
                  </a:txBody>
                  <a:tcPr marL="0" marR="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折半查找算法性能</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分析</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设有序表的长度</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n=2</a:t>
            </a:r>
            <a:r>
              <a:rPr lang="en-US" altLang="zh-CN" baseline="30000" dirty="0">
                <a:latin typeface="黑体" panose="02010609060101010101" pitchFamily="2" charset="-122"/>
                <a:ea typeface="黑体" panose="02010609060101010101" pitchFamily="2" charset="-122"/>
                <a:cs typeface="黑体" panose="02010609060101010101" pitchFamily="2" charset="-122"/>
                <a:sym typeface="+mn-ea"/>
              </a:rPr>
              <a:t>h</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（即</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h=</a:t>
            </a:r>
            <a:r>
              <a:rPr lang="en-US"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log</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2</a:t>
            </a:r>
            <a:r>
              <a:rPr lang="en-US" altLang="zh-CN" baseline="30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(n+1)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则描述折半查找的判定树是深度为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h</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的满二叉树</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树中层次为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的结点有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个，层次为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的结点有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个，层次为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h</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的结点有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baseline="30000" dirty="0">
                <a:latin typeface="黑体" panose="02010609060101010101" pitchFamily="2" charset="-122"/>
                <a:ea typeface="黑体" panose="02010609060101010101" pitchFamily="2" charset="-122"/>
                <a:cs typeface="黑体" panose="02010609060101010101" pitchFamily="2" charset="-122"/>
                <a:sym typeface="+mn-ea"/>
              </a:rPr>
              <a:t>h-1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假设表中每个记录的查找概率相等，则查找成功时折半查找的平均查找长度</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Char char="q"/>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buClr>
                <a:schemeClr val="accent1"/>
              </a:buClr>
              <a:buSzTx/>
              <a:buFont typeface="Wingdings" panose="05000000000000000000" pitchFamily="2" charset="2"/>
              <a:buNone/>
            </a:pP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Char char="q"/>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891996" name="Object 92"/>
          <p:cNvGraphicFramePr>
            <a:graphicFrameLocks noGrp="1"/>
          </p:cNvGraphicFramePr>
          <p:nvPr/>
        </p:nvGraphicFramePr>
        <p:xfrm>
          <a:off x="2135188" y="3789045"/>
          <a:ext cx="7273925" cy="1058863"/>
        </p:xfrm>
        <a:graphic>
          <a:graphicData uri="http://schemas.openxmlformats.org/presentationml/2006/ole">
            <mc:AlternateContent xmlns:mc="http://schemas.openxmlformats.org/markup-compatibility/2006">
              <mc:Choice xmlns:v="urn:schemas-microsoft-com:vml" Requires="v">
                <p:oleObj spid="_x0000_s3076" name="" r:id="rId1" imgW="3313430" imgH="482600" progId="Equation.3">
                  <p:embed/>
                </p:oleObj>
              </mc:Choice>
              <mc:Fallback>
                <p:oleObj name="" r:id="rId1" imgW="3313430" imgH="482600" progId="Equation.3">
                  <p:embed/>
                  <p:pic>
                    <p:nvPicPr>
                      <p:cNvPr id="0" name="图片 3075"/>
                      <p:cNvPicPr/>
                      <p:nvPr/>
                    </p:nvPicPr>
                    <p:blipFill>
                      <a:blip r:embed="rId2"/>
                      <a:stretch>
                        <a:fillRect/>
                      </a:stretch>
                    </p:blipFill>
                    <p:spPr>
                      <a:xfrm>
                        <a:off x="2135188" y="3789045"/>
                        <a:ext cx="7273925" cy="105886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91996"/>
                                        </p:tgtEl>
                                        <p:attrNameLst>
                                          <p:attrName>style.visibility</p:attrName>
                                        </p:attrNameLst>
                                      </p:cBhvr>
                                      <p:to>
                                        <p:strVal val="visible"/>
                                      </p:to>
                                    </p:set>
                                    <p:animEffect transition="in" filter="wipe(left)">
                                      <p:cBhvr>
                                        <p:cTn id="7" dur="500"/>
                                        <p:tgtEl>
                                          <p:spTgt spid="891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优缺点</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折半查找的效率比顺序查找高(特别是在静态查找表的长度很长时)</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折半查找只能适用于有序表，并且以顺序存储结构存储。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折半</a:t>
            </a:r>
            <a:r>
              <a:rPr lang="zh-CN" altLang="en-US"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查找前要先排序</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已知初始数列为11、22、27、33、44、55、66、88，对数列进行从小到大的排序，然后采用折半查找法，请写出数据11、66、99的查找过程和查找次数</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一个有序表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含有20个元素，下标从1开始，用折半查找法，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则查找长度为5的数据元素为？</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algn="l" eaLnBrk="1" hangingPunct="1">
              <a:buClrTx/>
              <a:buSzTx/>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AutoNum type="ea1JpnChsDbPeriod"/>
            </a:pPr>
            <a:endParaRPr lang="en-US" altLang="zh-CN" sz="2800" b="0" dirty="0">
              <a:latin typeface="黑体" panose="02010609060101010101" pitchFamily="2" charset="-122"/>
              <a:ea typeface="黑体" panose="02010609060101010101" pitchFamily="2" charset="-122"/>
            </a:endParaRPr>
          </a:p>
          <a:p>
            <a:pPr marL="609600" lvl="0" indent="-6096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609600" lvl="0" indent="-6096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优缺点</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折半查找的效率比顺序查找高(特别是在静态查找表的长度很长时)</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折半查找只能适用于有序表，并且以顺序存储结构存储。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折半</a:t>
            </a:r>
            <a:r>
              <a:rPr lang="zh-CN" altLang="en-US"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查找前要先排序</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折半查找算法是基于各个元素查找相等的情况</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当各元素的查找概率不等时，在只考虑查找成功的情况下，查找性能最优的是最优二叉树，即树内带权路径长度和</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(PH)</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最小的二叉树。又称为静态最优查找二叉树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由于构建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静态最优查找二叉树的时间代价较高，</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实际应用中往往构建</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PH</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近似最小的二叉树，称为次优查找树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次优查找树及改进</a:t>
            </a:r>
            <a:r>
              <a:rPr lang="zh-CN" altLang="en-US" sz="2800"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算法自行学习。</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rPr>
              <a:t>次优查找</a:t>
            </a:r>
            <a:r>
              <a:rPr lang="zh-CN" altLang="en-US" sz="2800" dirty="0">
                <a:latin typeface="黑体" panose="02010609060101010101" pitchFamily="2" charset="-122"/>
                <a:ea typeface="黑体" panose="02010609060101010101" pitchFamily="2" charset="-122"/>
                <a:cs typeface="黑体" panose="02010609060101010101" pitchFamily="2" charset="-122"/>
              </a:rPr>
              <a:t>树的思想：根结点元素</a:t>
            </a:r>
            <a:r>
              <a:rPr lang="en-US" altLang="zh-CN" sz="2800" dirty="0">
                <a:latin typeface="黑体" panose="02010609060101010101" pitchFamily="2" charset="-122"/>
                <a:ea typeface="黑体" panose="02010609060101010101" pitchFamily="2" charset="-122"/>
                <a:cs typeface="黑体" panose="02010609060101010101" pitchFamily="2" charset="-122"/>
              </a:rPr>
              <a:t>i</a:t>
            </a:r>
            <a:r>
              <a:rPr lang="zh-CN" altLang="en-US" sz="2800" dirty="0">
                <a:latin typeface="黑体" panose="02010609060101010101" pitchFamily="2" charset="-122"/>
                <a:ea typeface="黑体" panose="02010609060101010101" pitchFamily="2" charset="-122"/>
                <a:cs typeface="黑体" panose="02010609060101010101" pitchFamily="2" charset="-122"/>
              </a:rPr>
              <a:t>满足</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rPr>
              <a:t>确定根结点</a:t>
            </a:r>
            <a:r>
              <a:rPr lang="zh-CN" altLang="en-US" sz="2800" dirty="0">
                <a:latin typeface="黑体" panose="02010609060101010101" pitchFamily="2" charset="-122"/>
                <a:ea typeface="黑体" panose="02010609060101010101" pitchFamily="2" charset="-122"/>
                <a:cs typeface="黑体" panose="02010609060101010101" pitchFamily="2" charset="-122"/>
              </a:rPr>
              <a:t>后，递归构建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次优查找树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752475" y="2564765"/>
            <a:ext cx="8411210" cy="1522730"/>
          </a:xfrm>
          <a:prstGeom prst="rect">
            <a:avLst/>
          </a:prstGeom>
        </p:spPr>
      </p:pic>
      <p:grpSp>
        <p:nvGrpSpPr>
          <p:cNvPr id="8" name="组合 7"/>
          <p:cNvGrpSpPr/>
          <p:nvPr/>
        </p:nvGrpSpPr>
        <p:grpSpPr>
          <a:xfrm>
            <a:off x="7247890" y="404495"/>
            <a:ext cx="4170680" cy="2026285"/>
            <a:chOff x="10507" y="1370"/>
            <a:chExt cx="6568" cy="3191"/>
          </a:xfrm>
        </p:grpSpPr>
        <p:pic>
          <p:nvPicPr>
            <p:cNvPr id="6" name="图片 5"/>
            <p:cNvPicPr>
              <a:picLocks noChangeAspect="1"/>
            </p:cNvPicPr>
            <p:nvPr/>
          </p:nvPicPr>
          <p:blipFill>
            <a:blip r:embed="rId2"/>
            <a:stretch>
              <a:fillRect/>
            </a:stretch>
          </p:blipFill>
          <p:spPr>
            <a:xfrm>
              <a:off x="10507" y="1370"/>
              <a:ext cx="6569" cy="1826"/>
            </a:xfrm>
            <a:prstGeom prst="rect">
              <a:avLst/>
            </a:prstGeom>
          </p:spPr>
        </p:pic>
        <p:pic>
          <p:nvPicPr>
            <p:cNvPr id="7" name="图片 6"/>
            <p:cNvPicPr>
              <a:picLocks noChangeAspect="1"/>
            </p:cNvPicPr>
            <p:nvPr/>
          </p:nvPicPr>
          <p:blipFill>
            <a:blip r:embed="rId3"/>
            <a:stretch>
              <a:fillRect/>
            </a:stretch>
          </p:blipFill>
          <p:spPr>
            <a:xfrm>
              <a:off x="10507" y="3359"/>
              <a:ext cx="6442" cy="1202"/>
            </a:xfrm>
            <a:prstGeom prst="rect">
              <a:avLst/>
            </a:prstGeom>
          </p:spPr>
        </p:pic>
      </p:grpSp>
      <p:pic>
        <p:nvPicPr>
          <p:cNvPr id="9" name="图片 8"/>
          <p:cNvPicPr>
            <a:picLocks noChangeAspect="1"/>
          </p:cNvPicPr>
          <p:nvPr/>
        </p:nvPicPr>
        <p:blipFill>
          <a:blip r:embed="rId4"/>
          <a:stretch>
            <a:fillRect/>
          </a:stretch>
        </p:blipFill>
        <p:spPr>
          <a:xfrm>
            <a:off x="5160010" y="4293235"/>
            <a:ext cx="3659505" cy="186309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静态查找表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动态查找表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哈希表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1" i="0" u="none" strike="noStrike" kern="1200" cap="none" spc="0" normalizeH="0" baseline="0" dirty="0">
              <a:solidFill>
                <a:schemeClr val="tx1"/>
              </a:solidFill>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1252220"/>
            <a:ext cx="212725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第九章	</a:t>
            </a:r>
            <a:r>
              <a:rPr lang="zh-CN" altLang="en-US" sz="4400" b="1" dirty="0">
                <a:solidFill>
                  <a:srgbClr val="0000CC"/>
                </a:solidFill>
                <a:latin typeface="楷体" panose="02010609060101010101" charset="-122"/>
                <a:ea typeface="楷体" panose="02010609060101010101" charset="-122"/>
              </a:rPr>
              <a:t>查找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索引顺序查找，又称分块查找，是一种索引顺序表(分块有序表)查找方法，是折半查找和顺序查找的简单结合</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要求顺序表是分块有序表，</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将整个表分成几块，块内无序，块间有序</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所谓块间有序是指后一块表中所有记录的关键字均大于前一块表中的最大关键字</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索引顺序查找包含主表和索引表</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主表：用数组存放待查记录,每个数据元素</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都含有关键字域</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索引表：索引表是按关键字有序的，每个结点含有最大关键字域和指向本块第一个结点的指针</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1748" name="Group 4"/>
          <p:cNvGrpSpPr/>
          <p:nvPr/>
        </p:nvGrpSpPr>
        <p:grpSpPr>
          <a:xfrm>
            <a:off x="4367213" y="5013008"/>
            <a:ext cx="1619250" cy="863600"/>
            <a:chOff x="0" y="0"/>
            <a:chExt cx="1020" cy="544"/>
          </a:xfrm>
        </p:grpSpPr>
        <p:sp>
          <p:nvSpPr>
            <p:cNvPr id="31749" name="Rectangle 5"/>
            <p:cNvSpPr/>
            <p:nvPr/>
          </p:nvSpPr>
          <p:spPr>
            <a:xfrm>
              <a:off x="0" y="0"/>
              <a:ext cx="1020" cy="544"/>
            </a:xfrm>
            <a:prstGeom prst="rect">
              <a:avLst/>
            </a:prstGeom>
            <a:noFill/>
            <a:ln w="28575" cap="flat" cmpd="sng">
              <a:solidFill>
                <a:schemeClr val="tx1"/>
              </a:solidFill>
              <a:prstDash val="solid"/>
              <a:miter/>
              <a:headEnd type="none" w="med" len="med"/>
              <a:tailEnd type="none" w="med" len="med"/>
            </a:ln>
          </p:spPr>
          <p:txBody>
            <a:bodyPr wrap="none" anchor="ctr" anchorCtr="0"/>
            <a:p>
              <a:r>
                <a:rPr lang="zh-CN" altLang="en-US" sz="2400" b="1" dirty="0">
                  <a:latin typeface="Times New Roman" panose="02020603050405020304" pitchFamily="18" charset="0"/>
                  <a:ea typeface="宋体" panose="02010600030101010101" pitchFamily="2" charset="-122"/>
                </a:rPr>
                <a:t>最大关键字</a:t>
              </a:r>
              <a:endParaRPr lang="zh-CN" altLang="en-US" sz="2400" b="1" dirty="0">
                <a:latin typeface="Times New Roman" panose="02020603050405020304" pitchFamily="18" charset="0"/>
                <a:ea typeface="宋体" panose="02010600030101010101" pitchFamily="2" charset="-122"/>
              </a:endParaRPr>
            </a:p>
            <a:p>
              <a:r>
                <a:rPr lang="zh-CN" altLang="en-US" sz="2400" b="1" dirty="0">
                  <a:latin typeface="Times New Roman" panose="02020603050405020304" pitchFamily="18" charset="0"/>
                  <a:ea typeface="宋体" panose="02010600030101010101" pitchFamily="2" charset="-122"/>
                </a:rPr>
                <a:t>起始指针</a:t>
              </a:r>
              <a:endParaRPr lang="zh-CN" altLang="en-US" sz="2400" b="1" dirty="0">
                <a:latin typeface="Times New Roman" panose="02020603050405020304" pitchFamily="18" charset="0"/>
                <a:ea typeface="宋体" panose="02010600030101010101" pitchFamily="2" charset="-122"/>
              </a:endParaRPr>
            </a:p>
          </p:txBody>
        </p:sp>
        <p:sp>
          <p:nvSpPr>
            <p:cNvPr id="31750" name="Line 6"/>
            <p:cNvSpPr/>
            <p:nvPr/>
          </p:nvSpPr>
          <p:spPr>
            <a:xfrm>
              <a:off x="0" y="288"/>
              <a:ext cx="1020" cy="0"/>
            </a:xfrm>
            <a:prstGeom prst="line">
              <a:avLst/>
            </a:prstGeom>
            <a:ln w="28575" cap="flat" cmpd="sng">
              <a:solidFill>
                <a:schemeClr val="tx1"/>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索引顺序查找算法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设计</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用折半或顺序查找方法，在索引表中找到块</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用顺序查找方法，在主表对应块中找到记录</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2772" name="Group 45"/>
          <p:cNvGrpSpPr/>
          <p:nvPr/>
        </p:nvGrpSpPr>
        <p:grpSpPr>
          <a:xfrm>
            <a:off x="1271270" y="2708910"/>
            <a:ext cx="8132763" cy="2725738"/>
            <a:chOff x="0" y="0"/>
            <a:chExt cx="5123" cy="1717"/>
          </a:xfrm>
        </p:grpSpPr>
        <p:sp>
          <p:nvSpPr>
            <p:cNvPr id="32773" name="Line 46"/>
            <p:cNvSpPr/>
            <p:nvPr/>
          </p:nvSpPr>
          <p:spPr>
            <a:xfrm>
              <a:off x="2808" y="1460"/>
              <a:ext cx="0" cy="249"/>
            </a:xfrm>
            <a:prstGeom prst="line">
              <a:avLst/>
            </a:prstGeom>
            <a:ln w="28575" cap="flat" cmpd="sng">
              <a:solidFill>
                <a:schemeClr val="tx1"/>
              </a:solidFill>
              <a:prstDash val="solid"/>
              <a:round/>
              <a:headEnd type="none" w="med" len="med"/>
              <a:tailEnd type="none" w="med" len="med"/>
            </a:ln>
          </p:spPr>
        </p:sp>
        <p:grpSp>
          <p:nvGrpSpPr>
            <p:cNvPr id="32774" name="Group 47"/>
            <p:cNvGrpSpPr/>
            <p:nvPr/>
          </p:nvGrpSpPr>
          <p:grpSpPr>
            <a:xfrm>
              <a:off x="0" y="0"/>
              <a:ext cx="5123" cy="1717"/>
              <a:chOff x="0" y="0"/>
              <a:chExt cx="5123" cy="1717"/>
            </a:xfrm>
          </p:grpSpPr>
          <p:sp>
            <p:nvSpPr>
              <p:cNvPr id="32775" name="Text Box 48"/>
              <p:cNvSpPr txBox="1"/>
              <p:nvPr/>
            </p:nvSpPr>
            <p:spPr>
              <a:xfrm>
                <a:off x="1720" y="0"/>
                <a:ext cx="598" cy="251"/>
              </a:xfrm>
              <a:prstGeom prst="rect">
                <a:avLst/>
              </a:prstGeom>
              <a:noFill/>
              <a:ln w="9525">
                <a:noFill/>
              </a:ln>
            </p:spPr>
            <p:txBody>
              <a:bodyPr wrap="none" anchor="t" anchorCtr="0">
                <a:spAutoFit/>
              </a:bodyPr>
              <a:p>
                <a:r>
                  <a:rPr lang="zh-CN" altLang="en-US" sz="2000" b="1" dirty="0">
                    <a:latin typeface="Times New Roman" panose="02020603050405020304" pitchFamily="18" charset="0"/>
                    <a:ea typeface="宋体" panose="02010600030101010101" pitchFamily="2" charset="-122"/>
                  </a:rPr>
                  <a:t>索引表</a:t>
                </a:r>
                <a:endParaRPr lang="zh-CN" altLang="en-US" sz="2000" b="1" dirty="0">
                  <a:latin typeface="Times New Roman" panose="02020603050405020304" pitchFamily="18" charset="0"/>
                  <a:ea typeface="宋体" panose="02010600030101010101" pitchFamily="2" charset="-122"/>
                </a:endParaRPr>
              </a:p>
            </p:txBody>
          </p:sp>
          <p:sp>
            <p:nvSpPr>
              <p:cNvPr id="32776" name="Text Box 49"/>
              <p:cNvSpPr txBox="1"/>
              <p:nvPr/>
            </p:nvSpPr>
            <p:spPr>
              <a:xfrm>
                <a:off x="57" y="1192"/>
                <a:ext cx="5048" cy="290"/>
              </a:xfrm>
              <a:prstGeom prst="rect">
                <a:avLst/>
              </a:prstGeom>
              <a:noFill/>
              <a:ln w="9525">
                <a:noFill/>
              </a:ln>
            </p:spPr>
            <p:txBody>
              <a:bodyPr wrap="none" anchor="t" anchorCtr="0">
                <a:spAutoFit/>
              </a:bodyPr>
              <a:p>
                <a:r>
                  <a:rPr lang="en-US" altLang="zh-CN" sz="2400" b="1" dirty="0">
                    <a:latin typeface="Times New Roman" panose="02020603050405020304" pitchFamily="18" charset="0"/>
                    <a:ea typeface="宋体" panose="02010600030101010101" pitchFamily="2" charset="-122"/>
                  </a:rPr>
                  <a:t>1    2    3    4   5    6    7    8    9  10  11  12  13  14  15  16  17  18</a:t>
                </a:r>
                <a:endParaRPr lang="en-US" altLang="zh-CN" sz="2400" b="1" dirty="0">
                  <a:latin typeface="Times New Roman" panose="02020603050405020304" pitchFamily="18" charset="0"/>
                  <a:ea typeface="宋体" panose="02010600030101010101" pitchFamily="2" charset="-122"/>
                </a:endParaRPr>
              </a:p>
            </p:txBody>
          </p:sp>
          <p:sp>
            <p:nvSpPr>
              <p:cNvPr id="32777" name="Rectangle 50"/>
              <p:cNvSpPr/>
              <p:nvPr/>
            </p:nvSpPr>
            <p:spPr>
              <a:xfrm>
                <a:off x="0" y="1466"/>
                <a:ext cx="5123" cy="249"/>
              </a:xfrm>
              <a:prstGeom prst="rect">
                <a:avLst/>
              </a:prstGeom>
              <a:noFill/>
              <a:ln w="2857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22  12  13   8   9   20  33  42  44 38  24  48  60  58  74  57   86  53</a:t>
                </a:r>
                <a:endParaRPr lang="en-US" altLang="zh-CN" sz="2400" b="1" dirty="0">
                  <a:latin typeface="Times New Roman" panose="02020603050405020304" pitchFamily="18" charset="0"/>
                  <a:ea typeface="宋体" panose="02010600030101010101" pitchFamily="2" charset="-122"/>
                </a:endParaRPr>
              </a:p>
            </p:txBody>
          </p:sp>
          <p:sp>
            <p:nvSpPr>
              <p:cNvPr id="32778" name="Line 51"/>
              <p:cNvSpPr/>
              <p:nvPr/>
            </p:nvSpPr>
            <p:spPr>
              <a:xfrm>
                <a:off x="288" y="1466"/>
                <a:ext cx="0" cy="249"/>
              </a:xfrm>
              <a:prstGeom prst="line">
                <a:avLst/>
              </a:prstGeom>
              <a:ln w="28575" cap="flat" cmpd="sng">
                <a:solidFill>
                  <a:schemeClr val="tx1"/>
                </a:solidFill>
                <a:prstDash val="solid"/>
                <a:round/>
                <a:headEnd type="none" w="med" len="med"/>
                <a:tailEnd type="none" w="med" len="med"/>
              </a:ln>
            </p:spPr>
          </p:sp>
          <p:sp>
            <p:nvSpPr>
              <p:cNvPr id="32779" name="Line 52"/>
              <p:cNvSpPr/>
              <p:nvPr/>
            </p:nvSpPr>
            <p:spPr>
              <a:xfrm>
                <a:off x="576" y="1466"/>
                <a:ext cx="0" cy="249"/>
              </a:xfrm>
              <a:prstGeom prst="line">
                <a:avLst/>
              </a:prstGeom>
              <a:ln w="28575" cap="flat" cmpd="sng">
                <a:solidFill>
                  <a:schemeClr val="tx1"/>
                </a:solidFill>
                <a:prstDash val="solid"/>
                <a:round/>
                <a:headEnd type="none" w="med" len="med"/>
                <a:tailEnd type="none" w="med" len="med"/>
              </a:ln>
            </p:spPr>
          </p:sp>
          <p:sp>
            <p:nvSpPr>
              <p:cNvPr id="32780" name="Line 53"/>
              <p:cNvSpPr/>
              <p:nvPr/>
            </p:nvSpPr>
            <p:spPr>
              <a:xfrm>
                <a:off x="912" y="1466"/>
                <a:ext cx="0" cy="249"/>
              </a:xfrm>
              <a:prstGeom prst="line">
                <a:avLst/>
              </a:prstGeom>
              <a:ln w="28575" cap="flat" cmpd="sng">
                <a:solidFill>
                  <a:schemeClr val="tx1"/>
                </a:solidFill>
                <a:prstDash val="solid"/>
                <a:round/>
                <a:headEnd type="none" w="med" len="med"/>
                <a:tailEnd type="none" w="med" len="med"/>
              </a:ln>
            </p:spPr>
          </p:sp>
          <p:sp>
            <p:nvSpPr>
              <p:cNvPr id="32781" name="Line 54"/>
              <p:cNvSpPr/>
              <p:nvPr/>
            </p:nvSpPr>
            <p:spPr>
              <a:xfrm>
                <a:off x="4856" y="1468"/>
                <a:ext cx="0" cy="249"/>
              </a:xfrm>
              <a:prstGeom prst="line">
                <a:avLst/>
              </a:prstGeom>
              <a:ln w="28575" cap="flat" cmpd="sng">
                <a:solidFill>
                  <a:schemeClr val="tx1"/>
                </a:solidFill>
                <a:prstDash val="solid"/>
                <a:round/>
                <a:headEnd type="none" w="med" len="med"/>
                <a:tailEnd type="none" w="med" len="med"/>
              </a:ln>
            </p:spPr>
          </p:sp>
          <p:sp>
            <p:nvSpPr>
              <p:cNvPr id="32782" name="Line 55"/>
              <p:cNvSpPr/>
              <p:nvPr/>
            </p:nvSpPr>
            <p:spPr>
              <a:xfrm>
                <a:off x="1152" y="1466"/>
                <a:ext cx="0" cy="249"/>
              </a:xfrm>
              <a:prstGeom prst="line">
                <a:avLst/>
              </a:prstGeom>
              <a:ln w="28575" cap="flat" cmpd="sng">
                <a:solidFill>
                  <a:schemeClr val="tx1"/>
                </a:solidFill>
                <a:prstDash val="solid"/>
                <a:round/>
                <a:headEnd type="none" w="med" len="med"/>
                <a:tailEnd type="none" w="med" len="med"/>
              </a:ln>
            </p:spPr>
          </p:sp>
          <p:sp>
            <p:nvSpPr>
              <p:cNvPr id="32783" name="Line 56"/>
              <p:cNvSpPr/>
              <p:nvPr/>
            </p:nvSpPr>
            <p:spPr>
              <a:xfrm>
                <a:off x="1392" y="1466"/>
                <a:ext cx="0" cy="249"/>
              </a:xfrm>
              <a:prstGeom prst="line">
                <a:avLst/>
              </a:prstGeom>
              <a:ln w="28575" cap="flat" cmpd="sng">
                <a:solidFill>
                  <a:schemeClr val="tx1"/>
                </a:solidFill>
                <a:prstDash val="solid"/>
                <a:round/>
                <a:headEnd type="none" w="med" len="med"/>
                <a:tailEnd type="none" w="med" len="med"/>
              </a:ln>
            </p:spPr>
          </p:sp>
          <p:sp>
            <p:nvSpPr>
              <p:cNvPr id="32784" name="Line 57"/>
              <p:cNvSpPr/>
              <p:nvPr/>
            </p:nvSpPr>
            <p:spPr>
              <a:xfrm>
                <a:off x="1680" y="1466"/>
                <a:ext cx="0" cy="249"/>
              </a:xfrm>
              <a:prstGeom prst="line">
                <a:avLst/>
              </a:prstGeom>
              <a:ln w="28575" cap="flat" cmpd="sng">
                <a:solidFill>
                  <a:schemeClr val="hlink"/>
                </a:solidFill>
                <a:prstDash val="solid"/>
                <a:round/>
                <a:headEnd type="none" w="med" len="med"/>
                <a:tailEnd type="none" w="med" len="med"/>
              </a:ln>
            </p:spPr>
          </p:sp>
          <p:sp>
            <p:nvSpPr>
              <p:cNvPr id="32785" name="Line 58"/>
              <p:cNvSpPr/>
              <p:nvPr/>
            </p:nvSpPr>
            <p:spPr>
              <a:xfrm>
                <a:off x="1968" y="1466"/>
                <a:ext cx="0" cy="249"/>
              </a:xfrm>
              <a:prstGeom prst="line">
                <a:avLst/>
              </a:prstGeom>
              <a:ln w="28575" cap="flat" cmpd="sng">
                <a:solidFill>
                  <a:schemeClr val="tx1"/>
                </a:solidFill>
                <a:prstDash val="solid"/>
                <a:round/>
                <a:headEnd type="none" w="med" len="med"/>
                <a:tailEnd type="none" w="med" len="med"/>
              </a:ln>
            </p:spPr>
          </p:sp>
          <p:sp>
            <p:nvSpPr>
              <p:cNvPr id="32786" name="Line 59"/>
              <p:cNvSpPr/>
              <p:nvPr/>
            </p:nvSpPr>
            <p:spPr>
              <a:xfrm>
                <a:off x="2256" y="1466"/>
                <a:ext cx="0" cy="249"/>
              </a:xfrm>
              <a:prstGeom prst="line">
                <a:avLst/>
              </a:prstGeom>
              <a:ln w="28575" cap="flat" cmpd="sng">
                <a:solidFill>
                  <a:schemeClr val="tx1"/>
                </a:solidFill>
                <a:prstDash val="solid"/>
                <a:round/>
                <a:headEnd type="none" w="med" len="med"/>
                <a:tailEnd type="none" w="med" len="med"/>
              </a:ln>
            </p:spPr>
          </p:sp>
          <p:sp>
            <p:nvSpPr>
              <p:cNvPr id="32787" name="Line 60"/>
              <p:cNvSpPr/>
              <p:nvPr/>
            </p:nvSpPr>
            <p:spPr>
              <a:xfrm>
                <a:off x="4544" y="1468"/>
                <a:ext cx="0" cy="249"/>
              </a:xfrm>
              <a:prstGeom prst="line">
                <a:avLst/>
              </a:prstGeom>
              <a:ln w="28575" cap="flat" cmpd="sng">
                <a:solidFill>
                  <a:schemeClr val="tx1"/>
                </a:solidFill>
                <a:prstDash val="solid"/>
                <a:round/>
                <a:headEnd type="none" w="med" len="med"/>
                <a:tailEnd type="none" w="med" len="med"/>
              </a:ln>
            </p:spPr>
          </p:sp>
          <p:sp>
            <p:nvSpPr>
              <p:cNvPr id="32788" name="Line 61"/>
              <p:cNvSpPr/>
              <p:nvPr/>
            </p:nvSpPr>
            <p:spPr>
              <a:xfrm>
                <a:off x="2544" y="1466"/>
                <a:ext cx="0" cy="249"/>
              </a:xfrm>
              <a:prstGeom prst="line">
                <a:avLst/>
              </a:prstGeom>
              <a:ln w="28575" cap="flat" cmpd="sng">
                <a:solidFill>
                  <a:schemeClr val="tx1"/>
                </a:solidFill>
                <a:prstDash val="solid"/>
                <a:round/>
                <a:headEnd type="none" w="med" len="med"/>
                <a:tailEnd type="none" w="med" len="med"/>
              </a:ln>
            </p:spPr>
          </p:sp>
          <p:sp>
            <p:nvSpPr>
              <p:cNvPr id="32789" name="Line 62"/>
              <p:cNvSpPr/>
              <p:nvPr/>
            </p:nvSpPr>
            <p:spPr>
              <a:xfrm>
                <a:off x="3088" y="1466"/>
                <a:ext cx="0" cy="249"/>
              </a:xfrm>
              <a:prstGeom prst="line">
                <a:avLst/>
              </a:prstGeom>
              <a:ln w="28575" cap="flat" cmpd="sng">
                <a:solidFill>
                  <a:schemeClr val="tx1"/>
                </a:solidFill>
                <a:prstDash val="solid"/>
                <a:round/>
                <a:headEnd type="none" w="med" len="med"/>
                <a:tailEnd type="none" w="med" len="med"/>
              </a:ln>
            </p:spPr>
          </p:sp>
          <p:sp>
            <p:nvSpPr>
              <p:cNvPr id="32790" name="Line 63"/>
              <p:cNvSpPr/>
              <p:nvPr/>
            </p:nvSpPr>
            <p:spPr>
              <a:xfrm>
                <a:off x="3376" y="1466"/>
                <a:ext cx="0" cy="249"/>
              </a:xfrm>
              <a:prstGeom prst="line">
                <a:avLst/>
              </a:prstGeom>
              <a:ln w="28575" cap="flat" cmpd="sng">
                <a:solidFill>
                  <a:schemeClr val="hlink"/>
                </a:solidFill>
                <a:prstDash val="solid"/>
                <a:round/>
                <a:headEnd type="none" w="med" len="med"/>
                <a:tailEnd type="none" w="med" len="med"/>
              </a:ln>
            </p:spPr>
          </p:sp>
          <p:sp>
            <p:nvSpPr>
              <p:cNvPr id="32791" name="Line 64"/>
              <p:cNvSpPr/>
              <p:nvPr/>
            </p:nvSpPr>
            <p:spPr>
              <a:xfrm>
                <a:off x="4224" y="1466"/>
                <a:ext cx="0" cy="249"/>
              </a:xfrm>
              <a:prstGeom prst="line">
                <a:avLst/>
              </a:prstGeom>
              <a:ln w="28575" cap="flat" cmpd="sng">
                <a:solidFill>
                  <a:schemeClr val="tx1"/>
                </a:solidFill>
                <a:prstDash val="solid"/>
                <a:round/>
                <a:headEnd type="none" w="med" len="med"/>
                <a:tailEnd type="none" w="med" len="med"/>
              </a:ln>
            </p:spPr>
          </p:sp>
          <p:sp>
            <p:nvSpPr>
              <p:cNvPr id="32792" name="Line 65"/>
              <p:cNvSpPr/>
              <p:nvPr/>
            </p:nvSpPr>
            <p:spPr>
              <a:xfrm>
                <a:off x="3664" y="1466"/>
                <a:ext cx="0" cy="249"/>
              </a:xfrm>
              <a:prstGeom prst="line">
                <a:avLst/>
              </a:prstGeom>
              <a:ln w="28575" cap="flat" cmpd="sng">
                <a:solidFill>
                  <a:schemeClr val="tx1"/>
                </a:solidFill>
                <a:prstDash val="solid"/>
                <a:round/>
                <a:headEnd type="none" w="med" len="med"/>
                <a:tailEnd type="none" w="med" len="med"/>
              </a:ln>
            </p:spPr>
          </p:sp>
          <p:sp>
            <p:nvSpPr>
              <p:cNvPr id="32793" name="Line 66"/>
              <p:cNvSpPr/>
              <p:nvPr/>
            </p:nvSpPr>
            <p:spPr>
              <a:xfrm>
                <a:off x="3953" y="1466"/>
                <a:ext cx="0" cy="249"/>
              </a:xfrm>
              <a:prstGeom prst="line">
                <a:avLst/>
              </a:prstGeom>
              <a:ln w="28575" cap="flat" cmpd="sng">
                <a:solidFill>
                  <a:schemeClr val="tx1"/>
                </a:solidFill>
                <a:prstDash val="solid"/>
                <a:round/>
                <a:headEnd type="none" w="med" len="med"/>
                <a:tailEnd type="none" w="med" len="med"/>
              </a:ln>
            </p:spPr>
          </p:sp>
          <p:grpSp>
            <p:nvGrpSpPr>
              <p:cNvPr id="32794" name="Group 67"/>
              <p:cNvGrpSpPr/>
              <p:nvPr/>
            </p:nvGrpSpPr>
            <p:grpSpPr>
              <a:xfrm>
                <a:off x="166" y="747"/>
                <a:ext cx="1412" cy="462"/>
                <a:chOff x="0" y="0"/>
                <a:chExt cx="1412" cy="462"/>
              </a:xfrm>
            </p:grpSpPr>
            <p:sp>
              <p:nvSpPr>
                <p:cNvPr id="32795" name="Line 68"/>
                <p:cNvSpPr/>
                <p:nvPr/>
              </p:nvSpPr>
              <p:spPr>
                <a:xfrm>
                  <a:off x="1412" y="0"/>
                  <a:ext cx="0" cy="167"/>
                </a:xfrm>
                <a:prstGeom prst="line">
                  <a:avLst/>
                </a:prstGeom>
                <a:ln w="28575" cap="flat" cmpd="sng">
                  <a:solidFill>
                    <a:schemeClr val="tx1"/>
                  </a:solidFill>
                  <a:prstDash val="solid"/>
                  <a:round/>
                  <a:headEnd type="none" w="med" len="med"/>
                  <a:tailEnd type="none" w="med" len="med"/>
                </a:ln>
              </p:spPr>
            </p:sp>
            <p:sp>
              <p:nvSpPr>
                <p:cNvPr id="32796" name="Line 69"/>
                <p:cNvSpPr/>
                <p:nvPr/>
              </p:nvSpPr>
              <p:spPr>
                <a:xfrm flipH="1">
                  <a:off x="11" y="167"/>
                  <a:ext cx="1401" cy="0"/>
                </a:xfrm>
                <a:prstGeom prst="line">
                  <a:avLst/>
                </a:prstGeom>
                <a:ln w="28575" cap="flat" cmpd="sng">
                  <a:solidFill>
                    <a:schemeClr val="tx1"/>
                  </a:solidFill>
                  <a:prstDash val="solid"/>
                  <a:round/>
                  <a:headEnd type="none" w="med" len="med"/>
                  <a:tailEnd type="none" w="med" len="med"/>
                </a:ln>
              </p:spPr>
            </p:sp>
            <p:sp>
              <p:nvSpPr>
                <p:cNvPr id="32797" name="Line 70"/>
                <p:cNvSpPr/>
                <p:nvPr/>
              </p:nvSpPr>
              <p:spPr>
                <a:xfrm>
                  <a:off x="0" y="167"/>
                  <a:ext cx="0" cy="295"/>
                </a:xfrm>
                <a:prstGeom prst="line">
                  <a:avLst/>
                </a:prstGeom>
                <a:ln w="28575" cap="flat" cmpd="sng">
                  <a:solidFill>
                    <a:schemeClr val="tx1"/>
                  </a:solidFill>
                  <a:prstDash val="solid"/>
                  <a:round/>
                  <a:headEnd type="none" w="med" len="med"/>
                  <a:tailEnd type="triangle" w="med" len="med"/>
                </a:ln>
              </p:spPr>
            </p:sp>
          </p:grpSp>
          <p:grpSp>
            <p:nvGrpSpPr>
              <p:cNvPr id="32798" name="Group 71"/>
              <p:cNvGrpSpPr/>
              <p:nvPr/>
            </p:nvGrpSpPr>
            <p:grpSpPr>
              <a:xfrm>
                <a:off x="1817" y="747"/>
                <a:ext cx="181" cy="476"/>
                <a:chOff x="0" y="0"/>
                <a:chExt cx="181" cy="476"/>
              </a:xfrm>
            </p:grpSpPr>
            <p:sp>
              <p:nvSpPr>
                <p:cNvPr id="32799" name="Line 72"/>
                <p:cNvSpPr/>
                <p:nvPr/>
              </p:nvSpPr>
              <p:spPr>
                <a:xfrm>
                  <a:off x="180" y="0"/>
                  <a:ext cx="0" cy="249"/>
                </a:xfrm>
                <a:prstGeom prst="line">
                  <a:avLst/>
                </a:prstGeom>
                <a:ln w="28575" cap="flat" cmpd="sng">
                  <a:solidFill>
                    <a:schemeClr val="tx1"/>
                  </a:solidFill>
                  <a:prstDash val="solid"/>
                  <a:round/>
                  <a:headEnd type="none" w="med" len="med"/>
                  <a:tailEnd type="none" w="med" len="med"/>
                </a:ln>
              </p:spPr>
            </p:sp>
            <p:sp>
              <p:nvSpPr>
                <p:cNvPr id="32800" name="Line 73"/>
                <p:cNvSpPr/>
                <p:nvPr/>
              </p:nvSpPr>
              <p:spPr>
                <a:xfrm flipH="1">
                  <a:off x="0" y="249"/>
                  <a:ext cx="181" cy="0"/>
                </a:xfrm>
                <a:prstGeom prst="line">
                  <a:avLst/>
                </a:prstGeom>
                <a:ln w="28575" cap="flat" cmpd="sng">
                  <a:solidFill>
                    <a:schemeClr val="tx1"/>
                  </a:solidFill>
                  <a:prstDash val="solid"/>
                  <a:round/>
                  <a:headEnd type="none" w="med" len="med"/>
                  <a:tailEnd type="none" w="med" len="med"/>
                </a:ln>
              </p:spPr>
            </p:sp>
            <p:sp>
              <p:nvSpPr>
                <p:cNvPr id="32801" name="Line 74"/>
                <p:cNvSpPr/>
                <p:nvPr/>
              </p:nvSpPr>
              <p:spPr>
                <a:xfrm>
                  <a:off x="3" y="249"/>
                  <a:ext cx="0" cy="227"/>
                </a:xfrm>
                <a:prstGeom prst="line">
                  <a:avLst/>
                </a:prstGeom>
                <a:ln w="28575" cap="flat" cmpd="sng">
                  <a:solidFill>
                    <a:schemeClr val="tx1"/>
                  </a:solidFill>
                  <a:prstDash val="solid"/>
                  <a:round/>
                  <a:headEnd type="none" w="med" len="med"/>
                  <a:tailEnd type="triangle" w="med" len="med"/>
                </a:ln>
              </p:spPr>
            </p:sp>
          </p:grpSp>
          <p:grpSp>
            <p:nvGrpSpPr>
              <p:cNvPr id="32802" name="Group 75"/>
              <p:cNvGrpSpPr/>
              <p:nvPr/>
            </p:nvGrpSpPr>
            <p:grpSpPr>
              <a:xfrm>
                <a:off x="2422" y="747"/>
                <a:ext cx="1043" cy="471"/>
                <a:chOff x="0" y="0"/>
                <a:chExt cx="1043" cy="471"/>
              </a:xfrm>
            </p:grpSpPr>
            <p:sp>
              <p:nvSpPr>
                <p:cNvPr id="32803" name="Line 76"/>
                <p:cNvSpPr/>
                <p:nvPr/>
              </p:nvSpPr>
              <p:spPr>
                <a:xfrm>
                  <a:off x="0" y="0"/>
                  <a:ext cx="0" cy="222"/>
                </a:xfrm>
                <a:prstGeom prst="line">
                  <a:avLst/>
                </a:prstGeom>
                <a:ln w="28575" cap="flat" cmpd="sng">
                  <a:solidFill>
                    <a:schemeClr val="tx1"/>
                  </a:solidFill>
                  <a:prstDash val="solid"/>
                  <a:round/>
                  <a:headEnd type="none" w="med" len="med"/>
                  <a:tailEnd type="none" w="med" len="med"/>
                </a:ln>
              </p:spPr>
            </p:sp>
            <p:sp>
              <p:nvSpPr>
                <p:cNvPr id="32804" name="Line 77"/>
                <p:cNvSpPr/>
                <p:nvPr/>
              </p:nvSpPr>
              <p:spPr>
                <a:xfrm>
                  <a:off x="0" y="222"/>
                  <a:ext cx="1043" cy="0"/>
                </a:xfrm>
                <a:prstGeom prst="line">
                  <a:avLst/>
                </a:prstGeom>
                <a:ln w="28575" cap="flat" cmpd="sng">
                  <a:solidFill>
                    <a:schemeClr val="tx1"/>
                  </a:solidFill>
                  <a:prstDash val="solid"/>
                  <a:round/>
                  <a:headEnd type="none" w="med" len="med"/>
                  <a:tailEnd type="none" w="med" len="med"/>
                </a:ln>
              </p:spPr>
            </p:sp>
            <p:sp>
              <p:nvSpPr>
                <p:cNvPr id="32805" name="Line 78"/>
                <p:cNvSpPr/>
                <p:nvPr/>
              </p:nvSpPr>
              <p:spPr>
                <a:xfrm>
                  <a:off x="1041" y="222"/>
                  <a:ext cx="0" cy="249"/>
                </a:xfrm>
                <a:prstGeom prst="line">
                  <a:avLst/>
                </a:prstGeom>
                <a:ln w="28575" cap="flat" cmpd="sng">
                  <a:solidFill>
                    <a:schemeClr val="tx1"/>
                  </a:solidFill>
                  <a:prstDash val="solid"/>
                  <a:round/>
                  <a:headEnd type="none" w="med" len="med"/>
                  <a:tailEnd type="triangle" w="med" len="med"/>
                </a:ln>
              </p:spPr>
            </p:sp>
          </p:grpSp>
          <p:sp>
            <p:nvSpPr>
              <p:cNvPr id="32806" name="AutoShape 79"/>
              <p:cNvSpPr/>
              <p:nvPr/>
            </p:nvSpPr>
            <p:spPr>
              <a:xfrm>
                <a:off x="2880" y="254"/>
                <a:ext cx="989" cy="317"/>
              </a:xfrm>
              <a:prstGeom prst="wedgeEllipseCallout">
                <a:avLst>
                  <a:gd name="adj1" fmla="val -43227"/>
                  <a:gd name="adj2" fmla="val 74481"/>
                </a:avLst>
              </a:prstGeom>
              <a:noFill/>
              <a:ln w="9525" cap="flat" cmpd="sng">
                <a:solidFill>
                  <a:schemeClr val="tx1"/>
                </a:solidFill>
                <a:prstDash val="solid"/>
                <a:miter/>
                <a:headEnd type="none" w="med" len="med"/>
                <a:tailEnd type="none" w="med" len="med"/>
              </a:ln>
            </p:spPr>
            <p:txBody>
              <a:bodyPr wrap="none" anchor="ctr" anchorCtr="0"/>
              <a:p>
                <a:pPr algn="ctr"/>
                <a:r>
                  <a:rPr lang="zh-CN" altLang="en-US" sz="2400" b="1" dirty="0">
                    <a:latin typeface="Times New Roman" panose="02020603050405020304" pitchFamily="18" charset="0"/>
                    <a:ea typeface="宋体" panose="02010600030101010101" pitchFamily="2" charset="-122"/>
                  </a:rPr>
                  <a:t>查</a:t>
                </a:r>
                <a:r>
                  <a:rPr lang="en-US" altLang="zh-CN" sz="2400" b="1" dirty="0">
                    <a:latin typeface="Times New Roman" panose="02020603050405020304" pitchFamily="18" charset="0"/>
                    <a:ea typeface="宋体" panose="02010600030101010101" pitchFamily="2" charset="-122"/>
                  </a:rPr>
                  <a:t>38</a:t>
                </a:r>
                <a:endParaRPr lang="en-US" altLang="zh-CN" sz="2400" b="1" dirty="0">
                  <a:latin typeface="Times New Roman" panose="02020603050405020304" pitchFamily="18" charset="0"/>
                  <a:ea typeface="宋体" panose="02010600030101010101" pitchFamily="2" charset="-122"/>
                </a:endParaRPr>
              </a:p>
            </p:txBody>
          </p:sp>
          <p:grpSp>
            <p:nvGrpSpPr>
              <p:cNvPr id="32807" name="Group 80"/>
              <p:cNvGrpSpPr/>
              <p:nvPr/>
            </p:nvGrpSpPr>
            <p:grpSpPr>
              <a:xfrm>
                <a:off x="1410" y="246"/>
                <a:ext cx="1134" cy="496"/>
                <a:chOff x="0" y="0"/>
                <a:chExt cx="1134" cy="496"/>
              </a:xfrm>
            </p:grpSpPr>
            <p:grpSp>
              <p:nvGrpSpPr>
                <p:cNvPr id="32808" name="Group 81"/>
                <p:cNvGrpSpPr/>
                <p:nvPr/>
              </p:nvGrpSpPr>
              <p:grpSpPr>
                <a:xfrm>
                  <a:off x="0" y="0"/>
                  <a:ext cx="1134" cy="249"/>
                  <a:chOff x="0" y="0"/>
                  <a:chExt cx="1134" cy="249"/>
                </a:xfrm>
              </p:grpSpPr>
              <p:sp>
                <p:nvSpPr>
                  <p:cNvPr id="32809" name="Rectangle 82"/>
                  <p:cNvSpPr/>
                  <p:nvPr/>
                </p:nvSpPr>
                <p:spPr>
                  <a:xfrm>
                    <a:off x="0" y="0"/>
                    <a:ext cx="1134" cy="249"/>
                  </a:xfrm>
                  <a:prstGeom prst="rect">
                    <a:avLst/>
                  </a:prstGeom>
                  <a:noFill/>
                  <a:ln w="2857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22    48     86</a:t>
                    </a:r>
                    <a:endParaRPr lang="en-US" altLang="zh-CN" sz="2400" b="1" dirty="0">
                      <a:latin typeface="Times New Roman" panose="02020603050405020304" pitchFamily="18" charset="0"/>
                      <a:ea typeface="宋体" panose="02010600030101010101" pitchFamily="2" charset="-122"/>
                    </a:endParaRPr>
                  </a:p>
                </p:txBody>
              </p:sp>
              <p:sp>
                <p:nvSpPr>
                  <p:cNvPr id="32810" name="Line 83"/>
                  <p:cNvSpPr/>
                  <p:nvPr/>
                </p:nvSpPr>
                <p:spPr>
                  <a:xfrm>
                    <a:off x="384" y="0"/>
                    <a:ext cx="0" cy="249"/>
                  </a:xfrm>
                  <a:prstGeom prst="line">
                    <a:avLst/>
                  </a:prstGeom>
                  <a:ln w="28575" cap="flat" cmpd="sng">
                    <a:solidFill>
                      <a:schemeClr val="tx1"/>
                    </a:solidFill>
                    <a:prstDash val="solid"/>
                    <a:round/>
                    <a:headEnd type="none" w="med" len="med"/>
                    <a:tailEnd type="none" w="med" len="med"/>
                  </a:ln>
                </p:spPr>
              </p:sp>
              <p:sp>
                <p:nvSpPr>
                  <p:cNvPr id="32811" name="Line 84"/>
                  <p:cNvSpPr/>
                  <p:nvPr/>
                </p:nvSpPr>
                <p:spPr>
                  <a:xfrm>
                    <a:off x="768" y="0"/>
                    <a:ext cx="0" cy="249"/>
                  </a:xfrm>
                  <a:prstGeom prst="line">
                    <a:avLst/>
                  </a:prstGeom>
                  <a:ln w="28575" cap="flat" cmpd="sng">
                    <a:solidFill>
                      <a:schemeClr val="tx1"/>
                    </a:solidFill>
                    <a:prstDash val="solid"/>
                    <a:round/>
                    <a:headEnd type="none" w="med" len="med"/>
                    <a:tailEnd type="none" w="med" len="med"/>
                  </a:ln>
                </p:spPr>
              </p:sp>
            </p:grpSp>
            <p:grpSp>
              <p:nvGrpSpPr>
                <p:cNvPr id="32812" name="Group 85"/>
                <p:cNvGrpSpPr/>
                <p:nvPr/>
              </p:nvGrpSpPr>
              <p:grpSpPr>
                <a:xfrm>
                  <a:off x="0" y="247"/>
                  <a:ext cx="1134" cy="249"/>
                  <a:chOff x="0" y="0"/>
                  <a:chExt cx="1134" cy="249"/>
                </a:xfrm>
              </p:grpSpPr>
              <p:sp>
                <p:nvSpPr>
                  <p:cNvPr id="32813" name="Rectangle 86"/>
                  <p:cNvSpPr/>
                  <p:nvPr/>
                </p:nvSpPr>
                <p:spPr>
                  <a:xfrm>
                    <a:off x="0" y="0"/>
                    <a:ext cx="1134" cy="249"/>
                  </a:xfrm>
                  <a:prstGeom prst="rect">
                    <a:avLst/>
                  </a:prstGeom>
                  <a:noFill/>
                  <a:ln w="2857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 1      7      13</a:t>
                    </a:r>
                    <a:endParaRPr lang="en-US" altLang="zh-CN" sz="2400" b="1" dirty="0">
                      <a:latin typeface="Times New Roman" panose="02020603050405020304" pitchFamily="18" charset="0"/>
                      <a:ea typeface="宋体" panose="02010600030101010101" pitchFamily="2" charset="-122"/>
                    </a:endParaRPr>
                  </a:p>
                </p:txBody>
              </p:sp>
              <p:sp>
                <p:nvSpPr>
                  <p:cNvPr id="32814" name="Line 87"/>
                  <p:cNvSpPr/>
                  <p:nvPr/>
                </p:nvSpPr>
                <p:spPr>
                  <a:xfrm>
                    <a:off x="384" y="0"/>
                    <a:ext cx="0" cy="249"/>
                  </a:xfrm>
                  <a:prstGeom prst="line">
                    <a:avLst/>
                  </a:prstGeom>
                  <a:ln w="28575" cap="flat" cmpd="sng">
                    <a:solidFill>
                      <a:schemeClr val="tx1"/>
                    </a:solidFill>
                    <a:prstDash val="solid"/>
                    <a:round/>
                    <a:headEnd type="none" w="med" len="med"/>
                    <a:tailEnd type="none" w="med" len="med"/>
                  </a:ln>
                </p:spPr>
              </p:sp>
              <p:sp>
                <p:nvSpPr>
                  <p:cNvPr id="32815" name="Line 88"/>
                  <p:cNvSpPr/>
                  <p:nvPr/>
                </p:nvSpPr>
                <p:spPr>
                  <a:xfrm>
                    <a:off x="768" y="0"/>
                    <a:ext cx="0" cy="249"/>
                  </a:xfrm>
                  <a:prstGeom prst="line">
                    <a:avLst/>
                  </a:prstGeom>
                  <a:ln w="28575" cap="flat" cmpd="sng">
                    <a:solidFill>
                      <a:schemeClr val="tx1"/>
                    </a:solidFill>
                    <a:prstDash val="solid"/>
                    <a:round/>
                    <a:headEnd type="none" w="med" len="med"/>
                    <a:tailEnd type="none" w="med" len="med"/>
                  </a:ln>
                </p:spPr>
              </p:sp>
            </p:grpSp>
          </p:grpSp>
        </p:gr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索引顺序查找算法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int Block_search(RecType ST[] , Index ind[] , KeyType key , int n , int b)</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待查记录</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key</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，表长为</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n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，块数为</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b */</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int i=0 , j , k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latinLnBrk="0" hangingPunct="1">
              <a:lnSpc>
                <a:spcPct val="100000"/>
              </a:lnSpc>
              <a:spcBef>
                <a:spcPts val="0"/>
              </a:spcBef>
              <a:buClr>
                <a:schemeClr val="accent1"/>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while ((i&lt;b)&amp;&amp;LT(ind[i].maxkey, key) )  i++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778000" lvl="3" indent="-406400" eaLnBrk="1" latinLnBrk="0" hangingPunct="1">
              <a:lnSpc>
                <a:spcPct val="100000"/>
              </a:lnSpc>
              <a:spcBef>
                <a:spcPts val="0"/>
              </a:spcBef>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if (i&gt;b) {  printf("\nNot found");   return(0);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latinLnBrk="0" hangingPunct="1">
              <a:lnSpc>
                <a:spcPct val="100000"/>
              </a:lnSpc>
              <a:spcBef>
                <a:spcPts val="0"/>
              </a:spcBef>
              <a:buClr>
                <a:schemeClr val="accent1"/>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j=ind[i].startpos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latinLnBrk="0" hangingPunct="1">
              <a:lnSpc>
                <a:spcPct val="100000"/>
              </a:lnSpc>
              <a:spcBef>
                <a:spcPts val="0"/>
              </a:spcBef>
              <a:buClr>
                <a:schemeClr val="accent1"/>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while ((j&lt;n)&amp;&amp;LQ(ST[j].key, ind[i].maxkey)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778000" lvl="3" indent="-406400" eaLnBrk="1" latinLnBrk="0" hangingPunct="1">
              <a:lnSpc>
                <a:spcPct val="100000"/>
              </a:lnSpc>
              <a:spcBef>
                <a:spcPts val="0"/>
              </a:spcBef>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if ( EQ(ST[j].key, key) )  break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2209800" lvl="4" indent="-381000" eaLnBrk="1" latinLnBrk="0" hangingPunct="1">
              <a:lnSpc>
                <a:spcPct val="100000"/>
              </a:lnSpc>
              <a:spcBef>
                <a:spcPts val="0"/>
              </a:spcBef>
              <a:buClr>
                <a:schemeClr val="accent1"/>
              </a:buClr>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j++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1778000" lvl="3" indent="-406400" eaLnBrk="1" latinLnBrk="0" hangingPunct="1">
              <a:lnSpc>
                <a:spcPct val="100000"/>
              </a:lnSpc>
              <a:spcBef>
                <a:spcPts val="0"/>
              </a:spcBef>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在块内查找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latinLnBrk="0" hangingPunct="1">
              <a:lnSpc>
                <a:spcPct val="100000"/>
              </a:lnSpc>
              <a:spcBef>
                <a:spcPts val="0"/>
              </a:spcBef>
              <a:buClr>
                <a:schemeClr val="accent1"/>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if (j&gt;n||!EQ(ST[j].key, key)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778000" lvl="3" indent="-406400" eaLnBrk="1" latinLnBrk="0" hangingPunct="1">
              <a:lnSpc>
                <a:spcPct val="100000"/>
              </a:lnSpc>
              <a:spcBef>
                <a:spcPts val="0"/>
              </a:spcBef>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j=0; printf("\nNot found");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latinLnBrk="0" hangingPunct="1">
              <a:lnSpc>
                <a:spcPct val="100000"/>
              </a:lnSpc>
              <a:spcBef>
                <a:spcPts val="0"/>
              </a:spcBef>
              <a:buClr>
                <a:schemeClr val="accent1"/>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return(j); </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latinLnBrk="0" hangingPunct="1">
              <a:lnSpc>
                <a:spcPct val="100000"/>
              </a:lnSpc>
              <a:spcBef>
                <a:spcPts val="0"/>
              </a:spcBef>
              <a:buClr>
                <a:schemeClr val="accent2"/>
              </a:buClr>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0" lvl="1" indent="0" algn="l" eaLnBrk="1" latinLnBrk="0" hangingPunct="1">
              <a:lnSpc>
                <a:spcPct val="100000"/>
              </a:lnSpc>
              <a:spcBef>
                <a:spcPts val="0"/>
              </a:spcBef>
              <a:buClrTx/>
              <a:buSzTx/>
              <a:buFont typeface="Wingdings" panose="05000000000000000000" charset="0"/>
              <a:buNone/>
            </a:pP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ts val="0"/>
              </a:spcBef>
              <a:buClrTx/>
              <a:buSzTx/>
              <a:buChar char="•"/>
            </a:pPr>
            <a:endParaRPr lang="zh-CN" altLang="en-US"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5591810" y="260350"/>
            <a:ext cx="5945505" cy="1614805"/>
          </a:xfrm>
          <a:prstGeom prst="rect">
            <a:avLst/>
          </a:prstGeom>
        </p:spPr>
        <p:txBody>
          <a:bodyPr vert="horz" wrap="square" lIns="91440" tIns="45720" rIns="91440" bIns="45720" rtlCol="0" anchor="t">
            <a:noAutofit/>
          </a:bodyPr>
          <a:p>
            <a:pPr marL="609600" indent="0" eaLnBrk="1" hangingPunct="1">
              <a:lnSpc>
                <a:spcPct val="10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索引表结点的定义</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0" eaLnBrk="1" hangingPunct="1">
              <a:lnSpc>
                <a:spcPct val="10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typedef struct IndexType</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0" eaLnBrk="1" hangingPunct="1">
              <a:lnSpc>
                <a:spcPct val="10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keyType  maxkey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块中最大的关键字</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0" eaLnBrk="1" hangingPunct="1">
              <a:lnSpc>
                <a:spcPct val="10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int startpos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块的起始位置指针</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0" eaLnBrk="1" hangingPunct="1">
              <a:lnSpc>
                <a:spcPct val="100000"/>
              </a:lnSpc>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Index;</a:t>
            </a:r>
            <a:endParaRPr lang="en-US" altLang="zh-CN" sz="2000" dirty="0">
              <a:latin typeface="黑体" panose="02010609060101010101" pitchFamily="2" charset="-122"/>
              <a:ea typeface="黑体" panose="02010609060101010101" pitchFamily="2" charset="-122"/>
              <a:cs typeface="黑体" panose="02010609060101010101" pitchFamily="2" charset="-122"/>
              <a:sym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索引顺序查找算法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性能</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若将长度为n的表分成b块，每块含s个记录，表中每个记录查找概率相等</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用折半查找方法在索引表中查找索引块</a:t>
            </a:r>
            <a:endParaRPr lang="zh-CN" altLang="en-US" sz="24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sym typeface="+mn-ea"/>
              </a:rPr>
              <a:t>ASL</a:t>
            </a:r>
            <a:r>
              <a:rPr lang="zh-CN" altLang="en-US" sz="2400" baseline="-25000" dirty="0">
                <a:latin typeface="黑体" panose="02010609060101010101" pitchFamily="2" charset="-122"/>
                <a:ea typeface="黑体" panose="02010609060101010101" pitchFamily="2" charset="-122"/>
                <a:sym typeface="+mn-ea"/>
              </a:rPr>
              <a:t>块间</a:t>
            </a:r>
            <a:r>
              <a:rPr lang="zh-CN" altLang="en-US" sz="2400" dirty="0">
                <a:latin typeface="黑体" panose="02010609060101010101" pitchFamily="2" charset="-122"/>
                <a:ea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sym typeface="+mn-ea"/>
              </a:rPr>
              <a:t>log</a:t>
            </a:r>
            <a:r>
              <a:rPr lang="en-US" altLang="zh-CN" sz="2400" baseline="-25000" dirty="0">
                <a:latin typeface="黑体" panose="02010609060101010101" pitchFamily="2" charset="-122"/>
                <a:ea typeface="黑体" panose="02010609060101010101" pitchFamily="2" charset="-122"/>
                <a:sym typeface="+mn-ea"/>
              </a:rPr>
              <a:t>2</a:t>
            </a:r>
            <a:r>
              <a:rPr lang="en-US" altLang="zh-CN" sz="2400" dirty="0">
                <a:latin typeface="黑体" panose="02010609060101010101" pitchFamily="2" charset="-122"/>
                <a:ea typeface="黑体" panose="02010609060101010101" pitchFamily="2" charset="-122"/>
                <a:sym typeface="+mn-ea"/>
              </a:rPr>
              <a:t>(n/s+1)</a:t>
            </a:r>
            <a:endParaRPr lang="en-US" altLang="zh-CN" sz="2400" b="0" dirty="0">
              <a:latin typeface="黑体" panose="02010609060101010101" pitchFamily="2" charset="-122"/>
              <a:ea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用顺序查找方法在主表对应块中查找记录，</a:t>
            </a:r>
            <a:endParaRPr lang="zh-CN" altLang="en-US" sz="2400" dirty="0">
              <a:latin typeface="黑体" panose="02010609060101010101" pitchFamily="2" charset="-122"/>
              <a:ea typeface="黑体" panose="02010609060101010101" pitchFamily="2" charset="-122"/>
              <a:sym typeface="+mn-ea"/>
            </a:endParaRPr>
          </a:p>
          <a:p>
            <a:pPr marL="609600" lvl="1" indent="0" algn="l" eaLnBrk="1" hangingPunct="1">
              <a:buClrTx/>
              <a:buSzTx/>
              <a:buNone/>
            </a:pPr>
            <a:r>
              <a:rPr lang="zh-CN" altLang="en-US" dirty="0">
                <a:latin typeface="黑体" panose="02010609060101010101" pitchFamily="2" charset="-122"/>
                <a:ea typeface="黑体" panose="02010609060101010101" pitchFamily="2" charset="-122"/>
                <a:sym typeface="+mn-ea"/>
              </a:rPr>
              <a:t>	</a:t>
            </a:r>
            <a:r>
              <a:rPr lang="en-US" altLang="zh-CN" dirty="0">
                <a:latin typeface="黑体" panose="02010609060101010101" pitchFamily="2" charset="-122"/>
                <a:ea typeface="黑体" panose="02010609060101010101" pitchFamily="2" charset="-122"/>
                <a:sym typeface="+mn-ea"/>
              </a:rPr>
              <a:t>ASL</a:t>
            </a:r>
            <a:r>
              <a:rPr lang="zh-CN" altLang="en-US" baseline="-25000" dirty="0">
                <a:latin typeface="黑体" panose="02010609060101010101" pitchFamily="2" charset="-122"/>
                <a:ea typeface="黑体" panose="02010609060101010101" pitchFamily="2" charset="-122"/>
                <a:sym typeface="+mn-ea"/>
              </a:rPr>
              <a:t>块内</a:t>
            </a:r>
            <a:r>
              <a:rPr lang="en-US" altLang="zh-CN" dirty="0">
                <a:latin typeface="黑体" panose="02010609060101010101" pitchFamily="2" charset="-122"/>
                <a:ea typeface="黑体" panose="02010609060101010101" pitchFamily="2" charset="-122"/>
                <a:sym typeface="+mn-ea"/>
              </a:rPr>
              <a:t>=(s+1)/2</a:t>
            </a:r>
            <a:endParaRPr lang="zh-CN" altLang="en-US" sz="2400" b="0" dirty="0">
              <a:latin typeface="黑体" panose="02010609060101010101" pitchFamily="2" charset="-122"/>
              <a:ea typeface="黑体" panose="02010609060101010101" pitchFamily="2" charset="-122"/>
            </a:endParaRPr>
          </a:p>
          <a:p>
            <a:pPr lvl="1" algn="l" eaLnBrk="1" hangingPunct="1">
              <a:buClrTx/>
              <a:buSzTx/>
              <a:buChar char="•"/>
            </a:pPr>
            <a:endParaRPr lang="en-US" altLang="zh-CN" dirty="0">
              <a:latin typeface="黑体" panose="02010609060101010101" pitchFamily="2" charset="-122"/>
              <a:ea typeface="黑体" panose="02010609060101010101" pitchFamily="2" charset="-122"/>
              <a:sym typeface="+mn-ea"/>
            </a:endParaRPr>
          </a:p>
          <a:p>
            <a:pPr marL="609600" lvl="1" indent="0" algn="l" eaLnBrk="1" hangingPunct="1">
              <a:buClrTx/>
              <a:buSzTx/>
              <a:buNone/>
            </a:pPr>
            <a:r>
              <a:rPr lang="en-US" altLang="zh-CN" dirty="0">
                <a:latin typeface="黑体" panose="02010609060101010101" pitchFamily="2" charset="-122"/>
                <a:ea typeface="黑体" panose="02010609060101010101" pitchFamily="2" charset="-122"/>
                <a:sym typeface="+mn-ea"/>
              </a:rPr>
              <a:t>ASL</a:t>
            </a:r>
            <a:r>
              <a:rPr lang="zh-CN" altLang="en-US" baseline="-25000" dirty="0">
                <a:latin typeface="黑体" panose="02010609060101010101" pitchFamily="2" charset="-122"/>
                <a:ea typeface="黑体" panose="02010609060101010101" pitchFamily="2" charset="-122"/>
                <a:sym typeface="+mn-ea"/>
              </a:rPr>
              <a:t>分块查找</a:t>
            </a:r>
            <a:r>
              <a:rPr lang="en-US" altLang="zh-CN" b="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log</a:t>
            </a:r>
            <a:r>
              <a:rPr lang="en-US" altLang="zh-CN" baseline="-25000" dirty="0">
                <a:latin typeface="黑体" panose="02010609060101010101" pitchFamily="2" charset="-122"/>
                <a:ea typeface="黑体" panose="02010609060101010101" pitchFamily="2" charset="-122"/>
                <a:sym typeface="+mn-ea"/>
              </a:rPr>
              <a:t>2</a:t>
            </a:r>
            <a:r>
              <a:rPr lang="en-US" altLang="zh-CN" dirty="0">
                <a:latin typeface="黑体" panose="02010609060101010101" pitchFamily="2" charset="-122"/>
                <a:ea typeface="黑体" panose="02010609060101010101" pitchFamily="2" charset="-122"/>
                <a:sym typeface="+mn-ea"/>
              </a:rPr>
              <a:t>(n/s+1)+(s+1)/2</a:t>
            </a:r>
            <a:endParaRPr lang="en-US" altLang="zh-CN" dirty="0">
              <a:latin typeface="黑体" panose="02010609060101010101" pitchFamily="2" charset="-122"/>
              <a:ea typeface="黑体" panose="02010609060101010101" pitchFamily="2" charset="-122"/>
              <a:sym typeface="+mn-ea"/>
            </a:endParaRPr>
          </a:p>
          <a:p>
            <a:pPr marL="609600" lvl="1" indent="0" algn="l" eaLnBrk="1" hangingPunct="1">
              <a:buClrTx/>
              <a:buSzTx/>
              <a:buNone/>
            </a:pPr>
            <a:endParaRPr lang="en-US" altLang="zh-CN" b="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索引顺序查找应用的隐含条件：</a:t>
            </a:r>
            <a:r>
              <a:rPr lang="zh-CN" altLang="en-US" sz="2800" dirty="0">
                <a:latin typeface="黑体" panose="02010609060101010101" pitchFamily="2" charset="-122"/>
                <a:ea typeface="黑体" panose="02010609060101010101" pitchFamily="2" charset="-122"/>
                <a:sym typeface="+mn-ea"/>
              </a:rPr>
              <a:t>主表数据要块间有序。如果主表完全无序，还是要用顺序查找。</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lvl="1" indent="0" algn="l" eaLnBrk="1" hangingPunct="1">
              <a:buClrTx/>
              <a:buSzTx/>
              <a:buNone/>
            </a:pPr>
            <a:endParaRPr lang="zh-CN" altLang="en-US" sz="28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静态查找三种算法比较</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若将长度为n的表分成b块，每块含s个记录，表中每个记录查找概率相等</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lvl="1" indent="0" algn="l" eaLnBrk="1" hangingPunct="1">
              <a:buClrTx/>
              <a:buSzTx/>
              <a:buNone/>
            </a:pPr>
            <a:endParaRPr lang="zh-CN" altLang="en-US" sz="28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923693" name="Group 45"/>
          <p:cNvGraphicFramePr>
            <a:graphicFrameLocks noGrp="1"/>
          </p:cNvGraphicFramePr>
          <p:nvPr>
            <p:custDataLst>
              <p:tags r:id="rId1"/>
            </p:custDataLst>
          </p:nvPr>
        </p:nvGraphicFramePr>
        <p:xfrm>
          <a:off x="983298" y="2420620"/>
          <a:ext cx="8191500" cy="2663825"/>
        </p:xfrm>
        <a:graphic>
          <a:graphicData uri="http://schemas.openxmlformats.org/drawingml/2006/table">
            <a:tbl>
              <a:tblPr/>
              <a:tblGrid>
                <a:gridCol w="1308100"/>
                <a:gridCol w="2061210"/>
                <a:gridCol w="2436495"/>
                <a:gridCol w="2385695"/>
              </a:tblGrid>
              <a:tr h="625475">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顺序查找</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折半查找</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分块查找</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p>
                      <a:pPr marL="0" marR="0" lvl="0" indent="0" algn="l" defTabSz="914400" rtl="0" eaLnBrk="1" fontAlgn="base" latinLnBrk="0" hangingPunct="1">
                        <a:lnSpc>
                          <a:spcPct val="100000"/>
                        </a:lnSpc>
                        <a:spcBef>
                          <a:spcPct val="0"/>
                        </a:spcBef>
                        <a:spcAft>
                          <a:spcPct val="0"/>
                        </a:spcAft>
                        <a:buClrTx/>
                        <a:buSzTx/>
                        <a:buFontTx/>
                        <a:buNone/>
                      </a:pPr>
                      <a:r>
                        <a:rPr kumimoji="0" 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ASL</a:t>
                      </a:r>
                      <a:endParaRPr kumimoji="0" 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最大，</a:t>
                      </a:r>
                      <a:r>
                        <a:rPr kumimoji="0" lang="en-US" altLang="zh-CN"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(n+1)/2</a:t>
                      </a:r>
                      <a:endParaRPr kumimoji="0" lang="en-US" altLang="zh-CN"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最小，</a:t>
                      </a:r>
                      <a:r>
                        <a:rPr kumimoji="0" lang="en-US" altLang="zh-CN"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log</a:t>
                      </a:r>
                      <a:r>
                        <a:rPr kumimoji="0" lang="en-US" altLang="zh-CN" sz="2000" b="0" i="0" u="none" strike="noStrike" cap="none" normalizeH="0" baseline="-25000" smtClean="0">
                          <a:ln>
                            <a:noFill/>
                          </a:ln>
                          <a:solidFill>
                            <a:schemeClr val="tx1"/>
                          </a:solidFill>
                          <a:effectLst/>
                          <a:latin typeface="黑体" panose="02010609060101010101" pitchFamily="2" charset="-122"/>
                          <a:ea typeface="黑体" panose="02010609060101010101" pitchFamily="2" charset="-122"/>
                        </a:rPr>
                        <a:t>2</a:t>
                      </a:r>
                      <a:r>
                        <a:rPr kumimoji="0" lang="en-US" altLang="zh-CN"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(n+1)-1</a:t>
                      </a:r>
                      <a:endParaRPr kumimoji="0" lang="en-US" altLang="zh-CN"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两者之间</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2138">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表结构</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有序表、无序表</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有序表</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分块有序表</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2970">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存储结构</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顺序存储结构</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线性链表</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顺序存储结构</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顺序存储结构</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线性链表</a:t>
                      </a:r>
                      <a:endParaRPr kumimoji="0" lang="zh-CN" altLang="en-US" sz="20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609600" indent="-609600"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已知数列如下，建立的索引表如下，数列位置从1开始编号，采用顺序索引查找方法，索引表和块内都用顺序查找，写出数据23、66、98的查找过程和次数</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lvl="1" indent="-6096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buClr>
                <a:srgbClr val="FF0000"/>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数列：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19 28 23 11 8 33 48 51 35 37 62 66 86 99 72 81 </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buClr>
                <a:srgbClr val="FF0000"/>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索引表：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Char char="q"/>
            </a:pPr>
            <a:endParaRPr lang="en-US" altLang="zh-CN" sz="2800" b="0" dirty="0">
              <a:latin typeface="黑体" panose="02010609060101010101" pitchFamily="2" charset="-122"/>
              <a:ea typeface="黑体" panose="02010609060101010101" pitchFamily="2" charset="-122"/>
            </a:endParaRPr>
          </a:p>
          <a:p>
            <a:pPr marL="609600" indent="-609600" algn="l" eaLnBrk="1" hangingPunct="1">
              <a:buClrTx/>
              <a:buSzTx/>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algn="l" eaLnBrk="1" hangingPunct="1">
              <a:buClrTx/>
              <a:buSzTx/>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AutoNum type="ea1JpnChsDbPeriod"/>
            </a:pPr>
            <a:endParaRPr lang="en-US" altLang="zh-CN" sz="2800" b="0" dirty="0">
              <a:latin typeface="黑体" panose="02010609060101010101" pitchFamily="2" charset="-122"/>
              <a:ea typeface="黑体" panose="02010609060101010101" pitchFamily="2" charset="-122"/>
            </a:endParaRPr>
          </a:p>
          <a:p>
            <a:pPr marL="609600" lvl="0" indent="-6096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609600" lvl="0" indent="-6096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33797" name="表格 33796"/>
          <p:cNvGraphicFramePr/>
          <p:nvPr>
            <p:custDataLst>
              <p:tags r:id="rId1"/>
            </p:custDataLst>
          </p:nvPr>
        </p:nvGraphicFramePr>
        <p:xfrm>
          <a:off x="1703705" y="3428683"/>
          <a:ext cx="1584325" cy="1832927"/>
        </p:xfrm>
        <a:graphic>
          <a:graphicData uri="http://schemas.openxmlformats.org/drawingml/2006/table">
            <a:tbl>
              <a:tblPr/>
              <a:tblGrid>
                <a:gridCol w="793750"/>
                <a:gridCol w="790575"/>
              </a:tblGrid>
              <a:tr h="415290">
                <a:tc>
                  <a:txBody>
                    <a:bodyPr/>
                    <a:p>
                      <a:pPr>
                        <a:spcBef>
                          <a:spcPct val="20000"/>
                        </a:spcBef>
                        <a:buClr>
                          <a:schemeClr val="accent1"/>
                        </a:buClr>
                        <a:buFont typeface="Wingdings" panose="05000000000000000000" pitchFamily="2" charset="2"/>
                        <a:buNone/>
                      </a:pPr>
                      <a:r>
                        <a:rPr lang="zh-CN" altLang="en-US" b="1" dirty="0">
                          <a:latin typeface="Arial" panose="020B0604020202020204" pitchFamily="34" charset="0"/>
                          <a:ea typeface="宋体" panose="02010600030101010101" pitchFamily="2" charset="-122"/>
                        </a:rPr>
                        <a:t>位置</a:t>
                      </a:r>
                      <a:endParaRPr lang="zh-CN" altLang="en-US"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spcBef>
                          <a:spcPct val="20000"/>
                        </a:spcBef>
                        <a:buClr>
                          <a:schemeClr val="accent1"/>
                        </a:buClr>
                        <a:buFont typeface="Wingdings" panose="05000000000000000000" pitchFamily="2" charset="2"/>
                        <a:buNone/>
                      </a:pPr>
                      <a:r>
                        <a:rPr lang="zh-CN" altLang="en-US" b="1" dirty="0">
                          <a:latin typeface="Arial" panose="020B0604020202020204" pitchFamily="34" charset="0"/>
                          <a:ea typeface="宋体" panose="02010600030101010101" pitchFamily="2" charset="-122"/>
                        </a:rPr>
                        <a:t>数值</a:t>
                      </a:r>
                      <a:endParaRPr lang="zh-CN" altLang="en-US"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71487">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1</a:t>
                      </a:r>
                      <a:endParaRPr lang="en-US" altLang="zh-CN" sz="2400"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33</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73075">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7</a:t>
                      </a:r>
                      <a:endParaRPr lang="en-US" altLang="zh-CN" sz="2400"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66</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73075">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13</a:t>
                      </a:r>
                      <a:endParaRPr lang="en-US" altLang="zh-CN" sz="2400" b="1"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99</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lnSpc>
                <a:spcPct val="100000"/>
              </a:lnSpc>
              <a:buClrTx/>
              <a:buSzTx/>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查找的概念</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包含四种操作：</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查询</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检索</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、插入、删除</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包含前两种操作的是静态查找，包含四种操作的是动态查找</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914400" lvl="2" indent="-457200" algn="l" eaLnBrk="1" hangingPunct="1">
              <a:lnSpc>
                <a:spcPct val="100000"/>
              </a:lnSpc>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评价查找算法的指标平均查找长度</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ASL</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静态查找表：</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顺序查找、折半查找、顺序索引查找，位置从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开始</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顺序查找：带哨兵的查找，从末尾往前找；可以是顺序表或链表</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ASL</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时间复杂度O(n)，</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折半查找：又称</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二分查找，</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要求表有序且必须是顺序表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每次找中点比较，查找范围缩小一半</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ASL</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L</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o</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g</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，时间复杂度</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O(log</a:t>
            </a:r>
            <a:r>
              <a:rPr lang="en-US" altLang="zh-CN" baseline="-250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endParaRPr lang="zh-CN" altLang="en-US" sz="2400" dirty="0">
              <a:latin typeface="宋体" panose="02010600030101010101" pitchFamily="2" charset="-122"/>
            </a:endParaRPr>
          </a:p>
          <a:p>
            <a:pPr algn="l" eaLnBrk="1" hangingPunct="1">
              <a:lnSpc>
                <a:spcPct val="100000"/>
              </a:lnSpc>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顺序索引查找：</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又称分块查找，要求块间有序块内</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无序；可以是顺序表或链表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要求有索引表，对主表进行分块</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并建立索引</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14400" lvl="2" indent="-457200" algn="l" eaLnBrk="1" hangingPunct="1">
              <a:lnSpc>
                <a:spcPct val="100000"/>
              </a:lnSpc>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先用折半查找搜索索引表，再用顺序查找搜索块内</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914400" lvl="2" indent="-457200"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sym typeface="+mn-ea"/>
              </a:rPr>
              <a:t>上节课</a:t>
            </a:r>
            <a:r>
              <a:rPr lang="zh-CN" altLang="en-US" sz="4000">
                <a:solidFill>
                  <a:srgbClr val="FF0000"/>
                </a:solidFill>
                <a:latin typeface="楷体" panose="02010609060101010101" charset="-122"/>
                <a:ea typeface="楷体" panose="02010609060101010101" charset="-122"/>
              </a:rPr>
              <a:t>复习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100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个元素的线性表，若采用带哨兵的顺序查找某个元素，最少</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_____</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次比较，最多</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次比较</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已知顺序表｛</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2,4,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5,8,</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12,14,24</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,36,98</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｝，若采用二分查找，比较次数最多的元素是</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；若查找元素</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，经过比较的元素是</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algn="l" eaLnBrk="1" hangingPunct="1">
              <a:buClrTx/>
              <a:buSzTx/>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已知顺序表｛</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4,</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5,</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8,</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4</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318,306,384,352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｝，如果按数据的百位数进行分块，采用索引顺序查找，则查找元素</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384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，经过比较的元素是</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______</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L="0" indent="0" algn="l" eaLnBrk="1" hangingPunct="1">
              <a:buClrTx/>
              <a:buSzTx/>
              <a:buNone/>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静态查找表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动态查找表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哈希表</a:t>
            </a:r>
            <a:endParaRPr lang="zh-CN" altLang="en-US" sz="3200" b="1" dirty="0">
              <a:latin typeface="楷体" panose="02010609060101010101" charset="-122"/>
              <a:ea typeface="楷体" panose="02010609060101010101" charset="-122"/>
            </a:endParaRPr>
          </a:p>
          <a:p>
            <a:pPr marL="571500" marR="0" lvl="0" indent="-571500" algn="l"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endParaRPr kumimoji="0" lang="zh-CN" altLang="en-US" sz="3200" b="1" i="0" u="none" strike="noStrike" kern="1200" cap="none" spc="0" normalizeH="0" baseline="0" dirty="0">
              <a:solidFill>
                <a:schemeClr val="tx1"/>
              </a:solidFill>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1809750"/>
            <a:ext cx="212725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2712085" y="17081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第九章	</a:t>
            </a:r>
            <a:r>
              <a:rPr lang="zh-CN" altLang="en-US" sz="4400" b="1" dirty="0">
                <a:solidFill>
                  <a:srgbClr val="0000CC"/>
                </a:solidFill>
                <a:latin typeface="楷体" panose="02010609060101010101" charset="-122"/>
                <a:ea typeface="楷体" panose="02010609060101010101" charset="-122"/>
              </a:rPr>
              <a:t>查找</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动态查找的引入：当查找表以线性表的形式组织时，若对查找表进行插入、删除或排序操作，就必须移动大量的记录，当记录数很多时，这种移动的代价很大。</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动态查找表的设计</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思想：表结构本身是在查找过程中动态生成的</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若表中存在其关键字等于给定值key的记录,表明查找成功；否则插入关键字等于key的记录。</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利用树的形式组织查找表，可以对查找表进行动态高效的查找。</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lnSpc>
                <a:spcPct val="100000"/>
              </a:lnSpc>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数据的</a:t>
            </a:r>
            <a:r>
              <a:rPr lang="en-US"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组织和查找</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是大多数应用程序的核心</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lnSpc>
                <a:spcPct val="100000"/>
              </a:lnSpc>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线性表、树、图是</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数据的</a:t>
            </a:r>
            <a:r>
              <a:rPr lang="en-US"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组织</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结构</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lnSpc>
                <a:spcPct val="100000"/>
              </a:lnSpc>
              <a:buClrTx/>
              <a:buSzTx/>
              <a:buFont typeface="Wingdings" panose="05000000000000000000" charset="0"/>
              <a:buChar char="l"/>
            </a:pPr>
            <a:r>
              <a:rPr lang="en-US"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查找</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是所有数据处理中最基本、最常用的操作。</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lnSpc>
                <a:spcPct val="100000"/>
              </a:lnSpc>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当</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一个庞大数量的数据集合中</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查找</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时，查找方法和效率就显得格外重要。</a:t>
            </a:r>
            <a:endParaRPr lang="en-US" altLang="zh-CN"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lnSpc>
                <a:spcPct val="100000"/>
              </a:lnSpc>
              <a:buClrTx/>
              <a:buSzTx/>
              <a:buFont typeface="Wingdings" panose="05000000000000000000" charset="0"/>
              <a:buChar char="l"/>
            </a:pP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动态查找表的典型数据结构是二叉排序树，又称</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二叉查找树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二叉排序树是空树或者是具有如下特性的二叉树：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若它的左子树不空，则左子树上所有结点的值均小于根结点的值</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若它的右子树不空，则右子树上所有结点的值均大于根结点的值</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它的左、右子树也都分别是二叉排序树。</a:t>
            </a:r>
            <a:endParaRPr lang="zh-CN" altLang="en-US" sz="2400" b="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4036" name="Group 52"/>
          <p:cNvGrpSpPr/>
          <p:nvPr/>
        </p:nvGrpSpPr>
        <p:grpSpPr>
          <a:xfrm>
            <a:off x="1847850" y="2133600"/>
            <a:ext cx="3679825" cy="3355975"/>
            <a:chOff x="204" y="1344"/>
            <a:chExt cx="2318" cy="2114"/>
          </a:xfrm>
        </p:grpSpPr>
        <p:sp>
          <p:nvSpPr>
            <p:cNvPr id="44037" name="Text Box 4"/>
            <p:cNvSpPr txBox="1"/>
            <p:nvPr/>
          </p:nvSpPr>
          <p:spPr>
            <a:xfrm>
              <a:off x="732" y="3168"/>
              <a:ext cx="1344" cy="290"/>
            </a:xfrm>
            <a:prstGeom prst="rect">
              <a:avLst/>
            </a:prstGeom>
            <a:noFill/>
            <a:ln w="9525">
              <a:noFill/>
            </a:ln>
          </p:spPr>
          <p:txBody>
            <a:bodyPr anchor="t" anchorCtr="0">
              <a:spAutoFit/>
            </a:bodyPr>
            <a:p>
              <a:pPr algn="ctr">
                <a:spcBef>
                  <a:spcPct val="50000"/>
                </a:spcBef>
              </a:pPr>
              <a:r>
                <a:rPr lang="zh-CN" altLang="en-US" sz="2400" b="1" dirty="0">
                  <a:latin typeface="Tahoma" panose="020B0604030504040204" charset="0"/>
                  <a:ea typeface="宋体" panose="02010600030101010101" pitchFamily="2" charset="-122"/>
                </a:rPr>
                <a:t>二叉排序树</a:t>
              </a:r>
              <a:endParaRPr lang="zh-CN" altLang="en-US" sz="2400" b="1" dirty="0">
                <a:latin typeface="Tahoma" panose="020B0604030504040204" charset="0"/>
                <a:ea typeface="宋体" panose="02010600030101010101" pitchFamily="2" charset="-122"/>
              </a:endParaRPr>
            </a:p>
          </p:txBody>
        </p:sp>
        <p:grpSp>
          <p:nvGrpSpPr>
            <p:cNvPr id="44038" name="Group 6"/>
            <p:cNvGrpSpPr/>
            <p:nvPr/>
          </p:nvGrpSpPr>
          <p:grpSpPr>
            <a:xfrm>
              <a:off x="204" y="1344"/>
              <a:ext cx="2318" cy="1745"/>
              <a:chOff x="240" y="2112"/>
              <a:chExt cx="2318" cy="1745"/>
            </a:xfrm>
          </p:grpSpPr>
          <p:sp>
            <p:nvSpPr>
              <p:cNvPr id="44039" name="Oval 7"/>
              <p:cNvSpPr/>
              <p:nvPr/>
            </p:nvSpPr>
            <p:spPr>
              <a:xfrm>
                <a:off x="1203" y="2112"/>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40" name="Oval 8"/>
              <p:cNvSpPr/>
              <p:nvPr/>
            </p:nvSpPr>
            <p:spPr>
              <a:xfrm>
                <a:off x="1742"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41" name="Oval 9"/>
              <p:cNvSpPr/>
              <p:nvPr/>
            </p:nvSpPr>
            <p:spPr>
              <a:xfrm>
                <a:off x="240" y="2733"/>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42" name="Oval 10"/>
              <p:cNvSpPr/>
              <p:nvPr/>
            </p:nvSpPr>
            <p:spPr>
              <a:xfrm>
                <a:off x="2167"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43" name="Oval 11"/>
              <p:cNvSpPr/>
              <p:nvPr/>
            </p:nvSpPr>
            <p:spPr>
              <a:xfrm>
                <a:off x="1090"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44" name="Oval 12"/>
              <p:cNvSpPr/>
              <p:nvPr/>
            </p:nvSpPr>
            <p:spPr>
              <a:xfrm>
                <a:off x="2304" y="3552"/>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45" name="Line 13"/>
              <p:cNvSpPr/>
              <p:nvPr/>
            </p:nvSpPr>
            <p:spPr>
              <a:xfrm flipH="1">
                <a:off x="893" y="2267"/>
                <a:ext cx="310" cy="194"/>
              </a:xfrm>
              <a:prstGeom prst="line">
                <a:avLst/>
              </a:prstGeom>
              <a:ln w="38100" cap="flat" cmpd="sng">
                <a:solidFill>
                  <a:srgbClr val="336699"/>
                </a:solidFill>
                <a:prstDash val="solid"/>
                <a:round/>
                <a:headEnd type="none" w="med" len="med"/>
                <a:tailEnd type="none" w="med" len="med"/>
              </a:ln>
            </p:spPr>
          </p:sp>
          <p:sp>
            <p:nvSpPr>
              <p:cNvPr id="44046" name="Line 14"/>
              <p:cNvSpPr/>
              <p:nvPr/>
            </p:nvSpPr>
            <p:spPr>
              <a:xfrm flipH="1">
                <a:off x="466" y="2609"/>
                <a:ext cx="224" cy="163"/>
              </a:xfrm>
              <a:prstGeom prst="line">
                <a:avLst/>
              </a:prstGeom>
              <a:ln w="38100" cap="flat" cmpd="sng">
                <a:solidFill>
                  <a:srgbClr val="666699"/>
                </a:solidFill>
                <a:prstDash val="solid"/>
                <a:round/>
                <a:headEnd type="none" w="med" len="med"/>
                <a:tailEnd type="none" w="med" len="med"/>
              </a:ln>
            </p:spPr>
          </p:sp>
          <p:sp>
            <p:nvSpPr>
              <p:cNvPr id="44047" name="Line 15"/>
              <p:cNvSpPr/>
              <p:nvPr/>
            </p:nvSpPr>
            <p:spPr>
              <a:xfrm>
                <a:off x="1459" y="2267"/>
                <a:ext cx="283" cy="194"/>
              </a:xfrm>
              <a:prstGeom prst="line">
                <a:avLst/>
              </a:prstGeom>
              <a:ln w="38100" cap="flat" cmpd="sng">
                <a:solidFill>
                  <a:srgbClr val="336699"/>
                </a:solidFill>
                <a:prstDash val="solid"/>
                <a:round/>
                <a:headEnd type="none" w="med" len="med"/>
                <a:tailEnd type="none" w="med" len="med"/>
              </a:ln>
            </p:spPr>
          </p:sp>
          <p:sp>
            <p:nvSpPr>
              <p:cNvPr id="44048" name="Line 16"/>
              <p:cNvSpPr/>
              <p:nvPr/>
            </p:nvSpPr>
            <p:spPr>
              <a:xfrm>
                <a:off x="893" y="2578"/>
                <a:ext cx="226" cy="194"/>
              </a:xfrm>
              <a:prstGeom prst="line">
                <a:avLst/>
              </a:prstGeom>
              <a:ln w="38100" cap="flat" cmpd="sng">
                <a:solidFill>
                  <a:srgbClr val="336699"/>
                </a:solidFill>
                <a:prstDash val="solid"/>
                <a:round/>
                <a:headEnd type="none" w="med" len="med"/>
                <a:tailEnd type="none" w="med" len="med"/>
              </a:ln>
            </p:spPr>
          </p:sp>
          <p:sp>
            <p:nvSpPr>
              <p:cNvPr id="44049" name="Line 17"/>
              <p:cNvSpPr/>
              <p:nvPr/>
            </p:nvSpPr>
            <p:spPr>
              <a:xfrm flipH="1">
                <a:off x="841" y="2966"/>
                <a:ext cx="278" cy="267"/>
              </a:xfrm>
              <a:prstGeom prst="line">
                <a:avLst/>
              </a:prstGeom>
              <a:ln w="38100" cap="flat" cmpd="sng">
                <a:solidFill>
                  <a:srgbClr val="336699"/>
                </a:solidFill>
                <a:prstDash val="solid"/>
                <a:round/>
                <a:headEnd type="none" w="med" len="med"/>
                <a:tailEnd type="none" w="med" len="med"/>
              </a:ln>
            </p:spPr>
          </p:sp>
          <p:sp>
            <p:nvSpPr>
              <p:cNvPr id="44050" name="Line 18"/>
              <p:cNvSpPr/>
              <p:nvPr/>
            </p:nvSpPr>
            <p:spPr>
              <a:xfrm>
                <a:off x="1969" y="2616"/>
                <a:ext cx="227" cy="156"/>
              </a:xfrm>
              <a:prstGeom prst="line">
                <a:avLst/>
              </a:prstGeom>
              <a:ln w="38100" cap="flat" cmpd="sng">
                <a:solidFill>
                  <a:srgbClr val="336699"/>
                </a:solidFill>
                <a:prstDash val="solid"/>
                <a:round/>
                <a:headEnd type="none" w="med" len="med"/>
                <a:tailEnd type="none" w="med" len="med"/>
              </a:ln>
            </p:spPr>
          </p:sp>
          <p:sp>
            <p:nvSpPr>
              <p:cNvPr id="44051" name="Line 19"/>
              <p:cNvSpPr/>
              <p:nvPr/>
            </p:nvSpPr>
            <p:spPr>
              <a:xfrm flipH="1">
                <a:off x="2026" y="2993"/>
                <a:ext cx="216" cy="205"/>
              </a:xfrm>
              <a:prstGeom prst="line">
                <a:avLst/>
              </a:prstGeom>
              <a:ln w="38100" cap="flat" cmpd="sng">
                <a:solidFill>
                  <a:srgbClr val="336699"/>
                </a:solidFill>
                <a:prstDash val="solid"/>
                <a:round/>
                <a:headEnd type="none" w="med" len="med"/>
                <a:tailEnd type="none" w="med" len="med"/>
              </a:ln>
            </p:spPr>
          </p:sp>
          <p:sp>
            <p:nvSpPr>
              <p:cNvPr id="44052" name="Line 20"/>
              <p:cNvSpPr/>
              <p:nvPr/>
            </p:nvSpPr>
            <p:spPr>
              <a:xfrm>
                <a:off x="2081" y="3391"/>
                <a:ext cx="271" cy="209"/>
              </a:xfrm>
              <a:prstGeom prst="line">
                <a:avLst/>
              </a:prstGeom>
              <a:ln w="38100" cap="flat" cmpd="sng">
                <a:solidFill>
                  <a:srgbClr val="336699"/>
                </a:solidFill>
                <a:prstDash val="solid"/>
                <a:round/>
                <a:headEnd type="none" w="med" len="med"/>
                <a:tailEnd type="none" w="med" len="med"/>
              </a:ln>
            </p:spPr>
          </p:sp>
          <p:sp>
            <p:nvSpPr>
              <p:cNvPr id="44053" name="Oval 21"/>
              <p:cNvSpPr/>
              <p:nvPr/>
            </p:nvSpPr>
            <p:spPr>
              <a:xfrm>
                <a:off x="382" y="3585"/>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54" name="Line 22"/>
              <p:cNvSpPr/>
              <p:nvPr/>
            </p:nvSpPr>
            <p:spPr>
              <a:xfrm flipH="1">
                <a:off x="552" y="3353"/>
                <a:ext cx="226" cy="232"/>
              </a:xfrm>
              <a:prstGeom prst="line">
                <a:avLst/>
              </a:prstGeom>
              <a:ln w="38100" cap="flat" cmpd="sng">
                <a:solidFill>
                  <a:srgbClr val="336699"/>
                </a:solidFill>
                <a:prstDash val="solid"/>
                <a:round/>
                <a:headEnd type="none" w="med" len="med"/>
                <a:tailEnd type="none" w="med" len="med"/>
              </a:ln>
            </p:spPr>
          </p:sp>
          <p:sp>
            <p:nvSpPr>
              <p:cNvPr id="44055" name="Oval 23"/>
              <p:cNvSpPr/>
              <p:nvPr/>
            </p:nvSpPr>
            <p:spPr>
              <a:xfrm>
                <a:off x="1855" y="316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56" name="Oval 24"/>
              <p:cNvSpPr/>
              <p:nvPr/>
            </p:nvSpPr>
            <p:spPr>
              <a:xfrm>
                <a:off x="690" y="313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57" name="Oval 25"/>
              <p:cNvSpPr/>
              <p:nvPr/>
            </p:nvSpPr>
            <p:spPr>
              <a:xfrm>
                <a:off x="665"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58" name="Line 26"/>
              <p:cNvSpPr/>
              <p:nvPr/>
            </p:nvSpPr>
            <p:spPr>
              <a:xfrm flipH="1">
                <a:off x="1680" y="3408"/>
                <a:ext cx="216" cy="205"/>
              </a:xfrm>
              <a:prstGeom prst="line">
                <a:avLst/>
              </a:prstGeom>
              <a:ln w="38100" cap="flat" cmpd="sng">
                <a:solidFill>
                  <a:srgbClr val="336699"/>
                </a:solidFill>
                <a:prstDash val="solid"/>
                <a:round/>
                <a:headEnd type="none" w="med" len="med"/>
                <a:tailEnd type="none" w="med" len="med"/>
              </a:ln>
            </p:spPr>
          </p:sp>
          <p:sp>
            <p:nvSpPr>
              <p:cNvPr id="44059" name="Oval 27"/>
              <p:cNvSpPr/>
              <p:nvPr/>
            </p:nvSpPr>
            <p:spPr>
              <a:xfrm>
                <a:off x="1509" y="3575"/>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grpSp>
      <p:grpSp>
        <p:nvGrpSpPr>
          <p:cNvPr id="44060" name="Group 53"/>
          <p:cNvGrpSpPr/>
          <p:nvPr/>
        </p:nvGrpSpPr>
        <p:grpSpPr>
          <a:xfrm>
            <a:off x="6572250" y="2133600"/>
            <a:ext cx="3679825" cy="3355975"/>
            <a:chOff x="3180" y="1344"/>
            <a:chExt cx="2318" cy="2114"/>
          </a:xfrm>
        </p:grpSpPr>
        <p:sp>
          <p:nvSpPr>
            <p:cNvPr id="44061" name="Text Box 5"/>
            <p:cNvSpPr txBox="1"/>
            <p:nvPr/>
          </p:nvSpPr>
          <p:spPr>
            <a:xfrm>
              <a:off x="3756" y="3168"/>
              <a:ext cx="1344" cy="290"/>
            </a:xfrm>
            <a:prstGeom prst="rect">
              <a:avLst/>
            </a:prstGeom>
            <a:noFill/>
            <a:ln w="9525">
              <a:noFill/>
            </a:ln>
          </p:spPr>
          <p:txBody>
            <a:bodyPr anchor="t" anchorCtr="0">
              <a:spAutoFit/>
            </a:bodyPr>
            <a:p>
              <a:pPr algn="ctr">
                <a:spcBef>
                  <a:spcPct val="50000"/>
                </a:spcBef>
              </a:pPr>
              <a:r>
                <a:rPr lang="zh-CN" altLang="en-US" sz="2400" b="1" dirty="0">
                  <a:latin typeface="Tahoma" panose="020B0604030504040204" charset="0"/>
                  <a:ea typeface="宋体" panose="02010600030101010101" pitchFamily="2" charset="-122"/>
                </a:rPr>
                <a:t>非二叉排序树</a:t>
              </a:r>
              <a:endParaRPr lang="zh-CN" altLang="en-US" sz="2400" b="1" dirty="0">
                <a:latin typeface="Tahoma" panose="020B0604030504040204" charset="0"/>
                <a:ea typeface="宋体" panose="02010600030101010101" pitchFamily="2" charset="-122"/>
              </a:endParaRPr>
            </a:p>
          </p:txBody>
        </p:sp>
        <p:grpSp>
          <p:nvGrpSpPr>
            <p:cNvPr id="44062" name="Group 28"/>
            <p:cNvGrpSpPr/>
            <p:nvPr/>
          </p:nvGrpSpPr>
          <p:grpSpPr>
            <a:xfrm>
              <a:off x="3180" y="1344"/>
              <a:ext cx="2318" cy="1745"/>
              <a:chOff x="3216" y="2064"/>
              <a:chExt cx="2318" cy="1745"/>
            </a:xfrm>
          </p:grpSpPr>
          <p:sp>
            <p:nvSpPr>
              <p:cNvPr id="44063" name="Oval 29"/>
              <p:cNvSpPr/>
              <p:nvPr/>
            </p:nvSpPr>
            <p:spPr>
              <a:xfrm>
                <a:off x="4179" y="2064"/>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64" name="Oval 30"/>
              <p:cNvSpPr/>
              <p:nvPr/>
            </p:nvSpPr>
            <p:spPr>
              <a:xfrm>
                <a:off x="4718" y="2336"/>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65" name="Oval 31"/>
              <p:cNvSpPr/>
              <p:nvPr/>
            </p:nvSpPr>
            <p:spPr>
              <a:xfrm>
                <a:off x="3216" y="2685"/>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66" name="Oval 32"/>
              <p:cNvSpPr/>
              <p:nvPr/>
            </p:nvSpPr>
            <p:spPr>
              <a:xfrm>
                <a:off x="5143" y="2685"/>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67" name="Oval 33"/>
              <p:cNvSpPr/>
              <p:nvPr/>
            </p:nvSpPr>
            <p:spPr>
              <a:xfrm>
                <a:off x="4066" y="2685"/>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68" name="Oval 34"/>
              <p:cNvSpPr/>
              <p:nvPr/>
            </p:nvSpPr>
            <p:spPr>
              <a:xfrm>
                <a:off x="5280" y="3504"/>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69" name="Line 35"/>
              <p:cNvSpPr/>
              <p:nvPr/>
            </p:nvSpPr>
            <p:spPr>
              <a:xfrm flipH="1">
                <a:off x="3869" y="2219"/>
                <a:ext cx="310" cy="194"/>
              </a:xfrm>
              <a:prstGeom prst="line">
                <a:avLst/>
              </a:prstGeom>
              <a:ln w="38100" cap="flat" cmpd="sng">
                <a:solidFill>
                  <a:srgbClr val="336699"/>
                </a:solidFill>
                <a:prstDash val="solid"/>
                <a:round/>
                <a:headEnd type="none" w="med" len="med"/>
                <a:tailEnd type="none" w="med" len="med"/>
              </a:ln>
            </p:spPr>
          </p:sp>
          <p:sp>
            <p:nvSpPr>
              <p:cNvPr id="44070" name="Line 36"/>
              <p:cNvSpPr/>
              <p:nvPr/>
            </p:nvSpPr>
            <p:spPr>
              <a:xfrm flipH="1">
                <a:off x="3442" y="2561"/>
                <a:ext cx="224" cy="163"/>
              </a:xfrm>
              <a:prstGeom prst="line">
                <a:avLst/>
              </a:prstGeom>
              <a:ln w="38100" cap="flat" cmpd="sng">
                <a:solidFill>
                  <a:srgbClr val="666699"/>
                </a:solidFill>
                <a:prstDash val="solid"/>
                <a:round/>
                <a:headEnd type="none" w="med" len="med"/>
                <a:tailEnd type="none" w="med" len="med"/>
              </a:ln>
            </p:spPr>
          </p:sp>
          <p:sp>
            <p:nvSpPr>
              <p:cNvPr id="44071" name="Line 37"/>
              <p:cNvSpPr/>
              <p:nvPr/>
            </p:nvSpPr>
            <p:spPr>
              <a:xfrm>
                <a:off x="4435" y="2219"/>
                <a:ext cx="283" cy="194"/>
              </a:xfrm>
              <a:prstGeom prst="line">
                <a:avLst/>
              </a:prstGeom>
              <a:ln w="38100" cap="flat" cmpd="sng">
                <a:solidFill>
                  <a:srgbClr val="336699"/>
                </a:solidFill>
                <a:prstDash val="solid"/>
                <a:round/>
                <a:headEnd type="none" w="med" len="med"/>
                <a:tailEnd type="none" w="med" len="med"/>
              </a:ln>
            </p:spPr>
          </p:sp>
          <p:sp>
            <p:nvSpPr>
              <p:cNvPr id="44072" name="Line 38"/>
              <p:cNvSpPr/>
              <p:nvPr/>
            </p:nvSpPr>
            <p:spPr>
              <a:xfrm>
                <a:off x="3869" y="2530"/>
                <a:ext cx="226" cy="194"/>
              </a:xfrm>
              <a:prstGeom prst="line">
                <a:avLst/>
              </a:prstGeom>
              <a:ln w="38100" cap="flat" cmpd="sng">
                <a:solidFill>
                  <a:srgbClr val="336699"/>
                </a:solidFill>
                <a:prstDash val="solid"/>
                <a:round/>
                <a:headEnd type="none" w="med" len="med"/>
                <a:tailEnd type="none" w="med" len="med"/>
              </a:ln>
            </p:spPr>
          </p:sp>
          <p:sp>
            <p:nvSpPr>
              <p:cNvPr id="44073" name="Line 39"/>
              <p:cNvSpPr/>
              <p:nvPr/>
            </p:nvSpPr>
            <p:spPr>
              <a:xfrm flipH="1">
                <a:off x="3817" y="2918"/>
                <a:ext cx="278" cy="267"/>
              </a:xfrm>
              <a:prstGeom prst="line">
                <a:avLst/>
              </a:prstGeom>
              <a:ln w="38100" cap="flat" cmpd="sng">
                <a:solidFill>
                  <a:srgbClr val="336699"/>
                </a:solidFill>
                <a:prstDash val="solid"/>
                <a:round/>
                <a:headEnd type="none" w="med" len="med"/>
                <a:tailEnd type="none" w="med" len="med"/>
              </a:ln>
            </p:spPr>
          </p:sp>
          <p:sp>
            <p:nvSpPr>
              <p:cNvPr id="44074" name="Line 40"/>
              <p:cNvSpPr/>
              <p:nvPr/>
            </p:nvSpPr>
            <p:spPr>
              <a:xfrm>
                <a:off x="4945" y="2568"/>
                <a:ext cx="227" cy="156"/>
              </a:xfrm>
              <a:prstGeom prst="line">
                <a:avLst/>
              </a:prstGeom>
              <a:ln w="38100" cap="flat" cmpd="sng">
                <a:solidFill>
                  <a:srgbClr val="336699"/>
                </a:solidFill>
                <a:prstDash val="solid"/>
                <a:round/>
                <a:headEnd type="none" w="med" len="med"/>
                <a:tailEnd type="none" w="med" len="med"/>
              </a:ln>
            </p:spPr>
          </p:sp>
          <p:sp>
            <p:nvSpPr>
              <p:cNvPr id="44075" name="Line 41"/>
              <p:cNvSpPr/>
              <p:nvPr/>
            </p:nvSpPr>
            <p:spPr>
              <a:xfrm flipH="1">
                <a:off x="5002" y="2945"/>
                <a:ext cx="216" cy="205"/>
              </a:xfrm>
              <a:prstGeom prst="line">
                <a:avLst/>
              </a:prstGeom>
              <a:ln w="38100" cap="flat" cmpd="sng">
                <a:solidFill>
                  <a:srgbClr val="336699"/>
                </a:solidFill>
                <a:prstDash val="solid"/>
                <a:round/>
                <a:headEnd type="none" w="med" len="med"/>
                <a:tailEnd type="none" w="med" len="med"/>
              </a:ln>
            </p:spPr>
          </p:sp>
          <p:sp>
            <p:nvSpPr>
              <p:cNvPr id="44076" name="Line 42"/>
              <p:cNvSpPr/>
              <p:nvPr/>
            </p:nvSpPr>
            <p:spPr>
              <a:xfrm>
                <a:off x="5057" y="3343"/>
                <a:ext cx="271" cy="209"/>
              </a:xfrm>
              <a:prstGeom prst="line">
                <a:avLst/>
              </a:prstGeom>
              <a:ln w="38100" cap="flat" cmpd="sng">
                <a:solidFill>
                  <a:srgbClr val="336699"/>
                </a:solidFill>
                <a:prstDash val="solid"/>
                <a:round/>
                <a:headEnd type="none" w="med" len="med"/>
                <a:tailEnd type="none" w="med" len="med"/>
              </a:ln>
            </p:spPr>
          </p:sp>
          <p:sp>
            <p:nvSpPr>
              <p:cNvPr id="44077" name="Oval 43"/>
              <p:cNvSpPr/>
              <p:nvPr/>
            </p:nvSpPr>
            <p:spPr>
              <a:xfrm>
                <a:off x="3358" y="3537"/>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78" name="Line 44"/>
              <p:cNvSpPr/>
              <p:nvPr/>
            </p:nvSpPr>
            <p:spPr>
              <a:xfrm flipH="1">
                <a:off x="3528" y="3305"/>
                <a:ext cx="226" cy="232"/>
              </a:xfrm>
              <a:prstGeom prst="line">
                <a:avLst/>
              </a:prstGeom>
              <a:ln w="38100" cap="flat" cmpd="sng">
                <a:solidFill>
                  <a:srgbClr val="336699"/>
                </a:solidFill>
                <a:prstDash val="solid"/>
                <a:round/>
                <a:headEnd type="none" w="med" len="med"/>
                <a:tailEnd type="none" w="med" len="med"/>
              </a:ln>
            </p:spPr>
          </p:sp>
          <p:sp>
            <p:nvSpPr>
              <p:cNvPr id="44079" name="Oval 45"/>
              <p:cNvSpPr/>
              <p:nvPr/>
            </p:nvSpPr>
            <p:spPr>
              <a:xfrm>
                <a:off x="4831" y="3112"/>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80" name="Oval 46"/>
              <p:cNvSpPr/>
              <p:nvPr/>
            </p:nvSpPr>
            <p:spPr>
              <a:xfrm>
                <a:off x="3666" y="3089"/>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81" name="Oval 47"/>
              <p:cNvSpPr/>
              <p:nvPr/>
            </p:nvSpPr>
            <p:spPr>
              <a:xfrm>
                <a:off x="3641" y="2336"/>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82" name="Line 48"/>
              <p:cNvSpPr/>
              <p:nvPr/>
            </p:nvSpPr>
            <p:spPr>
              <a:xfrm flipH="1">
                <a:off x="4656" y="3360"/>
                <a:ext cx="216" cy="205"/>
              </a:xfrm>
              <a:prstGeom prst="line">
                <a:avLst/>
              </a:prstGeom>
              <a:ln w="38100" cap="flat" cmpd="sng">
                <a:solidFill>
                  <a:srgbClr val="336699"/>
                </a:solidFill>
                <a:prstDash val="solid"/>
                <a:round/>
                <a:headEnd type="none" w="med" len="med"/>
                <a:tailEnd type="none" w="med" len="med"/>
              </a:ln>
            </p:spPr>
          </p:sp>
          <p:sp>
            <p:nvSpPr>
              <p:cNvPr id="44083" name="Oval 49"/>
              <p:cNvSpPr/>
              <p:nvPr/>
            </p:nvSpPr>
            <p:spPr>
              <a:xfrm>
                <a:off x="4485" y="352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4084" name="Oval 50"/>
              <p:cNvSpPr/>
              <p:nvPr/>
            </p:nvSpPr>
            <p:spPr>
              <a:xfrm>
                <a:off x="4464" y="3072"/>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FF0000"/>
                    </a:solidFill>
                    <a:latin typeface="Times New Roman" panose="02020603050405020304" pitchFamily="18" charset="0"/>
                    <a:ea typeface="宋体" panose="02010600030101010101" pitchFamily="2" charset="-122"/>
                  </a:rPr>
                  <a:t>60</a:t>
                </a:r>
                <a:endParaRPr lang="en-US" altLang="zh-CN" sz="1600" b="1" dirty="0">
                  <a:solidFill>
                    <a:srgbClr val="FF0000"/>
                  </a:solidFill>
                  <a:latin typeface="Times New Roman" panose="02020603050405020304" pitchFamily="18" charset="0"/>
                  <a:ea typeface="宋体" panose="02010600030101010101" pitchFamily="2" charset="-122"/>
                </a:endParaRPr>
              </a:p>
            </p:txBody>
          </p:sp>
          <p:sp>
            <p:nvSpPr>
              <p:cNvPr id="44085" name="Line 51"/>
              <p:cNvSpPr/>
              <p:nvPr/>
            </p:nvSpPr>
            <p:spPr>
              <a:xfrm>
                <a:off x="4267" y="2917"/>
                <a:ext cx="226" cy="194"/>
              </a:xfrm>
              <a:prstGeom prst="line">
                <a:avLst/>
              </a:prstGeom>
              <a:ln w="38100" cap="flat" cmpd="sng">
                <a:solidFill>
                  <a:srgbClr val="336699"/>
                </a:solidFill>
                <a:prstDash val="solid"/>
                <a:round/>
                <a:headEnd type="none" w="med" len="med"/>
                <a:tailEnd type="none" w="med" len="med"/>
              </a:ln>
            </p:spPr>
          </p:sp>
        </p:gr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查找</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给定值与根结点比较：</a:t>
            </a:r>
            <a:endParaRPr lang="zh-CN" altLang="en-US" sz="24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sym typeface="+mn-ea"/>
              </a:rPr>
              <a:t>若相等，查找成功</a:t>
            </a:r>
            <a:endParaRPr lang="zh-CN" altLang="en-US" sz="24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sym typeface="+mn-ea"/>
              </a:rPr>
              <a:t>若小于，查找左子树</a:t>
            </a:r>
            <a:endParaRPr lang="zh-CN" altLang="en-US" sz="2400" b="0" dirty="0">
              <a:latin typeface="黑体" panose="02010609060101010101" pitchFamily="2" charset="-122"/>
              <a:ea typeface="黑体" panose="02010609060101010101" pitchFamily="2" charset="-122"/>
            </a:endParaRPr>
          </a:p>
          <a:p>
            <a:pPr marL="965200" lvl="1" indent="-508000" eaLnBrk="1" hangingPunct="1">
              <a:buClr>
                <a:schemeClr val="accent2"/>
              </a:buClr>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3.</a:t>
            </a:r>
            <a:r>
              <a:rPr lang="zh-CN" altLang="en-US" sz="2400" dirty="0">
                <a:latin typeface="黑体" panose="02010609060101010101" pitchFamily="2" charset="-122"/>
                <a:ea typeface="黑体" panose="02010609060101010101" pitchFamily="2" charset="-122"/>
                <a:sym typeface="+mn-ea"/>
              </a:rPr>
              <a:t>若大于，查找右子树</a:t>
            </a:r>
            <a:endParaRPr lang="zh-CN" altLang="en-US" sz="24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5060" name="Group 108"/>
          <p:cNvGrpSpPr/>
          <p:nvPr/>
        </p:nvGrpSpPr>
        <p:grpSpPr>
          <a:xfrm>
            <a:off x="7363778" y="1958658"/>
            <a:ext cx="3733800" cy="2770187"/>
            <a:chOff x="3061" y="1162"/>
            <a:chExt cx="2352" cy="1745"/>
          </a:xfrm>
        </p:grpSpPr>
        <p:grpSp>
          <p:nvGrpSpPr>
            <p:cNvPr id="45061" name="Group 77"/>
            <p:cNvGrpSpPr/>
            <p:nvPr/>
          </p:nvGrpSpPr>
          <p:grpSpPr>
            <a:xfrm>
              <a:off x="3061" y="1162"/>
              <a:ext cx="2318" cy="1745"/>
              <a:chOff x="240" y="2112"/>
              <a:chExt cx="2318" cy="1745"/>
            </a:xfrm>
          </p:grpSpPr>
          <p:sp>
            <p:nvSpPr>
              <p:cNvPr id="45062" name="Oval 78"/>
              <p:cNvSpPr/>
              <p:nvPr/>
            </p:nvSpPr>
            <p:spPr>
              <a:xfrm>
                <a:off x="1203" y="2112"/>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63" name="Oval 79"/>
              <p:cNvSpPr/>
              <p:nvPr/>
            </p:nvSpPr>
            <p:spPr>
              <a:xfrm>
                <a:off x="1742"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64" name="Oval 80"/>
              <p:cNvSpPr/>
              <p:nvPr/>
            </p:nvSpPr>
            <p:spPr>
              <a:xfrm>
                <a:off x="240" y="2733"/>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65" name="Oval 81"/>
              <p:cNvSpPr/>
              <p:nvPr/>
            </p:nvSpPr>
            <p:spPr>
              <a:xfrm>
                <a:off x="2167"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66" name="Oval 82"/>
              <p:cNvSpPr/>
              <p:nvPr/>
            </p:nvSpPr>
            <p:spPr>
              <a:xfrm>
                <a:off x="1090"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67" name="Oval 83"/>
              <p:cNvSpPr/>
              <p:nvPr/>
            </p:nvSpPr>
            <p:spPr>
              <a:xfrm>
                <a:off x="2304" y="3552"/>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68" name="Line 84"/>
              <p:cNvSpPr/>
              <p:nvPr/>
            </p:nvSpPr>
            <p:spPr>
              <a:xfrm flipH="1">
                <a:off x="893" y="2267"/>
                <a:ext cx="310" cy="194"/>
              </a:xfrm>
              <a:prstGeom prst="line">
                <a:avLst/>
              </a:prstGeom>
              <a:ln w="38100" cap="flat" cmpd="sng">
                <a:solidFill>
                  <a:srgbClr val="336699"/>
                </a:solidFill>
                <a:prstDash val="solid"/>
                <a:round/>
                <a:headEnd type="none" w="med" len="med"/>
                <a:tailEnd type="none" w="med" len="med"/>
              </a:ln>
            </p:spPr>
          </p:sp>
          <p:sp>
            <p:nvSpPr>
              <p:cNvPr id="45069" name="Line 85"/>
              <p:cNvSpPr/>
              <p:nvPr/>
            </p:nvSpPr>
            <p:spPr>
              <a:xfrm flipH="1">
                <a:off x="466" y="2609"/>
                <a:ext cx="224" cy="163"/>
              </a:xfrm>
              <a:prstGeom prst="line">
                <a:avLst/>
              </a:prstGeom>
              <a:ln w="38100" cap="flat" cmpd="sng">
                <a:solidFill>
                  <a:srgbClr val="666699"/>
                </a:solidFill>
                <a:prstDash val="solid"/>
                <a:round/>
                <a:headEnd type="none" w="med" len="med"/>
                <a:tailEnd type="none" w="med" len="med"/>
              </a:ln>
            </p:spPr>
          </p:sp>
          <p:sp>
            <p:nvSpPr>
              <p:cNvPr id="45070" name="Line 86"/>
              <p:cNvSpPr/>
              <p:nvPr/>
            </p:nvSpPr>
            <p:spPr>
              <a:xfrm>
                <a:off x="1459" y="2267"/>
                <a:ext cx="283" cy="194"/>
              </a:xfrm>
              <a:prstGeom prst="line">
                <a:avLst/>
              </a:prstGeom>
              <a:ln w="38100" cap="flat" cmpd="sng">
                <a:solidFill>
                  <a:srgbClr val="336699"/>
                </a:solidFill>
                <a:prstDash val="solid"/>
                <a:round/>
                <a:headEnd type="none" w="med" len="med"/>
                <a:tailEnd type="none" w="med" len="med"/>
              </a:ln>
            </p:spPr>
          </p:sp>
          <p:sp>
            <p:nvSpPr>
              <p:cNvPr id="45071" name="Line 87"/>
              <p:cNvSpPr/>
              <p:nvPr/>
            </p:nvSpPr>
            <p:spPr>
              <a:xfrm>
                <a:off x="893" y="2578"/>
                <a:ext cx="226" cy="194"/>
              </a:xfrm>
              <a:prstGeom prst="line">
                <a:avLst/>
              </a:prstGeom>
              <a:ln w="38100" cap="flat" cmpd="sng">
                <a:solidFill>
                  <a:srgbClr val="336699"/>
                </a:solidFill>
                <a:prstDash val="solid"/>
                <a:round/>
                <a:headEnd type="none" w="med" len="med"/>
                <a:tailEnd type="none" w="med" len="med"/>
              </a:ln>
            </p:spPr>
          </p:sp>
          <p:sp>
            <p:nvSpPr>
              <p:cNvPr id="45072" name="Line 88"/>
              <p:cNvSpPr/>
              <p:nvPr/>
            </p:nvSpPr>
            <p:spPr>
              <a:xfrm flipH="1">
                <a:off x="841" y="2966"/>
                <a:ext cx="278" cy="267"/>
              </a:xfrm>
              <a:prstGeom prst="line">
                <a:avLst/>
              </a:prstGeom>
              <a:ln w="38100" cap="flat" cmpd="sng">
                <a:solidFill>
                  <a:srgbClr val="336699"/>
                </a:solidFill>
                <a:prstDash val="solid"/>
                <a:round/>
                <a:headEnd type="none" w="med" len="med"/>
                <a:tailEnd type="none" w="med" len="med"/>
              </a:ln>
            </p:spPr>
          </p:sp>
          <p:sp>
            <p:nvSpPr>
              <p:cNvPr id="45073" name="Line 89"/>
              <p:cNvSpPr/>
              <p:nvPr/>
            </p:nvSpPr>
            <p:spPr>
              <a:xfrm>
                <a:off x="1969" y="2616"/>
                <a:ext cx="227" cy="156"/>
              </a:xfrm>
              <a:prstGeom prst="line">
                <a:avLst/>
              </a:prstGeom>
              <a:ln w="38100" cap="flat" cmpd="sng">
                <a:solidFill>
                  <a:srgbClr val="336699"/>
                </a:solidFill>
                <a:prstDash val="solid"/>
                <a:round/>
                <a:headEnd type="none" w="med" len="med"/>
                <a:tailEnd type="none" w="med" len="med"/>
              </a:ln>
            </p:spPr>
          </p:sp>
          <p:sp>
            <p:nvSpPr>
              <p:cNvPr id="45074" name="Line 90"/>
              <p:cNvSpPr/>
              <p:nvPr/>
            </p:nvSpPr>
            <p:spPr>
              <a:xfrm flipH="1">
                <a:off x="2026" y="2993"/>
                <a:ext cx="216" cy="205"/>
              </a:xfrm>
              <a:prstGeom prst="line">
                <a:avLst/>
              </a:prstGeom>
              <a:ln w="38100" cap="flat" cmpd="sng">
                <a:solidFill>
                  <a:srgbClr val="336699"/>
                </a:solidFill>
                <a:prstDash val="solid"/>
                <a:round/>
                <a:headEnd type="none" w="med" len="med"/>
                <a:tailEnd type="none" w="med" len="med"/>
              </a:ln>
            </p:spPr>
          </p:sp>
          <p:sp>
            <p:nvSpPr>
              <p:cNvPr id="45075" name="Line 91"/>
              <p:cNvSpPr/>
              <p:nvPr/>
            </p:nvSpPr>
            <p:spPr>
              <a:xfrm>
                <a:off x="2081" y="3391"/>
                <a:ext cx="271" cy="209"/>
              </a:xfrm>
              <a:prstGeom prst="line">
                <a:avLst/>
              </a:prstGeom>
              <a:ln w="38100" cap="flat" cmpd="sng">
                <a:solidFill>
                  <a:srgbClr val="336699"/>
                </a:solidFill>
                <a:prstDash val="solid"/>
                <a:round/>
                <a:headEnd type="none" w="med" len="med"/>
                <a:tailEnd type="none" w="med" len="med"/>
              </a:ln>
            </p:spPr>
          </p:sp>
          <p:sp>
            <p:nvSpPr>
              <p:cNvPr id="45076" name="Oval 92"/>
              <p:cNvSpPr/>
              <p:nvPr/>
            </p:nvSpPr>
            <p:spPr>
              <a:xfrm>
                <a:off x="382" y="3585"/>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77" name="Line 93"/>
              <p:cNvSpPr/>
              <p:nvPr/>
            </p:nvSpPr>
            <p:spPr>
              <a:xfrm flipH="1">
                <a:off x="552" y="3353"/>
                <a:ext cx="226" cy="232"/>
              </a:xfrm>
              <a:prstGeom prst="line">
                <a:avLst/>
              </a:prstGeom>
              <a:ln w="38100" cap="flat" cmpd="sng">
                <a:solidFill>
                  <a:srgbClr val="336699"/>
                </a:solidFill>
                <a:prstDash val="solid"/>
                <a:round/>
                <a:headEnd type="none" w="med" len="med"/>
                <a:tailEnd type="none" w="med" len="med"/>
              </a:ln>
            </p:spPr>
          </p:sp>
          <p:sp>
            <p:nvSpPr>
              <p:cNvPr id="45078" name="Oval 94"/>
              <p:cNvSpPr/>
              <p:nvPr/>
            </p:nvSpPr>
            <p:spPr>
              <a:xfrm>
                <a:off x="1855" y="316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79" name="Oval 95"/>
              <p:cNvSpPr/>
              <p:nvPr/>
            </p:nvSpPr>
            <p:spPr>
              <a:xfrm>
                <a:off x="690" y="313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80" name="Oval 96"/>
              <p:cNvSpPr/>
              <p:nvPr/>
            </p:nvSpPr>
            <p:spPr>
              <a:xfrm>
                <a:off x="665"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5081" name="Line 97"/>
              <p:cNvSpPr/>
              <p:nvPr/>
            </p:nvSpPr>
            <p:spPr>
              <a:xfrm flipH="1">
                <a:off x="1680" y="3408"/>
                <a:ext cx="216" cy="205"/>
              </a:xfrm>
              <a:prstGeom prst="line">
                <a:avLst/>
              </a:prstGeom>
              <a:ln w="38100" cap="flat" cmpd="sng">
                <a:solidFill>
                  <a:srgbClr val="336699"/>
                </a:solidFill>
                <a:prstDash val="solid"/>
                <a:round/>
                <a:headEnd type="none" w="med" len="med"/>
                <a:tailEnd type="none" w="med" len="med"/>
              </a:ln>
            </p:spPr>
          </p:sp>
          <p:sp>
            <p:nvSpPr>
              <p:cNvPr id="45082" name="Oval 98"/>
              <p:cNvSpPr/>
              <p:nvPr/>
            </p:nvSpPr>
            <p:spPr>
              <a:xfrm>
                <a:off x="1509" y="3575"/>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45083" name="Line 99"/>
            <p:cNvSpPr/>
            <p:nvPr/>
          </p:nvSpPr>
          <p:spPr>
            <a:xfrm flipH="1">
              <a:off x="3733" y="1258"/>
              <a:ext cx="240" cy="144"/>
            </a:xfrm>
            <a:prstGeom prst="line">
              <a:avLst/>
            </a:prstGeom>
            <a:ln w="9525" cap="flat" cmpd="sng">
              <a:solidFill>
                <a:schemeClr val="tx1"/>
              </a:solidFill>
              <a:prstDash val="solid"/>
              <a:miter/>
              <a:headEnd type="none" w="med" len="med"/>
              <a:tailEnd type="triangle" w="med" len="med"/>
            </a:ln>
          </p:spPr>
        </p:sp>
        <p:sp>
          <p:nvSpPr>
            <p:cNvPr id="45084" name="Line 100"/>
            <p:cNvSpPr/>
            <p:nvPr/>
          </p:nvSpPr>
          <p:spPr>
            <a:xfrm>
              <a:off x="3781" y="1594"/>
              <a:ext cx="192" cy="144"/>
            </a:xfrm>
            <a:prstGeom prst="line">
              <a:avLst/>
            </a:prstGeom>
            <a:ln w="9525" cap="flat" cmpd="sng">
              <a:solidFill>
                <a:schemeClr val="tx1"/>
              </a:solidFill>
              <a:prstDash val="solid"/>
              <a:miter/>
              <a:headEnd type="none" w="med" len="med"/>
              <a:tailEnd type="triangle" w="med" len="med"/>
            </a:ln>
          </p:spPr>
        </p:sp>
        <p:sp>
          <p:nvSpPr>
            <p:cNvPr id="45085" name="Line 101"/>
            <p:cNvSpPr/>
            <p:nvPr/>
          </p:nvSpPr>
          <p:spPr>
            <a:xfrm>
              <a:off x="4357" y="1258"/>
              <a:ext cx="240" cy="192"/>
            </a:xfrm>
            <a:prstGeom prst="line">
              <a:avLst/>
            </a:prstGeom>
            <a:ln w="9525" cap="flat" cmpd="sng">
              <a:solidFill>
                <a:schemeClr val="hlink"/>
              </a:solidFill>
              <a:prstDash val="solid"/>
              <a:miter/>
              <a:headEnd type="none" w="med" len="med"/>
              <a:tailEnd type="triangle" w="med" len="med"/>
            </a:ln>
          </p:spPr>
        </p:sp>
        <p:sp>
          <p:nvSpPr>
            <p:cNvPr id="45086" name="Line 102"/>
            <p:cNvSpPr/>
            <p:nvPr/>
          </p:nvSpPr>
          <p:spPr>
            <a:xfrm>
              <a:off x="4837" y="1594"/>
              <a:ext cx="240" cy="192"/>
            </a:xfrm>
            <a:prstGeom prst="line">
              <a:avLst/>
            </a:prstGeom>
            <a:ln w="9525" cap="flat" cmpd="sng">
              <a:solidFill>
                <a:schemeClr val="hlink"/>
              </a:solidFill>
              <a:prstDash val="solid"/>
              <a:miter/>
              <a:headEnd type="none" w="med" len="med"/>
              <a:tailEnd type="triangle" w="med" len="med"/>
            </a:ln>
          </p:spPr>
        </p:sp>
        <p:sp>
          <p:nvSpPr>
            <p:cNvPr id="45087" name="Line 103"/>
            <p:cNvSpPr/>
            <p:nvPr/>
          </p:nvSpPr>
          <p:spPr>
            <a:xfrm>
              <a:off x="4981" y="2410"/>
              <a:ext cx="240" cy="192"/>
            </a:xfrm>
            <a:prstGeom prst="line">
              <a:avLst/>
            </a:prstGeom>
            <a:ln w="9525" cap="flat" cmpd="sng">
              <a:solidFill>
                <a:schemeClr val="hlink"/>
              </a:solidFill>
              <a:prstDash val="solid"/>
              <a:miter/>
              <a:headEnd type="none" w="med" len="med"/>
              <a:tailEnd type="triangle" w="med" len="med"/>
            </a:ln>
          </p:spPr>
        </p:sp>
        <p:sp>
          <p:nvSpPr>
            <p:cNvPr id="45088" name="Line 104"/>
            <p:cNvSpPr/>
            <p:nvPr/>
          </p:nvSpPr>
          <p:spPr>
            <a:xfrm flipH="1">
              <a:off x="4789" y="2026"/>
              <a:ext cx="192" cy="144"/>
            </a:xfrm>
            <a:prstGeom prst="line">
              <a:avLst/>
            </a:prstGeom>
            <a:ln w="9525" cap="flat" cmpd="sng">
              <a:solidFill>
                <a:schemeClr val="hlink"/>
              </a:solidFill>
              <a:prstDash val="solid"/>
              <a:miter/>
              <a:headEnd type="none" w="med" len="med"/>
              <a:tailEnd type="triangle" w="med" len="med"/>
            </a:ln>
          </p:spPr>
        </p:sp>
        <p:sp>
          <p:nvSpPr>
            <p:cNvPr id="45089" name="Line 105"/>
            <p:cNvSpPr/>
            <p:nvPr/>
          </p:nvSpPr>
          <p:spPr>
            <a:xfrm>
              <a:off x="4405" y="1210"/>
              <a:ext cx="240" cy="192"/>
            </a:xfrm>
            <a:prstGeom prst="line">
              <a:avLst/>
            </a:prstGeom>
            <a:ln w="9525" cap="flat" cmpd="sng">
              <a:solidFill>
                <a:srgbClr val="0CDD07"/>
              </a:solidFill>
              <a:prstDash val="solid"/>
              <a:miter/>
              <a:headEnd type="none" w="med" len="med"/>
              <a:tailEnd type="triangle" w="med" len="med"/>
            </a:ln>
          </p:spPr>
        </p:sp>
        <p:sp>
          <p:nvSpPr>
            <p:cNvPr id="45090" name="Line 106"/>
            <p:cNvSpPr/>
            <p:nvPr/>
          </p:nvSpPr>
          <p:spPr>
            <a:xfrm>
              <a:off x="4885" y="1546"/>
              <a:ext cx="240" cy="192"/>
            </a:xfrm>
            <a:prstGeom prst="line">
              <a:avLst/>
            </a:prstGeom>
            <a:ln w="9525" cap="flat" cmpd="sng">
              <a:solidFill>
                <a:srgbClr val="0CDD07"/>
              </a:solidFill>
              <a:prstDash val="solid"/>
              <a:miter/>
              <a:headEnd type="none" w="med" len="med"/>
              <a:tailEnd type="triangle" w="med" len="med"/>
            </a:ln>
          </p:spPr>
        </p:sp>
        <p:sp>
          <p:nvSpPr>
            <p:cNvPr id="45091" name="Line 107"/>
            <p:cNvSpPr/>
            <p:nvPr/>
          </p:nvSpPr>
          <p:spPr>
            <a:xfrm>
              <a:off x="5269" y="1930"/>
              <a:ext cx="144" cy="144"/>
            </a:xfrm>
            <a:prstGeom prst="line">
              <a:avLst/>
            </a:prstGeom>
            <a:ln w="9525" cap="flat" cmpd="sng">
              <a:solidFill>
                <a:srgbClr val="0CDD07"/>
              </a:solidFill>
              <a:prstDash val="solid"/>
              <a:miter/>
              <a:headEnd type="none" w="med" len="med"/>
              <a:tailEnd type="triangle" w="med" len="med"/>
            </a:ln>
          </p:spPr>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递归实现</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使用二叉</a:t>
            </a:r>
            <a:r>
              <a:rPr lang="zh-CN" altLang="en-US" sz="2400" dirty="0">
                <a:latin typeface="黑体" panose="02010609060101010101" pitchFamily="2" charset="-122"/>
                <a:ea typeface="黑体" panose="02010609060101010101" pitchFamily="2" charset="-122"/>
                <a:sym typeface="+mn-ea"/>
              </a:rPr>
              <a:t>链表</a:t>
            </a:r>
            <a:endParaRPr lang="zh-CN" altLang="en-US" sz="2400" dirty="0">
              <a:latin typeface="黑体" panose="02010609060101010101" pitchFamily="2" charset="-122"/>
              <a:ea typeface="黑体" panose="02010609060101010101" pitchFamily="2" charset="-122"/>
              <a:sym typeface="+mn-ea"/>
            </a:endParaRPr>
          </a:p>
          <a:p>
            <a:pPr marL="609600" indent="-609600" eaLnBrk="1" latinLnBrk="0" hangingPunct="1">
              <a:spcBef>
                <a:spcPts val="0"/>
              </a:spcBef>
              <a:buClr>
                <a:schemeClr val="accent1"/>
              </a:buClr>
              <a:buSzTx/>
              <a:buFont typeface="Wingdings" panose="05000000000000000000" pitchFamily="2" charset="2"/>
              <a:buNone/>
            </a:pPr>
            <a:endParaRPr lang="en-US" altLang="zh-CN" sz="2000" dirty="0">
              <a:latin typeface="黑体" panose="02010609060101010101" pitchFamily="2" charset="-122"/>
              <a:ea typeface="黑体" panose="02010609060101010101" pitchFamily="2" charset="-122"/>
              <a:sym typeface="+mn-ea"/>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BSTNode *BST_Serach(BSTNode *T , KeyType key)</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if (T==NULL)  return(NULL)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else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  if  (EQ(T-&gt;key, key) )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return(T)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else if ( LT(key, T-&gt;key)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return(BST_Serach(T-&gt;Lchild, key))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else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return(BST_Serach(T-&gt;Rchild, key))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a:t>
            </a:r>
            <a:endParaRPr lang="en-US" altLang="zh-CN" sz="20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a:t>
            </a:r>
            <a:endParaRPr lang="en-US" altLang="zh-CN" sz="2000" dirty="0">
              <a:latin typeface="黑体" panose="02010609060101010101" pitchFamily="2" charset="-122"/>
              <a:ea typeface="黑体" panose="02010609060101010101" pitchFamily="2" charset="-122"/>
            </a:endParaRPr>
          </a:p>
          <a:p>
            <a:pPr lvl="1" algn="l" eaLnBrk="1" hangingPunct="1">
              <a:buClrTx/>
              <a:buSzTx/>
              <a:buChar char="•"/>
            </a:pPr>
            <a:endParaRPr lang="en-US" altLang="zh-CN"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6511925" cy="487934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插入</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二叉排序树是一种动态树表</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当树中不存在查找的结点时，作插入操作</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新插入的结点一定是叶子结点，只需改动一个结点的指针</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该叶子结点是查找不成功时路径上访问的最后一个结点左孩子或右孩子(新结点值小于或大于该结点值)</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sym typeface="+mn-ea"/>
            </a:endParaRPr>
          </a:p>
          <a:p>
            <a:pPr lvl="1" algn="l" eaLnBrk="1" hangingPunct="1">
              <a:buClrTx/>
              <a:buSzTx/>
              <a:buChar char="•"/>
            </a:pPr>
            <a:endParaRPr lang="en-US" altLang="zh-CN"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8132" name="Group 36"/>
          <p:cNvGrpSpPr/>
          <p:nvPr/>
        </p:nvGrpSpPr>
        <p:grpSpPr>
          <a:xfrm>
            <a:off x="7536180" y="1913255"/>
            <a:ext cx="4128135" cy="2948305"/>
            <a:chOff x="1536" y="2208"/>
            <a:chExt cx="2607" cy="1745"/>
          </a:xfrm>
        </p:grpSpPr>
        <p:sp>
          <p:nvSpPr>
            <p:cNvPr id="48133" name="Oval 37"/>
            <p:cNvSpPr/>
            <p:nvPr/>
          </p:nvSpPr>
          <p:spPr>
            <a:xfrm>
              <a:off x="2499" y="2208"/>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34" name="Oval 38"/>
            <p:cNvSpPr/>
            <p:nvPr/>
          </p:nvSpPr>
          <p:spPr>
            <a:xfrm>
              <a:off x="3038" y="2480"/>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35" name="Oval 39"/>
            <p:cNvSpPr/>
            <p:nvPr/>
          </p:nvSpPr>
          <p:spPr>
            <a:xfrm>
              <a:off x="1536" y="2829"/>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36" name="Oval 40"/>
            <p:cNvSpPr/>
            <p:nvPr/>
          </p:nvSpPr>
          <p:spPr>
            <a:xfrm>
              <a:off x="3463" y="2829"/>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37" name="Oval 41"/>
            <p:cNvSpPr/>
            <p:nvPr/>
          </p:nvSpPr>
          <p:spPr>
            <a:xfrm>
              <a:off x="2386" y="2829"/>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38" name="Oval 42"/>
            <p:cNvSpPr/>
            <p:nvPr/>
          </p:nvSpPr>
          <p:spPr>
            <a:xfrm>
              <a:off x="3600" y="3648"/>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39" name="Line 43"/>
            <p:cNvSpPr/>
            <p:nvPr/>
          </p:nvSpPr>
          <p:spPr>
            <a:xfrm flipH="1">
              <a:off x="2189" y="2363"/>
              <a:ext cx="310" cy="194"/>
            </a:xfrm>
            <a:prstGeom prst="line">
              <a:avLst/>
            </a:prstGeom>
            <a:ln w="38100" cap="flat" cmpd="sng">
              <a:solidFill>
                <a:srgbClr val="336699"/>
              </a:solidFill>
              <a:prstDash val="solid"/>
              <a:round/>
              <a:headEnd type="none" w="med" len="med"/>
              <a:tailEnd type="none" w="med" len="med"/>
            </a:ln>
          </p:spPr>
        </p:sp>
        <p:sp>
          <p:nvSpPr>
            <p:cNvPr id="48140" name="Line 44"/>
            <p:cNvSpPr/>
            <p:nvPr/>
          </p:nvSpPr>
          <p:spPr>
            <a:xfrm flipH="1">
              <a:off x="1762" y="2705"/>
              <a:ext cx="224" cy="163"/>
            </a:xfrm>
            <a:prstGeom prst="line">
              <a:avLst/>
            </a:prstGeom>
            <a:ln w="38100" cap="flat" cmpd="sng">
              <a:solidFill>
                <a:srgbClr val="666699"/>
              </a:solidFill>
              <a:prstDash val="solid"/>
              <a:round/>
              <a:headEnd type="none" w="med" len="med"/>
              <a:tailEnd type="none" w="med" len="med"/>
            </a:ln>
          </p:spPr>
        </p:sp>
        <p:sp>
          <p:nvSpPr>
            <p:cNvPr id="48141" name="Line 45"/>
            <p:cNvSpPr/>
            <p:nvPr/>
          </p:nvSpPr>
          <p:spPr>
            <a:xfrm>
              <a:off x="2755" y="2363"/>
              <a:ext cx="283" cy="194"/>
            </a:xfrm>
            <a:prstGeom prst="line">
              <a:avLst/>
            </a:prstGeom>
            <a:ln w="38100" cap="flat" cmpd="sng">
              <a:solidFill>
                <a:srgbClr val="336699"/>
              </a:solidFill>
              <a:prstDash val="solid"/>
              <a:round/>
              <a:headEnd type="none" w="med" len="med"/>
              <a:tailEnd type="none" w="med" len="med"/>
            </a:ln>
          </p:spPr>
        </p:sp>
        <p:sp>
          <p:nvSpPr>
            <p:cNvPr id="48142" name="Line 46"/>
            <p:cNvSpPr/>
            <p:nvPr/>
          </p:nvSpPr>
          <p:spPr>
            <a:xfrm>
              <a:off x="2189" y="2674"/>
              <a:ext cx="226" cy="194"/>
            </a:xfrm>
            <a:prstGeom prst="line">
              <a:avLst/>
            </a:prstGeom>
            <a:ln w="38100" cap="flat" cmpd="sng">
              <a:solidFill>
                <a:srgbClr val="336699"/>
              </a:solidFill>
              <a:prstDash val="solid"/>
              <a:round/>
              <a:headEnd type="none" w="med" len="med"/>
              <a:tailEnd type="none" w="med" len="med"/>
            </a:ln>
          </p:spPr>
        </p:sp>
        <p:sp>
          <p:nvSpPr>
            <p:cNvPr id="48143" name="Line 47"/>
            <p:cNvSpPr/>
            <p:nvPr/>
          </p:nvSpPr>
          <p:spPr>
            <a:xfrm flipH="1">
              <a:off x="2137" y="3062"/>
              <a:ext cx="278" cy="267"/>
            </a:xfrm>
            <a:prstGeom prst="line">
              <a:avLst/>
            </a:prstGeom>
            <a:ln w="38100" cap="flat" cmpd="sng">
              <a:solidFill>
                <a:srgbClr val="336699"/>
              </a:solidFill>
              <a:prstDash val="solid"/>
              <a:round/>
              <a:headEnd type="none" w="med" len="med"/>
              <a:tailEnd type="none" w="med" len="med"/>
            </a:ln>
          </p:spPr>
        </p:sp>
        <p:sp>
          <p:nvSpPr>
            <p:cNvPr id="48144" name="Line 48"/>
            <p:cNvSpPr/>
            <p:nvPr/>
          </p:nvSpPr>
          <p:spPr>
            <a:xfrm>
              <a:off x="3265" y="2712"/>
              <a:ext cx="227" cy="156"/>
            </a:xfrm>
            <a:prstGeom prst="line">
              <a:avLst/>
            </a:prstGeom>
            <a:ln w="38100" cap="flat" cmpd="sng">
              <a:solidFill>
                <a:srgbClr val="336699"/>
              </a:solidFill>
              <a:prstDash val="solid"/>
              <a:round/>
              <a:headEnd type="none" w="med" len="med"/>
              <a:tailEnd type="none" w="med" len="med"/>
            </a:ln>
          </p:spPr>
        </p:sp>
        <p:sp>
          <p:nvSpPr>
            <p:cNvPr id="48145" name="Line 49"/>
            <p:cNvSpPr/>
            <p:nvPr/>
          </p:nvSpPr>
          <p:spPr>
            <a:xfrm flipH="1">
              <a:off x="3322" y="3089"/>
              <a:ext cx="216" cy="205"/>
            </a:xfrm>
            <a:prstGeom prst="line">
              <a:avLst/>
            </a:prstGeom>
            <a:ln w="38100" cap="flat" cmpd="sng">
              <a:solidFill>
                <a:srgbClr val="336699"/>
              </a:solidFill>
              <a:prstDash val="solid"/>
              <a:round/>
              <a:headEnd type="none" w="med" len="med"/>
              <a:tailEnd type="none" w="med" len="med"/>
            </a:ln>
          </p:spPr>
        </p:sp>
        <p:sp>
          <p:nvSpPr>
            <p:cNvPr id="48146" name="Line 50"/>
            <p:cNvSpPr/>
            <p:nvPr/>
          </p:nvSpPr>
          <p:spPr>
            <a:xfrm>
              <a:off x="3377" y="3487"/>
              <a:ext cx="271" cy="209"/>
            </a:xfrm>
            <a:prstGeom prst="line">
              <a:avLst/>
            </a:prstGeom>
            <a:ln w="38100" cap="flat" cmpd="sng">
              <a:solidFill>
                <a:srgbClr val="336699"/>
              </a:solidFill>
              <a:prstDash val="solid"/>
              <a:round/>
              <a:headEnd type="none" w="med" len="med"/>
              <a:tailEnd type="none" w="med" len="med"/>
            </a:ln>
          </p:spPr>
        </p:sp>
        <p:sp>
          <p:nvSpPr>
            <p:cNvPr id="48147" name="Oval 51"/>
            <p:cNvSpPr/>
            <p:nvPr/>
          </p:nvSpPr>
          <p:spPr>
            <a:xfrm>
              <a:off x="1678" y="3681"/>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48" name="Line 52"/>
            <p:cNvSpPr/>
            <p:nvPr/>
          </p:nvSpPr>
          <p:spPr>
            <a:xfrm flipH="1">
              <a:off x="1848" y="3449"/>
              <a:ext cx="226" cy="232"/>
            </a:xfrm>
            <a:prstGeom prst="line">
              <a:avLst/>
            </a:prstGeom>
            <a:ln w="38100" cap="flat" cmpd="sng">
              <a:solidFill>
                <a:srgbClr val="336699"/>
              </a:solidFill>
              <a:prstDash val="solid"/>
              <a:round/>
              <a:headEnd type="none" w="med" len="med"/>
              <a:tailEnd type="none" w="med" len="med"/>
            </a:ln>
          </p:spPr>
        </p:sp>
        <p:sp>
          <p:nvSpPr>
            <p:cNvPr id="48149" name="Oval 53"/>
            <p:cNvSpPr/>
            <p:nvPr/>
          </p:nvSpPr>
          <p:spPr>
            <a:xfrm>
              <a:off x="3151" y="3256"/>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50" name="Oval 54"/>
            <p:cNvSpPr/>
            <p:nvPr/>
          </p:nvSpPr>
          <p:spPr>
            <a:xfrm>
              <a:off x="1986" y="3233"/>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51" name="Oval 55"/>
            <p:cNvSpPr/>
            <p:nvPr/>
          </p:nvSpPr>
          <p:spPr>
            <a:xfrm>
              <a:off x="1961" y="2480"/>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52" name="Line 56"/>
            <p:cNvSpPr/>
            <p:nvPr/>
          </p:nvSpPr>
          <p:spPr>
            <a:xfrm flipH="1">
              <a:off x="2976" y="3504"/>
              <a:ext cx="216" cy="205"/>
            </a:xfrm>
            <a:prstGeom prst="line">
              <a:avLst/>
            </a:prstGeom>
            <a:ln w="38100" cap="flat" cmpd="sng">
              <a:solidFill>
                <a:srgbClr val="336699"/>
              </a:solidFill>
              <a:prstDash val="solid"/>
              <a:round/>
              <a:headEnd type="none" w="med" len="med"/>
              <a:tailEnd type="none" w="med" len="med"/>
            </a:ln>
          </p:spPr>
        </p:sp>
        <p:sp>
          <p:nvSpPr>
            <p:cNvPr id="48153" name="Oval 57"/>
            <p:cNvSpPr/>
            <p:nvPr/>
          </p:nvSpPr>
          <p:spPr>
            <a:xfrm>
              <a:off x="2805" y="3671"/>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8154" name="Oval 58"/>
            <p:cNvSpPr/>
            <p:nvPr/>
          </p:nvSpPr>
          <p:spPr>
            <a:xfrm>
              <a:off x="3888" y="3168"/>
              <a:ext cx="255" cy="271"/>
            </a:xfrm>
            <a:prstGeom prst="ellipse">
              <a:avLst/>
            </a:prstGeom>
            <a:solidFill>
              <a:schemeClr val="hlink"/>
            </a:solidFill>
            <a:ln w="25400" cap="sq" cmpd="sng">
              <a:solidFill>
                <a:schemeClr val="hlink"/>
              </a:solidFill>
              <a:prstDash val="solid"/>
              <a:round/>
              <a:headEnd type="none" w="sm" len="sm"/>
              <a:tailEnd type="none" w="sm" len="sm"/>
            </a:ln>
          </p:spPr>
          <p:txBody>
            <a:bodyPr wrap="none" anchor="ctr" anchorCtr="0"/>
            <a:p>
              <a:r>
                <a:rPr lang="en-US" altLang="zh-CN" sz="1600" b="1" dirty="0">
                  <a:solidFill>
                    <a:schemeClr val="bg1"/>
                  </a:solidFill>
                  <a:latin typeface="Times New Roman" panose="02020603050405020304" pitchFamily="18" charset="0"/>
                  <a:ea typeface="宋体" panose="02010600030101010101" pitchFamily="2" charset="-122"/>
                </a:rPr>
                <a:t>94</a:t>
              </a:r>
              <a:endParaRPr lang="en-US" altLang="zh-CN" sz="1600" b="1" dirty="0">
                <a:solidFill>
                  <a:schemeClr val="bg1"/>
                </a:solidFill>
                <a:latin typeface="Times New Roman" panose="02020603050405020304" pitchFamily="18" charset="0"/>
                <a:ea typeface="宋体" panose="02010600030101010101" pitchFamily="2" charset="-122"/>
              </a:endParaRPr>
            </a:p>
          </p:txBody>
        </p:sp>
        <p:sp>
          <p:nvSpPr>
            <p:cNvPr id="48155" name="Line 59"/>
            <p:cNvSpPr/>
            <p:nvPr/>
          </p:nvSpPr>
          <p:spPr>
            <a:xfrm>
              <a:off x="3690" y="3051"/>
              <a:ext cx="227" cy="156"/>
            </a:xfrm>
            <a:prstGeom prst="line">
              <a:avLst/>
            </a:prstGeom>
            <a:ln w="38100" cap="flat" cmpd="sng">
              <a:solidFill>
                <a:schemeClr val="hlink"/>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296015" cy="363410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二叉排序树的插入算法实现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609600" eaLnBrk="1" latinLnBrk="0" hangingPunct="1">
              <a:lnSpc>
                <a:spcPct val="8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void  Insert_BST (BSTNode *T , KeyType  key)</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BSTNode *x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x=(BSTNode *)malloc(sizeof(BSTNode))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x-&gt;key=key;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x-&gt;Lchild=x-&gt;Rchild=NULL ;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if (T==NULL)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T=x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else</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  if (EQ(T-&gt;key, x-&gt;key) )     return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已有结点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else if (LT(x-&gt;key, T-&gt;key)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Insert_BST(T-&gt;Lchild, key)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else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Insert_BST(T-&gt;Rchild, key) ;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0" lvl="1" indent="0" algn="l" eaLnBrk="1" latinLnBrk="0" hangingPunct="1">
              <a:spcBef>
                <a:spcPts val="0"/>
              </a:spcBef>
              <a:buClrTx/>
              <a:buSzTx/>
              <a:buFont typeface="Wingdings" panose="05000000000000000000" charset="0"/>
              <a:buNone/>
            </a:pP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基于二叉树排序树查找和插入操作，生成二叉</a:t>
            </a:r>
            <a:r>
              <a:rPr lang="zh-CN" altLang="en-US" sz="2400" dirty="0">
                <a:latin typeface="黑体" panose="02010609060101010101" pitchFamily="2" charset="-122"/>
                <a:ea typeface="黑体" panose="02010609060101010101" pitchFamily="2" charset="-122"/>
                <a:sym typeface="+mn-ea"/>
              </a:rPr>
              <a:t>排序树</a:t>
            </a:r>
            <a:endParaRPr lang="zh-CN" altLang="en-US" sz="2400" dirty="0">
              <a:latin typeface="黑体" panose="02010609060101010101" pitchFamily="2" charset="-122"/>
              <a:ea typeface="黑体" panose="02010609060101010101" pitchFamily="2" charset="-122"/>
              <a:sym typeface="+mn-ea"/>
            </a:endParaRPr>
          </a:p>
          <a:p>
            <a:pPr marL="0" lvl="1" indent="0" algn="l" eaLnBrk="1" hangingPunct="1">
              <a:buClrTx/>
              <a:buSzTx/>
              <a:buNone/>
            </a:pPr>
            <a:r>
              <a:rPr lang="zh-CN" altLang="en-US" dirty="0">
                <a:latin typeface="黑体" panose="02010609060101010101" pitchFamily="2" charset="-122"/>
                <a:ea typeface="黑体" panose="02010609060101010101" pitchFamily="2" charset="-122"/>
                <a:sym typeface="+mn-ea"/>
              </a:rPr>
              <a:t>例如在初始为空的二叉排序树中依次插入</a:t>
            </a:r>
            <a:r>
              <a:rPr lang="en-US" altLang="zh-CN" dirty="0">
                <a:latin typeface="黑体" panose="02010609060101010101" pitchFamily="2" charset="-122"/>
                <a:ea typeface="黑体" panose="02010609060101010101" pitchFamily="2" charset="-122"/>
                <a:sym typeface="+mn-ea"/>
              </a:rPr>
              <a:t>56,64,92,80,88,75</a:t>
            </a:r>
            <a:r>
              <a:rPr lang="zh-CN" altLang="en-US" dirty="0">
                <a:latin typeface="黑体" panose="02010609060101010101" pitchFamily="2" charset="-122"/>
                <a:ea typeface="黑体" panose="02010609060101010101" pitchFamily="2" charset="-122"/>
                <a:sym typeface="+mn-ea"/>
              </a:rPr>
              <a:t>，以下是生成过程</a:t>
            </a:r>
            <a:endParaRPr lang="zh-CN" altLang="en-US" b="0" dirty="0">
              <a:latin typeface="黑体" panose="02010609060101010101" pitchFamily="2" charset="-122"/>
              <a:ea typeface="黑体" panose="02010609060101010101" pitchFamily="2" charset="-122"/>
            </a:endParaRPr>
          </a:p>
          <a:p>
            <a:pPr marL="609600" lvl="1" indent="0" algn="l" eaLnBrk="1" hangingPunct="1">
              <a:buClrTx/>
              <a:buSzTx/>
              <a:buNone/>
            </a:pPr>
            <a:endParaRPr lang="zh-CN" altLang="en-US" sz="2400" dirty="0">
              <a:latin typeface="黑体" panose="02010609060101010101" pitchFamily="2" charset="-122"/>
              <a:ea typeface="黑体" panose="02010609060101010101" pitchFamily="2" charset="-122"/>
              <a:sym typeface="+mn-ea"/>
            </a:endParaRPr>
          </a:p>
          <a:p>
            <a:pPr marL="609600" indent="-609600" eaLnBrk="1" latinLnBrk="0" hangingPunct="1">
              <a:spcBef>
                <a:spcPts val="0"/>
              </a:spcBef>
              <a:buClr>
                <a:schemeClr val="accent1"/>
              </a:buClr>
              <a:buSzTx/>
              <a:buFont typeface="Wingdings" panose="05000000000000000000" pitchFamily="2" charset="2"/>
              <a:buNone/>
            </a:pPr>
            <a:endParaRPr lang="en-US" altLang="zh-CN" sz="2000" dirty="0">
              <a:latin typeface="黑体" panose="02010609060101010101" pitchFamily="2" charset="-122"/>
              <a:ea typeface="黑体" panose="02010609060101010101" pitchFamily="2" charset="-122"/>
              <a:sym typeface="+mn-ea"/>
            </a:endParaRPr>
          </a:p>
          <a:p>
            <a:pPr marL="609600" indent="-609600" eaLnBrk="1" latinLnBrk="0" hangingPunct="1">
              <a:spcBef>
                <a:spcPts val="0"/>
              </a:spcBef>
              <a:buClr>
                <a:schemeClr val="accent1"/>
              </a:buClr>
              <a:buSzTx/>
              <a:buFont typeface="Wingdings" panose="05000000000000000000" pitchFamily="2" charset="2"/>
              <a:buNone/>
            </a:pPr>
            <a:endParaRPr lang="en-US" altLang="zh-CN"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9156" name="Group 69"/>
          <p:cNvGrpSpPr/>
          <p:nvPr/>
        </p:nvGrpSpPr>
        <p:grpSpPr>
          <a:xfrm>
            <a:off x="1559243" y="2780348"/>
            <a:ext cx="8686800" cy="2438400"/>
            <a:chOff x="140" y="2069"/>
            <a:chExt cx="5472" cy="1536"/>
          </a:xfrm>
        </p:grpSpPr>
        <p:grpSp>
          <p:nvGrpSpPr>
            <p:cNvPr id="49157" name="Group 28"/>
            <p:cNvGrpSpPr/>
            <p:nvPr/>
          </p:nvGrpSpPr>
          <p:grpSpPr>
            <a:xfrm>
              <a:off x="3164" y="2069"/>
              <a:ext cx="1296" cy="1536"/>
              <a:chOff x="2787" y="2448"/>
              <a:chExt cx="1389" cy="1745"/>
            </a:xfrm>
          </p:grpSpPr>
          <p:sp>
            <p:nvSpPr>
              <p:cNvPr id="49158" name="Oval 29"/>
              <p:cNvSpPr/>
              <p:nvPr/>
            </p:nvSpPr>
            <p:spPr>
              <a:xfrm>
                <a:off x="2787" y="2448"/>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59" name="Oval 30"/>
              <p:cNvSpPr/>
              <p:nvPr/>
            </p:nvSpPr>
            <p:spPr>
              <a:xfrm>
                <a:off x="3326" y="2720"/>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60" name="Oval 31"/>
              <p:cNvSpPr/>
              <p:nvPr/>
            </p:nvSpPr>
            <p:spPr>
              <a:xfrm>
                <a:off x="3751" y="3069"/>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61" name="Oval 32"/>
              <p:cNvSpPr/>
              <p:nvPr/>
            </p:nvSpPr>
            <p:spPr>
              <a:xfrm>
                <a:off x="3922" y="3921"/>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62" name="Line 33"/>
              <p:cNvSpPr/>
              <p:nvPr/>
            </p:nvSpPr>
            <p:spPr>
              <a:xfrm>
                <a:off x="3043" y="2603"/>
                <a:ext cx="283" cy="194"/>
              </a:xfrm>
              <a:prstGeom prst="line">
                <a:avLst/>
              </a:prstGeom>
              <a:ln w="38100" cap="flat" cmpd="sng">
                <a:solidFill>
                  <a:srgbClr val="336699"/>
                </a:solidFill>
                <a:prstDash val="solid"/>
                <a:round/>
                <a:headEnd type="none" w="med" len="med"/>
                <a:tailEnd type="none" w="med" len="med"/>
              </a:ln>
            </p:spPr>
          </p:sp>
          <p:sp>
            <p:nvSpPr>
              <p:cNvPr id="49163" name="Line 34"/>
              <p:cNvSpPr/>
              <p:nvPr/>
            </p:nvSpPr>
            <p:spPr>
              <a:xfrm>
                <a:off x="3553" y="2952"/>
                <a:ext cx="227" cy="156"/>
              </a:xfrm>
              <a:prstGeom prst="line">
                <a:avLst/>
              </a:prstGeom>
              <a:ln w="38100" cap="flat" cmpd="sng">
                <a:solidFill>
                  <a:srgbClr val="336699"/>
                </a:solidFill>
                <a:prstDash val="solid"/>
                <a:round/>
                <a:headEnd type="none" w="med" len="med"/>
                <a:tailEnd type="none" w="med" len="med"/>
              </a:ln>
            </p:spPr>
          </p:sp>
          <p:sp>
            <p:nvSpPr>
              <p:cNvPr id="49164" name="Line 35"/>
              <p:cNvSpPr/>
              <p:nvPr/>
            </p:nvSpPr>
            <p:spPr>
              <a:xfrm flipH="1">
                <a:off x="3610" y="3329"/>
                <a:ext cx="216" cy="205"/>
              </a:xfrm>
              <a:prstGeom prst="line">
                <a:avLst/>
              </a:prstGeom>
              <a:ln w="38100" cap="flat" cmpd="sng">
                <a:solidFill>
                  <a:srgbClr val="336699"/>
                </a:solidFill>
                <a:prstDash val="solid"/>
                <a:round/>
                <a:headEnd type="none" w="med" len="med"/>
                <a:tailEnd type="none" w="med" len="med"/>
              </a:ln>
            </p:spPr>
          </p:sp>
          <p:sp>
            <p:nvSpPr>
              <p:cNvPr id="49165" name="Line 36"/>
              <p:cNvSpPr/>
              <p:nvPr/>
            </p:nvSpPr>
            <p:spPr>
              <a:xfrm>
                <a:off x="3665" y="3727"/>
                <a:ext cx="285" cy="233"/>
              </a:xfrm>
              <a:prstGeom prst="line">
                <a:avLst/>
              </a:prstGeom>
              <a:ln w="38100" cap="flat" cmpd="sng">
                <a:solidFill>
                  <a:srgbClr val="336699"/>
                </a:solidFill>
                <a:prstDash val="solid"/>
                <a:round/>
                <a:headEnd type="none" w="med" len="med"/>
                <a:tailEnd type="none" w="med" len="med"/>
              </a:ln>
            </p:spPr>
          </p:sp>
          <p:sp>
            <p:nvSpPr>
              <p:cNvPr id="49166" name="Oval 37"/>
              <p:cNvSpPr/>
              <p:nvPr/>
            </p:nvSpPr>
            <p:spPr>
              <a:xfrm>
                <a:off x="3439" y="3496"/>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grpSp>
          <p:nvGrpSpPr>
            <p:cNvPr id="49167" name="Group 38"/>
            <p:cNvGrpSpPr/>
            <p:nvPr/>
          </p:nvGrpSpPr>
          <p:grpSpPr>
            <a:xfrm>
              <a:off x="2156" y="2069"/>
              <a:ext cx="1137" cy="1160"/>
              <a:chOff x="3456" y="2784"/>
              <a:chExt cx="1137" cy="1160"/>
            </a:xfrm>
          </p:grpSpPr>
          <p:sp>
            <p:nvSpPr>
              <p:cNvPr id="49168" name="Oval 39"/>
              <p:cNvSpPr/>
              <p:nvPr/>
            </p:nvSpPr>
            <p:spPr>
              <a:xfrm>
                <a:off x="3456" y="2784"/>
                <a:ext cx="239"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69" name="Oval 40"/>
              <p:cNvSpPr/>
              <p:nvPr/>
            </p:nvSpPr>
            <p:spPr>
              <a:xfrm>
                <a:off x="3959" y="3023"/>
                <a:ext cx="238"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70" name="Oval 41"/>
              <p:cNvSpPr/>
              <p:nvPr/>
            </p:nvSpPr>
            <p:spPr>
              <a:xfrm>
                <a:off x="4355" y="3331"/>
                <a:ext cx="238"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71" name="Line 42"/>
              <p:cNvSpPr/>
              <p:nvPr/>
            </p:nvSpPr>
            <p:spPr>
              <a:xfrm>
                <a:off x="3695" y="2920"/>
                <a:ext cx="264" cy="171"/>
              </a:xfrm>
              <a:prstGeom prst="line">
                <a:avLst/>
              </a:prstGeom>
              <a:ln w="38100" cap="flat" cmpd="sng">
                <a:solidFill>
                  <a:srgbClr val="336699"/>
                </a:solidFill>
                <a:prstDash val="solid"/>
                <a:round/>
                <a:headEnd type="none" w="med" len="med"/>
                <a:tailEnd type="none" w="med" len="med"/>
              </a:ln>
            </p:spPr>
          </p:sp>
          <p:sp>
            <p:nvSpPr>
              <p:cNvPr id="49172" name="Line 43"/>
              <p:cNvSpPr/>
              <p:nvPr/>
            </p:nvSpPr>
            <p:spPr>
              <a:xfrm>
                <a:off x="4171" y="3228"/>
                <a:ext cx="212" cy="137"/>
              </a:xfrm>
              <a:prstGeom prst="line">
                <a:avLst/>
              </a:prstGeom>
              <a:ln w="38100" cap="flat" cmpd="sng">
                <a:solidFill>
                  <a:srgbClr val="336699"/>
                </a:solidFill>
                <a:prstDash val="solid"/>
                <a:round/>
                <a:headEnd type="none" w="med" len="med"/>
                <a:tailEnd type="none" w="med" len="med"/>
              </a:ln>
            </p:spPr>
          </p:sp>
          <p:sp>
            <p:nvSpPr>
              <p:cNvPr id="49173" name="Line 44"/>
              <p:cNvSpPr/>
              <p:nvPr/>
            </p:nvSpPr>
            <p:spPr>
              <a:xfrm flipH="1">
                <a:off x="4224" y="3559"/>
                <a:ext cx="201" cy="181"/>
              </a:xfrm>
              <a:prstGeom prst="line">
                <a:avLst/>
              </a:prstGeom>
              <a:ln w="38100" cap="flat" cmpd="sng">
                <a:solidFill>
                  <a:srgbClr val="336699"/>
                </a:solidFill>
                <a:prstDash val="solid"/>
                <a:round/>
                <a:headEnd type="none" w="med" len="med"/>
                <a:tailEnd type="none" w="med" len="med"/>
              </a:ln>
            </p:spPr>
          </p:sp>
          <p:sp>
            <p:nvSpPr>
              <p:cNvPr id="49174" name="Oval 45"/>
              <p:cNvSpPr/>
              <p:nvPr/>
            </p:nvSpPr>
            <p:spPr>
              <a:xfrm>
                <a:off x="4064" y="3706"/>
                <a:ext cx="238"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grpSp>
          <p:nvGrpSpPr>
            <p:cNvPr id="49175" name="Group 46"/>
            <p:cNvGrpSpPr/>
            <p:nvPr/>
          </p:nvGrpSpPr>
          <p:grpSpPr>
            <a:xfrm>
              <a:off x="1292" y="2069"/>
              <a:ext cx="1137" cy="785"/>
              <a:chOff x="2544" y="2832"/>
              <a:chExt cx="1137" cy="785"/>
            </a:xfrm>
          </p:grpSpPr>
          <p:sp>
            <p:nvSpPr>
              <p:cNvPr id="49176" name="Oval 47"/>
              <p:cNvSpPr/>
              <p:nvPr/>
            </p:nvSpPr>
            <p:spPr>
              <a:xfrm>
                <a:off x="2544" y="2832"/>
                <a:ext cx="239"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77" name="Oval 48"/>
              <p:cNvSpPr/>
              <p:nvPr/>
            </p:nvSpPr>
            <p:spPr>
              <a:xfrm>
                <a:off x="3047" y="3071"/>
                <a:ext cx="238"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78" name="Oval 49"/>
              <p:cNvSpPr/>
              <p:nvPr/>
            </p:nvSpPr>
            <p:spPr>
              <a:xfrm>
                <a:off x="3443" y="3379"/>
                <a:ext cx="238"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79" name="Line 50"/>
              <p:cNvSpPr/>
              <p:nvPr/>
            </p:nvSpPr>
            <p:spPr>
              <a:xfrm>
                <a:off x="2783" y="2968"/>
                <a:ext cx="264" cy="171"/>
              </a:xfrm>
              <a:prstGeom prst="line">
                <a:avLst/>
              </a:prstGeom>
              <a:ln w="38100" cap="flat" cmpd="sng">
                <a:solidFill>
                  <a:srgbClr val="336699"/>
                </a:solidFill>
                <a:prstDash val="solid"/>
                <a:round/>
                <a:headEnd type="none" w="med" len="med"/>
                <a:tailEnd type="none" w="med" len="med"/>
              </a:ln>
            </p:spPr>
          </p:sp>
          <p:sp>
            <p:nvSpPr>
              <p:cNvPr id="49180" name="Line 51"/>
              <p:cNvSpPr/>
              <p:nvPr/>
            </p:nvSpPr>
            <p:spPr>
              <a:xfrm>
                <a:off x="3259" y="3276"/>
                <a:ext cx="212" cy="137"/>
              </a:xfrm>
              <a:prstGeom prst="line">
                <a:avLst/>
              </a:prstGeom>
              <a:ln w="38100" cap="flat" cmpd="sng">
                <a:solidFill>
                  <a:srgbClr val="336699"/>
                </a:solidFill>
                <a:prstDash val="solid"/>
                <a:round/>
                <a:headEnd type="none" w="med" len="med"/>
                <a:tailEnd type="none" w="med" len="med"/>
              </a:ln>
            </p:spPr>
          </p:sp>
        </p:grpSp>
        <p:grpSp>
          <p:nvGrpSpPr>
            <p:cNvPr id="49181" name="Group 52"/>
            <p:cNvGrpSpPr/>
            <p:nvPr/>
          </p:nvGrpSpPr>
          <p:grpSpPr>
            <a:xfrm>
              <a:off x="572" y="2069"/>
              <a:ext cx="741" cy="478"/>
              <a:chOff x="1776" y="2928"/>
              <a:chExt cx="741" cy="478"/>
            </a:xfrm>
          </p:grpSpPr>
          <p:sp>
            <p:nvSpPr>
              <p:cNvPr id="49182" name="Oval 53"/>
              <p:cNvSpPr/>
              <p:nvPr/>
            </p:nvSpPr>
            <p:spPr>
              <a:xfrm>
                <a:off x="1776" y="2928"/>
                <a:ext cx="239"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83" name="Oval 54"/>
              <p:cNvSpPr/>
              <p:nvPr/>
            </p:nvSpPr>
            <p:spPr>
              <a:xfrm>
                <a:off x="2279" y="3167"/>
                <a:ext cx="238"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84" name="Line 55"/>
              <p:cNvSpPr/>
              <p:nvPr/>
            </p:nvSpPr>
            <p:spPr>
              <a:xfrm>
                <a:off x="2015" y="3064"/>
                <a:ext cx="264" cy="171"/>
              </a:xfrm>
              <a:prstGeom prst="line">
                <a:avLst/>
              </a:prstGeom>
              <a:ln w="38100" cap="flat" cmpd="sng">
                <a:solidFill>
                  <a:srgbClr val="336699"/>
                </a:solidFill>
                <a:prstDash val="solid"/>
                <a:round/>
                <a:headEnd type="none" w="med" len="med"/>
                <a:tailEnd type="none" w="med" len="med"/>
              </a:ln>
            </p:spPr>
          </p:sp>
        </p:grpSp>
        <p:sp>
          <p:nvSpPr>
            <p:cNvPr id="49185" name="Oval 56"/>
            <p:cNvSpPr/>
            <p:nvPr/>
          </p:nvSpPr>
          <p:spPr>
            <a:xfrm>
              <a:off x="140" y="2069"/>
              <a:ext cx="239"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nvGrpSpPr>
            <p:cNvPr id="49186" name="Group 57"/>
            <p:cNvGrpSpPr/>
            <p:nvPr/>
          </p:nvGrpSpPr>
          <p:grpSpPr>
            <a:xfrm>
              <a:off x="4316" y="2069"/>
              <a:ext cx="1296" cy="1536"/>
              <a:chOff x="4464" y="2592"/>
              <a:chExt cx="1296" cy="1536"/>
            </a:xfrm>
          </p:grpSpPr>
          <p:sp>
            <p:nvSpPr>
              <p:cNvPr id="49187" name="Oval 58"/>
              <p:cNvSpPr/>
              <p:nvPr/>
            </p:nvSpPr>
            <p:spPr>
              <a:xfrm>
                <a:off x="4464" y="2592"/>
                <a:ext cx="239"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88" name="Oval 59"/>
              <p:cNvSpPr/>
              <p:nvPr/>
            </p:nvSpPr>
            <p:spPr>
              <a:xfrm>
                <a:off x="4967" y="2831"/>
                <a:ext cx="238"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89" name="Oval 60"/>
              <p:cNvSpPr/>
              <p:nvPr/>
            </p:nvSpPr>
            <p:spPr>
              <a:xfrm>
                <a:off x="5363" y="3139"/>
                <a:ext cx="238"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90" name="Oval 61"/>
              <p:cNvSpPr/>
              <p:nvPr/>
            </p:nvSpPr>
            <p:spPr>
              <a:xfrm>
                <a:off x="5523" y="3889"/>
                <a:ext cx="237"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91" name="Line 62"/>
              <p:cNvSpPr/>
              <p:nvPr/>
            </p:nvSpPr>
            <p:spPr>
              <a:xfrm>
                <a:off x="4703" y="2728"/>
                <a:ext cx="264" cy="171"/>
              </a:xfrm>
              <a:prstGeom prst="line">
                <a:avLst/>
              </a:prstGeom>
              <a:ln w="38100" cap="flat" cmpd="sng">
                <a:solidFill>
                  <a:srgbClr val="336699"/>
                </a:solidFill>
                <a:prstDash val="solid"/>
                <a:round/>
                <a:headEnd type="none" w="med" len="med"/>
                <a:tailEnd type="none" w="med" len="med"/>
              </a:ln>
            </p:spPr>
          </p:sp>
          <p:sp>
            <p:nvSpPr>
              <p:cNvPr id="49192" name="Line 63"/>
              <p:cNvSpPr/>
              <p:nvPr/>
            </p:nvSpPr>
            <p:spPr>
              <a:xfrm>
                <a:off x="5179" y="3036"/>
                <a:ext cx="212" cy="137"/>
              </a:xfrm>
              <a:prstGeom prst="line">
                <a:avLst/>
              </a:prstGeom>
              <a:ln w="38100" cap="flat" cmpd="sng">
                <a:solidFill>
                  <a:srgbClr val="336699"/>
                </a:solidFill>
                <a:prstDash val="solid"/>
                <a:round/>
                <a:headEnd type="none" w="med" len="med"/>
                <a:tailEnd type="none" w="med" len="med"/>
              </a:ln>
            </p:spPr>
          </p:sp>
          <p:sp>
            <p:nvSpPr>
              <p:cNvPr id="49193" name="Line 64"/>
              <p:cNvSpPr/>
              <p:nvPr/>
            </p:nvSpPr>
            <p:spPr>
              <a:xfrm flipH="1">
                <a:off x="5232" y="3367"/>
                <a:ext cx="201" cy="181"/>
              </a:xfrm>
              <a:prstGeom prst="line">
                <a:avLst/>
              </a:prstGeom>
              <a:ln w="38100" cap="flat" cmpd="sng">
                <a:solidFill>
                  <a:srgbClr val="336699"/>
                </a:solidFill>
                <a:prstDash val="solid"/>
                <a:round/>
                <a:headEnd type="none" w="med" len="med"/>
                <a:tailEnd type="none" w="med" len="med"/>
              </a:ln>
            </p:spPr>
          </p:sp>
          <p:sp>
            <p:nvSpPr>
              <p:cNvPr id="49194" name="Line 65"/>
              <p:cNvSpPr/>
              <p:nvPr/>
            </p:nvSpPr>
            <p:spPr>
              <a:xfrm>
                <a:off x="5283" y="3718"/>
                <a:ext cx="266" cy="205"/>
              </a:xfrm>
              <a:prstGeom prst="line">
                <a:avLst/>
              </a:prstGeom>
              <a:ln w="38100" cap="flat" cmpd="sng">
                <a:solidFill>
                  <a:srgbClr val="336699"/>
                </a:solidFill>
                <a:prstDash val="solid"/>
                <a:round/>
                <a:headEnd type="none" w="med" len="med"/>
                <a:tailEnd type="none" w="med" len="med"/>
              </a:ln>
            </p:spPr>
          </p:sp>
          <p:sp>
            <p:nvSpPr>
              <p:cNvPr id="49195" name="Oval 66"/>
              <p:cNvSpPr/>
              <p:nvPr/>
            </p:nvSpPr>
            <p:spPr>
              <a:xfrm>
                <a:off x="5072" y="3514"/>
                <a:ext cx="238"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49196" name="Line 67"/>
              <p:cNvSpPr/>
              <p:nvPr/>
            </p:nvSpPr>
            <p:spPr>
              <a:xfrm flipH="1">
                <a:off x="4896" y="3696"/>
                <a:ext cx="201" cy="181"/>
              </a:xfrm>
              <a:prstGeom prst="line">
                <a:avLst/>
              </a:prstGeom>
              <a:ln w="38100" cap="flat" cmpd="sng">
                <a:solidFill>
                  <a:srgbClr val="336699"/>
                </a:solidFill>
                <a:prstDash val="solid"/>
                <a:round/>
                <a:headEnd type="none" w="med" len="med"/>
                <a:tailEnd type="none" w="med" len="med"/>
              </a:ln>
            </p:spPr>
          </p:sp>
          <p:sp>
            <p:nvSpPr>
              <p:cNvPr id="49197" name="Oval 68"/>
              <p:cNvSpPr/>
              <p:nvPr/>
            </p:nvSpPr>
            <p:spPr>
              <a:xfrm>
                <a:off x="4736" y="3843"/>
                <a:ext cx="238"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生成算法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使用前面的二叉排序树插入</a:t>
            </a:r>
            <a:r>
              <a:rPr lang="zh-CN" altLang="en-US" sz="2400" dirty="0">
                <a:latin typeface="黑体" panose="02010609060101010101" pitchFamily="2" charset="-122"/>
                <a:ea typeface="黑体" panose="02010609060101010101" pitchFamily="2" charset="-122"/>
                <a:sym typeface="+mn-ea"/>
              </a:rPr>
              <a:t>算法</a:t>
            </a:r>
            <a:endParaRPr lang="zh-CN" altLang="en-US" sz="2400" dirty="0">
              <a:latin typeface="黑体" panose="02010609060101010101" pitchFamily="2" charset="-122"/>
              <a:ea typeface="黑体" panose="02010609060101010101" pitchFamily="2" charset="-122"/>
              <a:sym typeface="+mn-ea"/>
            </a:endParaRPr>
          </a:p>
          <a:p>
            <a:pPr marL="609600" indent="-609600" eaLnBrk="1" latinLnBrk="0" hangingPunct="1">
              <a:spcBef>
                <a:spcPts val="0"/>
              </a:spcBef>
              <a:buClr>
                <a:schemeClr val="accent1"/>
              </a:buClr>
              <a:buSzTx/>
              <a:buFont typeface="Wingdings" panose="05000000000000000000" pitchFamily="2" charset="2"/>
              <a:buNone/>
            </a:pPr>
            <a:endParaRPr lang="en-US" altLang="zh-CN" sz="2000" dirty="0">
              <a:latin typeface="黑体" panose="02010609060101010101" pitchFamily="2" charset="-122"/>
              <a:ea typeface="黑体" panose="02010609060101010101" pitchFamily="2" charset="-122"/>
              <a:sym typeface="+mn-ea"/>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#define ENDKEY  65535</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BSTNode *create_BST()</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KeyType  key ;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BSTNode *T=NULL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scanf(“%d”, &amp;key)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while (key!=ENDKEY)</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  Insert_BST(T, key) ;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scanf(“%d”, &amp;key)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return(T) ;</a:t>
            </a:r>
            <a:endParaRPr lang="en-US" altLang="zh-CN" sz="2400" dirty="0">
              <a:latin typeface="黑体" panose="02010609060101010101" pitchFamily="2" charset="-122"/>
              <a:ea typeface="黑体" panose="02010609060101010101" pitchFamily="2" charset="-122"/>
            </a:endParaRPr>
          </a:p>
          <a:p>
            <a:pPr marL="609600" indent="-609600" eaLnBrk="1" latinLnBrk="0" hangingPunct="1">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a:t>
            </a:r>
            <a:endParaRPr lang="en-US" altLang="zh-CN" sz="2400" dirty="0">
              <a:latin typeface="黑体" panose="02010609060101010101" pitchFamily="2" charset="-122"/>
              <a:ea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二叉树的关键特性：中序遍历</a:t>
            </a:r>
            <a:r>
              <a:rPr lang="zh-CN" altLang="en-US" sz="2800" dirty="0">
                <a:latin typeface="黑体" panose="02010609060101010101" pitchFamily="2" charset="-122"/>
                <a:ea typeface="黑体" panose="02010609060101010101" pitchFamily="2" charset="-122"/>
                <a:cs typeface="+mn-ea"/>
                <a:sym typeface="+mn-ea"/>
              </a:rPr>
              <a:t>输出为有序序列</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二叉树排序树的删除</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删除二叉排序树中的一个结点后，必须保持二叉排序树的特性（左子树的所有结点值小于根结点，右子树的所有结点值大于根结点）。即中序遍历仍是有序序列</a:t>
            </a:r>
            <a:endParaRPr lang="zh-CN" altLang="en-US" sz="240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被删除结点有三种情况：</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叶子结点</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只有左子树或右子树</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同时有左、右子树</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被删除结点是叶子，设其双亲结点对应指针</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为空</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3252" name="Group 27"/>
          <p:cNvGrpSpPr/>
          <p:nvPr/>
        </p:nvGrpSpPr>
        <p:grpSpPr>
          <a:xfrm>
            <a:off x="3071178" y="1916430"/>
            <a:ext cx="5889625" cy="2770188"/>
            <a:chOff x="1443" y="1570"/>
            <a:chExt cx="3710" cy="1745"/>
          </a:xfrm>
        </p:grpSpPr>
        <p:grpSp>
          <p:nvGrpSpPr>
            <p:cNvPr id="53253" name="Group 4"/>
            <p:cNvGrpSpPr/>
            <p:nvPr/>
          </p:nvGrpSpPr>
          <p:grpSpPr>
            <a:xfrm>
              <a:off x="2835" y="1570"/>
              <a:ext cx="2318" cy="1745"/>
              <a:chOff x="3072" y="2575"/>
              <a:chExt cx="2318" cy="1745"/>
            </a:xfrm>
          </p:grpSpPr>
          <p:sp>
            <p:nvSpPr>
              <p:cNvPr id="53254" name="Oval 5"/>
              <p:cNvSpPr/>
              <p:nvPr/>
            </p:nvSpPr>
            <p:spPr>
              <a:xfrm>
                <a:off x="4035" y="2575"/>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55" name="Oval 6"/>
              <p:cNvSpPr/>
              <p:nvPr/>
            </p:nvSpPr>
            <p:spPr>
              <a:xfrm>
                <a:off x="4574" y="2847"/>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56" name="Oval 7"/>
              <p:cNvSpPr/>
              <p:nvPr/>
            </p:nvSpPr>
            <p:spPr>
              <a:xfrm>
                <a:off x="3072" y="3196"/>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57" name="Oval 8"/>
              <p:cNvSpPr/>
              <p:nvPr/>
            </p:nvSpPr>
            <p:spPr>
              <a:xfrm>
                <a:off x="4999" y="3196"/>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58" name="Oval 9"/>
              <p:cNvSpPr/>
              <p:nvPr/>
            </p:nvSpPr>
            <p:spPr>
              <a:xfrm>
                <a:off x="3922" y="3196"/>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59" name="Oval 10"/>
              <p:cNvSpPr/>
              <p:nvPr/>
            </p:nvSpPr>
            <p:spPr>
              <a:xfrm>
                <a:off x="5136" y="4015"/>
                <a:ext cx="254" cy="272"/>
              </a:xfrm>
              <a:prstGeom prst="ellipse">
                <a:avLst/>
              </a:prstGeom>
              <a:solidFill>
                <a:srgbClr val="FFFFFF"/>
              </a:solidFill>
              <a:ln w="25400" cap="rnd" cmpd="sng">
                <a:solidFill>
                  <a:srgbClr val="C0C0C0"/>
                </a:solidFill>
                <a:prstDash val="sysDot"/>
                <a:round/>
                <a:headEnd type="none" w="sm" len="sm"/>
                <a:tailEnd type="none" w="sm" len="sm"/>
              </a:ln>
            </p:spPr>
            <p:txBody>
              <a:bodyPr wrap="none" anchor="ctr" anchorCtr="0"/>
              <a:p>
                <a:r>
                  <a:rPr lang="en-US" altLang="zh-CN" sz="1600" b="1" dirty="0">
                    <a:solidFill>
                      <a:srgbClr val="DDDDDD"/>
                    </a:solidFill>
                    <a:latin typeface="Times New Roman" panose="02020603050405020304" pitchFamily="18" charset="0"/>
                    <a:ea typeface="宋体" panose="02010600030101010101" pitchFamily="2" charset="-122"/>
                  </a:rPr>
                  <a:t>88</a:t>
                </a:r>
                <a:endParaRPr lang="en-US" altLang="zh-CN" sz="1600" b="1" dirty="0">
                  <a:solidFill>
                    <a:srgbClr val="DDDDDD"/>
                  </a:solidFill>
                  <a:latin typeface="Times New Roman" panose="02020603050405020304" pitchFamily="18" charset="0"/>
                  <a:ea typeface="宋体" panose="02010600030101010101" pitchFamily="2" charset="-122"/>
                </a:endParaRPr>
              </a:p>
            </p:txBody>
          </p:sp>
          <p:sp>
            <p:nvSpPr>
              <p:cNvPr id="53260" name="Line 11"/>
              <p:cNvSpPr/>
              <p:nvPr/>
            </p:nvSpPr>
            <p:spPr>
              <a:xfrm flipH="1">
                <a:off x="3725" y="2730"/>
                <a:ext cx="310" cy="194"/>
              </a:xfrm>
              <a:prstGeom prst="line">
                <a:avLst/>
              </a:prstGeom>
              <a:ln w="38100" cap="flat" cmpd="sng">
                <a:solidFill>
                  <a:srgbClr val="336699"/>
                </a:solidFill>
                <a:prstDash val="solid"/>
                <a:round/>
                <a:headEnd type="none" w="med" len="med"/>
                <a:tailEnd type="none" w="med" len="med"/>
              </a:ln>
            </p:spPr>
          </p:sp>
          <p:sp>
            <p:nvSpPr>
              <p:cNvPr id="53261" name="Line 12"/>
              <p:cNvSpPr/>
              <p:nvPr/>
            </p:nvSpPr>
            <p:spPr>
              <a:xfrm flipH="1">
                <a:off x="3298" y="3072"/>
                <a:ext cx="224" cy="163"/>
              </a:xfrm>
              <a:prstGeom prst="line">
                <a:avLst/>
              </a:prstGeom>
              <a:ln w="38100" cap="flat" cmpd="sng">
                <a:solidFill>
                  <a:srgbClr val="666699"/>
                </a:solidFill>
                <a:prstDash val="solid"/>
                <a:round/>
                <a:headEnd type="none" w="med" len="med"/>
                <a:tailEnd type="none" w="med" len="med"/>
              </a:ln>
            </p:spPr>
          </p:sp>
          <p:sp>
            <p:nvSpPr>
              <p:cNvPr id="53262" name="Line 13"/>
              <p:cNvSpPr/>
              <p:nvPr/>
            </p:nvSpPr>
            <p:spPr>
              <a:xfrm>
                <a:off x="4291" y="2730"/>
                <a:ext cx="283" cy="194"/>
              </a:xfrm>
              <a:prstGeom prst="line">
                <a:avLst/>
              </a:prstGeom>
              <a:ln w="38100" cap="flat" cmpd="sng">
                <a:solidFill>
                  <a:srgbClr val="336699"/>
                </a:solidFill>
                <a:prstDash val="solid"/>
                <a:round/>
                <a:headEnd type="none" w="med" len="med"/>
                <a:tailEnd type="none" w="med" len="med"/>
              </a:ln>
            </p:spPr>
          </p:sp>
          <p:sp>
            <p:nvSpPr>
              <p:cNvPr id="53263" name="Line 14"/>
              <p:cNvSpPr/>
              <p:nvPr/>
            </p:nvSpPr>
            <p:spPr>
              <a:xfrm>
                <a:off x="3725" y="3041"/>
                <a:ext cx="226" cy="194"/>
              </a:xfrm>
              <a:prstGeom prst="line">
                <a:avLst/>
              </a:prstGeom>
              <a:ln w="38100" cap="flat" cmpd="sng">
                <a:solidFill>
                  <a:srgbClr val="336699"/>
                </a:solidFill>
                <a:prstDash val="solid"/>
                <a:round/>
                <a:headEnd type="none" w="med" len="med"/>
                <a:tailEnd type="none" w="med" len="med"/>
              </a:ln>
            </p:spPr>
          </p:sp>
          <p:sp>
            <p:nvSpPr>
              <p:cNvPr id="53264" name="Line 15"/>
              <p:cNvSpPr/>
              <p:nvPr/>
            </p:nvSpPr>
            <p:spPr>
              <a:xfrm flipH="1">
                <a:off x="3673" y="3429"/>
                <a:ext cx="278" cy="267"/>
              </a:xfrm>
              <a:prstGeom prst="line">
                <a:avLst/>
              </a:prstGeom>
              <a:ln w="38100" cap="flat" cmpd="sng">
                <a:solidFill>
                  <a:srgbClr val="336699"/>
                </a:solidFill>
                <a:prstDash val="solid"/>
                <a:round/>
                <a:headEnd type="none" w="med" len="med"/>
                <a:tailEnd type="none" w="med" len="med"/>
              </a:ln>
            </p:spPr>
          </p:sp>
          <p:sp>
            <p:nvSpPr>
              <p:cNvPr id="53265" name="Line 16"/>
              <p:cNvSpPr/>
              <p:nvPr/>
            </p:nvSpPr>
            <p:spPr>
              <a:xfrm>
                <a:off x="4801" y="3079"/>
                <a:ext cx="227" cy="156"/>
              </a:xfrm>
              <a:prstGeom prst="line">
                <a:avLst/>
              </a:prstGeom>
              <a:ln w="38100" cap="flat" cmpd="sng">
                <a:solidFill>
                  <a:srgbClr val="336699"/>
                </a:solidFill>
                <a:prstDash val="solid"/>
                <a:round/>
                <a:headEnd type="none" w="med" len="med"/>
                <a:tailEnd type="none" w="med" len="med"/>
              </a:ln>
            </p:spPr>
          </p:sp>
          <p:sp>
            <p:nvSpPr>
              <p:cNvPr id="53266" name="Line 17"/>
              <p:cNvSpPr/>
              <p:nvPr/>
            </p:nvSpPr>
            <p:spPr>
              <a:xfrm flipH="1">
                <a:off x="4858" y="3456"/>
                <a:ext cx="216" cy="205"/>
              </a:xfrm>
              <a:prstGeom prst="line">
                <a:avLst/>
              </a:prstGeom>
              <a:ln w="38100" cap="flat" cmpd="sng">
                <a:solidFill>
                  <a:srgbClr val="336699"/>
                </a:solidFill>
                <a:prstDash val="solid"/>
                <a:round/>
                <a:headEnd type="none" w="med" len="med"/>
                <a:tailEnd type="none" w="med" len="med"/>
              </a:ln>
            </p:spPr>
          </p:sp>
          <p:sp>
            <p:nvSpPr>
              <p:cNvPr id="53267" name="Line 18"/>
              <p:cNvSpPr/>
              <p:nvPr/>
            </p:nvSpPr>
            <p:spPr>
              <a:xfrm>
                <a:off x="4913" y="3854"/>
                <a:ext cx="271" cy="209"/>
              </a:xfrm>
              <a:prstGeom prst="line">
                <a:avLst/>
              </a:prstGeom>
              <a:ln w="38100" cap="rnd" cmpd="sng">
                <a:solidFill>
                  <a:srgbClr val="C0C0C0"/>
                </a:solidFill>
                <a:prstDash val="sysDot"/>
                <a:round/>
                <a:headEnd type="none" w="med" len="med"/>
                <a:tailEnd type="none" w="med" len="med"/>
              </a:ln>
            </p:spPr>
          </p:sp>
          <p:sp>
            <p:nvSpPr>
              <p:cNvPr id="53268" name="Oval 19"/>
              <p:cNvSpPr/>
              <p:nvPr/>
            </p:nvSpPr>
            <p:spPr>
              <a:xfrm>
                <a:off x="3214" y="4048"/>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69" name="Line 20"/>
              <p:cNvSpPr/>
              <p:nvPr/>
            </p:nvSpPr>
            <p:spPr>
              <a:xfrm flipH="1">
                <a:off x="3384" y="3816"/>
                <a:ext cx="226" cy="232"/>
              </a:xfrm>
              <a:prstGeom prst="line">
                <a:avLst/>
              </a:prstGeom>
              <a:ln w="38100" cap="flat" cmpd="sng">
                <a:solidFill>
                  <a:srgbClr val="336699"/>
                </a:solidFill>
                <a:prstDash val="solid"/>
                <a:round/>
                <a:headEnd type="none" w="med" len="med"/>
                <a:tailEnd type="none" w="med" len="med"/>
              </a:ln>
            </p:spPr>
          </p:sp>
          <p:sp>
            <p:nvSpPr>
              <p:cNvPr id="53270" name="Oval 21"/>
              <p:cNvSpPr/>
              <p:nvPr/>
            </p:nvSpPr>
            <p:spPr>
              <a:xfrm>
                <a:off x="4687" y="3623"/>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71" name="Oval 22"/>
              <p:cNvSpPr/>
              <p:nvPr/>
            </p:nvSpPr>
            <p:spPr>
              <a:xfrm>
                <a:off x="3522" y="360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72" name="Oval 23"/>
              <p:cNvSpPr/>
              <p:nvPr/>
            </p:nvSpPr>
            <p:spPr>
              <a:xfrm>
                <a:off x="3497" y="2847"/>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3273" name="Line 24"/>
              <p:cNvSpPr/>
              <p:nvPr/>
            </p:nvSpPr>
            <p:spPr>
              <a:xfrm flipH="1">
                <a:off x="4512" y="3871"/>
                <a:ext cx="216" cy="205"/>
              </a:xfrm>
              <a:prstGeom prst="line">
                <a:avLst/>
              </a:prstGeom>
              <a:ln w="38100" cap="flat" cmpd="sng">
                <a:solidFill>
                  <a:srgbClr val="336699"/>
                </a:solidFill>
                <a:prstDash val="solid"/>
                <a:round/>
                <a:headEnd type="none" w="med" len="med"/>
                <a:tailEnd type="none" w="med" len="med"/>
              </a:ln>
            </p:spPr>
          </p:sp>
          <p:sp>
            <p:nvSpPr>
              <p:cNvPr id="53274" name="Oval 25"/>
              <p:cNvSpPr/>
              <p:nvPr/>
            </p:nvSpPr>
            <p:spPr>
              <a:xfrm>
                <a:off x="4341" y="4038"/>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3275" name="Text Box 26"/>
            <p:cNvSpPr txBox="1"/>
            <p:nvPr/>
          </p:nvSpPr>
          <p:spPr>
            <a:xfrm>
              <a:off x="1443" y="2835"/>
              <a:ext cx="1200" cy="290"/>
            </a:xfrm>
            <a:prstGeom prst="rect">
              <a:avLst/>
            </a:prstGeom>
            <a:noFill/>
            <a:ln w="9525">
              <a:noFill/>
            </a:ln>
          </p:spPr>
          <p:txBody>
            <a:bodyPr anchor="t" anchorCtr="0">
              <a:spAutoFit/>
            </a:bodyPr>
            <a:p>
              <a:pPr>
                <a:spcBef>
                  <a:spcPct val="50000"/>
                </a:spcBef>
              </a:pPr>
              <a:r>
                <a:rPr lang="zh-CN" altLang="en-US" sz="2400" b="1" dirty="0">
                  <a:latin typeface="Tahoma" panose="020B0604030504040204" charset="0"/>
                  <a:ea typeface="宋体" panose="02010600030101010101" pitchFamily="2" charset="-122"/>
                </a:rPr>
                <a:t>删除结点</a:t>
              </a:r>
              <a:r>
                <a:rPr lang="en-US" altLang="zh-CN" sz="2400" b="1" dirty="0">
                  <a:latin typeface="Tahoma" panose="020B0604030504040204" charset="0"/>
                  <a:ea typeface="宋体" panose="02010600030101010101" pitchFamily="2" charset="-122"/>
                </a:rPr>
                <a:t>88</a:t>
              </a:r>
              <a:endParaRPr lang="en-US" altLang="zh-CN" sz="2400" b="1"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zh-CN" sz="2800" dirty="0">
                <a:latin typeface="宋体" panose="02010600030101010101" pitchFamily="2" charset="-122"/>
                <a:cs typeface="+mn-ea"/>
                <a:sym typeface="+mn-ea"/>
              </a:rPr>
              <a:t>海量数据查找的高效算法</a:t>
            </a:r>
            <a:r>
              <a:rPr lang="zh-CN" altLang="zh-CN" sz="2800" dirty="0">
                <a:latin typeface="宋体" panose="02010600030101010101" pitchFamily="2" charset="-122"/>
                <a:cs typeface="+mn-ea"/>
                <a:sym typeface="+mn-ea"/>
              </a:rPr>
              <a:t>介绍</a:t>
            </a:r>
            <a:endParaRPr lang="zh-CN" altLang="zh-CN" sz="2800" dirty="0">
              <a:latin typeface="宋体" panose="0201060003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基于布隆过滤器查找，</a:t>
            </a:r>
            <a:r>
              <a:rPr lang="zh-CN" altLang="en-US" sz="2800" dirty="0">
                <a:latin typeface="黑体" panose="02010609060101010101" pitchFamily="2" charset="-122"/>
                <a:ea typeface="黑体" panose="02010609060101010101" pitchFamily="2" charset="-122"/>
                <a:cs typeface="+mn-ea"/>
                <a:sym typeface="+mn-ea"/>
              </a:rPr>
              <a:t>用于判断一个元素是不是在一个集合中</a:t>
            </a:r>
            <a:endParaRPr lang="zh-CN" altLang="en-US" sz="28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对于新加入元素通过K个散列函数将它映射为一个位组数中的K个点中。在查找时，</a:t>
            </a:r>
            <a:r>
              <a:rPr lang="en-US" altLang="zh-CN" dirty="0">
                <a:latin typeface="黑体" panose="02010609060101010101" pitchFamily="2" charset="-122"/>
                <a:ea typeface="黑体" panose="02010609060101010101" pitchFamily="2" charset="-122"/>
                <a:cs typeface="+mn-ea"/>
                <a:sym typeface="+mn-ea"/>
              </a:rPr>
              <a:t>K</a:t>
            </a:r>
            <a:r>
              <a:rPr lang="zh-CN" altLang="en-US" dirty="0">
                <a:latin typeface="黑体" panose="02010609060101010101" pitchFamily="2" charset="-122"/>
                <a:ea typeface="黑体" panose="02010609060101010101" pitchFamily="2" charset="-122"/>
                <a:cs typeface="+mn-ea"/>
                <a:sym typeface="+mn-ea"/>
              </a:rPr>
              <a:t>个位</a:t>
            </a:r>
            <a:r>
              <a:rPr lang="zh-CN" altLang="en-US" sz="2400" dirty="0">
                <a:latin typeface="黑体" panose="02010609060101010101" pitchFamily="2" charset="-122"/>
                <a:ea typeface="黑体" panose="02010609060101010101" pitchFamily="2" charset="-122"/>
                <a:cs typeface="+mn-ea"/>
                <a:sym typeface="+mn-ea"/>
              </a:rPr>
              <a:t>如果至少有一个</a:t>
            </a:r>
            <a:r>
              <a:rPr lang="en-US" altLang="zh-CN" sz="2400" dirty="0">
                <a:latin typeface="黑体" panose="02010609060101010101" pitchFamily="2" charset="-122"/>
                <a:ea typeface="黑体" panose="02010609060101010101" pitchFamily="2" charset="-122"/>
                <a:cs typeface="+mn-ea"/>
                <a:sym typeface="+mn-ea"/>
              </a:rPr>
              <a:t>0</a:t>
            </a:r>
            <a:r>
              <a:rPr lang="zh-CN" altLang="en-US" sz="2400" dirty="0">
                <a:latin typeface="黑体" panose="02010609060101010101" pitchFamily="2" charset="-122"/>
                <a:ea typeface="黑体" panose="02010609060101010101" pitchFamily="2" charset="-122"/>
                <a:cs typeface="+mn-ea"/>
                <a:sym typeface="+mn-ea"/>
              </a:rPr>
              <a:t>，则元素不在集合中；如果全为</a:t>
            </a:r>
            <a:r>
              <a:rPr lang="en-US" altLang="zh-CN" sz="2400" dirty="0">
                <a:latin typeface="黑体" panose="02010609060101010101" pitchFamily="2" charset="-122"/>
                <a:ea typeface="黑体" panose="02010609060101010101" pitchFamily="2" charset="-122"/>
                <a:cs typeface="+mn-ea"/>
                <a:sym typeface="+mn-ea"/>
              </a:rPr>
              <a:t>1</a:t>
            </a:r>
            <a:r>
              <a:rPr lang="zh-CN" altLang="en-US" sz="2400" dirty="0">
                <a:latin typeface="黑体" panose="02010609060101010101" pitchFamily="2" charset="-122"/>
                <a:ea typeface="黑体" panose="02010609060101010101" pitchFamily="2" charset="-122"/>
                <a:cs typeface="+mn-ea"/>
                <a:sym typeface="+mn-ea"/>
              </a:rPr>
              <a:t>则很可能在</a:t>
            </a:r>
            <a:r>
              <a:rPr lang="zh-CN" altLang="en-US" sz="2400" dirty="0">
                <a:latin typeface="黑体" panose="02010609060101010101" pitchFamily="2" charset="-122"/>
                <a:ea typeface="黑体" panose="02010609060101010101" pitchFamily="2" charset="-122"/>
                <a:cs typeface="+mn-ea"/>
                <a:sym typeface="+mn-ea"/>
              </a:rPr>
              <a:t>集合中</a:t>
            </a:r>
            <a:endParaRPr lang="zh-CN" altLang="en-US" sz="24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325"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325"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倒排索引查找，常用于信息检索</a:t>
            </a:r>
            <a:endParaRPr lang="zh-CN" altLang="en-US" sz="28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325" dirty="0">
                <a:latin typeface="黑体" panose="02010609060101010101" pitchFamily="2" charset="-122"/>
                <a:ea typeface="黑体" panose="02010609060101010101" pitchFamily="2" charset="-122"/>
                <a:cs typeface="+mn-ea"/>
                <a:sym typeface="+mn-ea"/>
              </a:rPr>
              <a:t>根据关键词去定位所在文件和单词所在</a:t>
            </a:r>
            <a:r>
              <a:rPr lang="zh-CN" altLang="en-US" sz="2325" dirty="0">
                <a:latin typeface="黑体" panose="02010609060101010101" pitchFamily="2" charset="-122"/>
                <a:ea typeface="黑体" panose="02010609060101010101" pitchFamily="2" charset="-122"/>
                <a:cs typeface="+mn-ea"/>
                <a:sym typeface="+mn-ea"/>
              </a:rPr>
              <a:t>位置</a:t>
            </a:r>
            <a:endParaRPr lang="zh-CN" altLang="en-US" sz="2325"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330" dirty="0">
                <a:latin typeface="宋体" panose="02010600030101010101" pitchFamily="2" charset="-122"/>
                <a:cs typeface="+mn-ea"/>
                <a:sym typeface="+mn-ea"/>
              </a:rPr>
              <a:t>正向查找是从文件去查找是否</a:t>
            </a:r>
            <a:r>
              <a:rPr lang="zh-CN" altLang="en-US" sz="2330" dirty="0">
                <a:latin typeface="宋体" panose="02010600030101010101" pitchFamily="2" charset="-122"/>
                <a:cs typeface="+mn-ea"/>
                <a:sym typeface="+mn-ea"/>
              </a:rPr>
              <a:t>包含该单词</a:t>
            </a:r>
            <a:endParaRPr lang="zh-CN" altLang="en-US" sz="2330" dirty="0">
              <a:latin typeface="宋体" panose="0201060003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330" dirty="0">
              <a:latin typeface="宋体" panose="0201060003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a:t>
            </a:r>
            <a:r>
              <a:rPr lang="zh-CN" altLang="en-US">
                <a:latin typeface="楷体" panose="02010609060101010101" charset="-122"/>
                <a:ea typeface="楷体" panose="02010609060101010101" charset="-122"/>
                <a:cs typeface="楷体" panose="02010609060101010101" charset="-122"/>
                <a:sym typeface="+mn-ea"/>
              </a:rPr>
              <a:t>查找</a:t>
            </a:r>
            <a:endParaRPr lang="zh-CN" altLang="en-US">
              <a:latin typeface="楷体" panose="02010609060101010101" charset="-122"/>
              <a:ea typeface="楷体" panose="02010609060101010101" charset="-122"/>
              <a:cs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6" name="图片 5"/>
          <p:cNvPicPr>
            <a:picLocks noChangeAspect="1"/>
          </p:cNvPicPr>
          <p:nvPr/>
        </p:nvPicPr>
        <p:blipFill>
          <a:blip r:embed="rId1"/>
          <a:stretch>
            <a:fillRect/>
          </a:stretch>
        </p:blipFill>
        <p:spPr>
          <a:xfrm>
            <a:off x="9048115" y="2853055"/>
            <a:ext cx="2266950" cy="1428750"/>
          </a:xfrm>
          <a:prstGeom prst="rect">
            <a:avLst/>
          </a:prstGeom>
        </p:spPr>
      </p:pic>
      <p:pic>
        <p:nvPicPr>
          <p:cNvPr id="7" name="图片 6"/>
          <p:cNvPicPr>
            <a:picLocks noChangeAspect="1"/>
          </p:cNvPicPr>
          <p:nvPr/>
        </p:nvPicPr>
        <p:blipFill>
          <a:blip r:embed="rId2"/>
          <a:stretch>
            <a:fillRect/>
          </a:stretch>
        </p:blipFill>
        <p:spPr>
          <a:xfrm>
            <a:off x="8400415" y="4371975"/>
            <a:ext cx="3477260" cy="2428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被删除结点是只包含一棵子树，让其双亲结点对应指针指向子树根结点</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4298" name="Group 94"/>
          <p:cNvGrpSpPr/>
          <p:nvPr/>
        </p:nvGrpSpPr>
        <p:grpSpPr>
          <a:xfrm>
            <a:off x="5231765" y="2276475"/>
            <a:ext cx="2679700" cy="2968625"/>
            <a:chOff x="2200" y="2024"/>
            <a:chExt cx="1688" cy="1870"/>
          </a:xfrm>
        </p:grpSpPr>
        <p:grpSp>
          <p:nvGrpSpPr>
            <p:cNvPr id="54299" name="Group 28"/>
            <p:cNvGrpSpPr/>
            <p:nvPr/>
          </p:nvGrpSpPr>
          <p:grpSpPr>
            <a:xfrm>
              <a:off x="2200" y="2024"/>
              <a:ext cx="1668" cy="1406"/>
              <a:chOff x="1980" y="2640"/>
              <a:chExt cx="1668" cy="1406"/>
            </a:xfrm>
          </p:grpSpPr>
          <p:sp>
            <p:nvSpPr>
              <p:cNvPr id="54300" name="Oval 29"/>
              <p:cNvSpPr/>
              <p:nvPr/>
            </p:nvSpPr>
            <p:spPr>
              <a:xfrm>
                <a:off x="2673" y="2640"/>
                <a:ext cx="184" cy="22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01" name="Oval 30"/>
              <p:cNvSpPr/>
              <p:nvPr/>
            </p:nvSpPr>
            <p:spPr>
              <a:xfrm>
                <a:off x="3061" y="2861"/>
                <a:ext cx="183"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02" name="Oval 31"/>
              <p:cNvSpPr/>
              <p:nvPr/>
            </p:nvSpPr>
            <p:spPr>
              <a:xfrm>
                <a:off x="1980" y="3144"/>
                <a:ext cx="183"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03" name="Oval 32"/>
              <p:cNvSpPr/>
              <p:nvPr/>
            </p:nvSpPr>
            <p:spPr>
              <a:xfrm>
                <a:off x="3366" y="3144"/>
                <a:ext cx="184"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04" name="Oval 33"/>
              <p:cNvSpPr/>
              <p:nvPr/>
            </p:nvSpPr>
            <p:spPr>
              <a:xfrm>
                <a:off x="3465" y="3809"/>
                <a:ext cx="183"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05" name="Line 34"/>
              <p:cNvSpPr/>
              <p:nvPr/>
            </p:nvSpPr>
            <p:spPr>
              <a:xfrm flipH="1">
                <a:off x="2450" y="2766"/>
                <a:ext cx="223" cy="157"/>
              </a:xfrm>
              <a:prstGeom prst="line">
                <a:avLst/>
              </a:prstGeom>
              <a:ln w="38100" cap="flat" cmpd="sng">
                <a:solidFill>
                  <a:srgbClr val="336699"/>
                </a:solidFill>
                <a:prstDash val="solid"/>
                <a:round/>
                <a:headEnd type="none" w="med" len="med"/>
                <a:tailEnd type="none" w="med" len="med"/>
              </a:ln>
            </p:spPr>
          </p:sp>
          <p:sp>
            <p:nvSpPr>
              <p:cNvPr id="54306" name="Line 35"/>
              <p:cNvSpPr/>
              <p:nvPr/>
            </p:nvSpPr>
            <p:spPr>
              <a:xfrm flipH="1">
                <a:off x="2143" y="3043"/>
                <a:ext cx="161" cy="133"/>
              </a:xfrm>
              <a:prstGeom prst="line">
                <a:avLst/>
              </a:prstGeom>
              <a:ln w="38100" cap="flat" cmpd="sng">
                <a:solidFill>
                  <a:srgbClr val="666699"/>
                </a:solidFill>
                <a:prstDash val="solid"/>
                <a:round/>
                <a:headEnd type="none" w="med" len="med"/>
                <a:tailEnd type="none" w="med" len="med"/>
              </a:ln>
            </p:spPr>
          </p:sp>
          <p:sp>
            <p:nvSpPr>
              <p:cNvPr id="54307" name="Line 36"/>
              <p:cNvSpPr/>
              <p:nvPr/>
            </p:nvSpPr>
            <p:spPr>
              <a:xfrm>
                <a:off x="2857" y="2766"/>
                <a:ext cx="204" cy="157"/>
              </a:xfrm>
              <a:prstGeom prst="line">
                <a:avLst/>
              </a:prstGeom>
              <a:ln w="38100" cap="flat" cmpd="sng">
                <a:solidFill>
                  <a:srgbClr val="336699"/>
                </a:solidFill>
                <a:prstDash val="solid"/>
                <a:round/>
                <a:headEnd type="none" w="med" len="med"/>
                <a:tailEnd type="none" w="med" len="med"/>
              </a:ln>
            </p:spPr>
          </p:sp>
          <p:sp>
            <p:nvSpPr>
              <p:cNvPr id="54308" name="Line 37"/>
              <p:cNvSpPr/>
              <p:nvPr/>
            </p:nvSpPr>
            <p:spPr>
              <a:xfrm>
                <a:off x="2437" y="3024"/>
                <a:ext cx="185" cy="192"/>
              </a:xfrm>
              <a:prstGeom prst="line">
                <a:avLst/>
              </a:prstGeom>
              <a:ln w="38100" cap="flat" cmpd="sng">
                <a:solidFill>
                  <a:srgbClr val="336699"/>
                </a:solidFill>
                <a:prstDash val="solid"/>
                <a:round/>
                <a:headEnd type="none" w="med" len="med"/>
                <a:tailEnd type="none" w="med" len="med"/>
              </a:ln>
            </p:spPr>
          </p:sp>
          <p:sp>
            <p:nvSpPr>
              <p:cNvPr id="54309" name="Line 38"/>
              <p:cNvSpPr/>
              <p:nvPr/>
            </p:nvSpPr>
            <p:spPr>
              <a:xfrm>
                <a:off x="3224" y="3049"/>
                <a:ext cx="164" cy="127"/>
              </a:xfrm>
              <a:prstGeom prst="line">
                <a:avLst/>
              </a:prstGeom>
              <a:ln w="38100" cap="flat" cmpd="sng">
                <a:solidFill>
                  <a:srgbClr val="336699"/>
                </a:solidFill>
                <a:prstDash val="solid"/>
                <a:round/>
                <a:headEnd type="none" w="med" len="med"/>
                <a:tailEnd type="none" w="med" len="med"/>
              </a:ln>
            </p:spPr>
          </p:sp>
          <p:sp>
            <p:nvSpPr>
              <p:cNvPr id="54310" name="Line 39"/>
              <p:cNvSpPr/>
              <p:nvPr/>
            </p:nvSpPr>
            <p:spPr>
              <a:xfrm flipH="1">
                <a:off x="3265" y="3355"/>
                <a:ext cx="156" cy="166"/>
              </a:xfrm>
              <a:prstGeom prst="line">
                <a:avLst/>
              </a:prstGeom>
              <a:ln w="38100" cap="flat" cmpd="sng">
                <a:solidFill>
                  <a:srgbClr val="336699"/>
                </a:solidFill>
                <a:prstDash val="solid"/>
                <a:round/>
                <a:headEnd type="none" w="med" len="med"/>
                <a:tailEnd type="none" w="med" len="med"/>
              </a:ln>
            </p:spPr>
          </p:sp>
          <p:sp>
            <p:nvSpPr>
              <p:cNvPr id="54311" name="Line 40"/>
              <p:cNvSpPr/>
              <p:nvPr/>
            </p:nvSpPr>
            <p:spPr>
              <a:xfrm>
                <a:off x="3305" y="3678"/>
                <a:ext cx="195" cy="169"/>
              </a:xfrm>
              <a:prstGeom prst="line">
                <a:avLst/>
              </a:prstGeom>
              <a:ln w="38100" cap="flat" cmpd="sng">
                <a:solidFill>
                  <a:srgbClr val="336699"/>
                </a:solidFill>
                <a:prstDash val="solid"/>
                <a:round/>
                <a:headEnd type="none" w="med" len="med"/>
                <a:tailEnd type="none" w="med" len="med"/>
              </a:ln>
            </p:spPr>
          </p:sp>
          <p:sp>
            <p:nvSpPr>
              <p:cNvPr id="54312" name="Oval 41"/>
              <p:cNvSpPr/>
              <p:nvPr/>
            </p:nvSpPr>
            <p:spPr>
              <a:xfrm>
                <a:off x="2358" y="3579"/>
                <a:ext cx="183" cy="22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13" name="Line 42"/>
              <p:cNvSpPr/>
              <p:nvPr/>
            </p:nvSpPr>
            <p:spPr>
              <a:xfrm flipH="1">
                <a:off x="2480" y="3391"/>
                <a:ext cx="162" cy="188"/>
              </a:xfrm>
              <a:prstGeom prst="line">
                <a:avLst/>
              </a:prstGeom>
              <a:ln w="38100" cap="flat" cmpd="sng">
                <a:solidFill>
                  <a:srgbClr val="336699"/>
                </a:solidFill>
                <a:prstDash val="solid"/>
                <a:round/>
                <a:headEnd type="none" w="med" len="med"/>
                <a:tailEnd type="none" w="med" len="med"/>
              </a:ln>
            </p:spPr>
          </p:sp>
          <p:sp>
            <p:nvSpPr>
              <p:cNvPr id="54314" name="Oval 43"/>
              <p:cNvSpPr/>
              <p:nvPr/>
            </p:nvSpPr>
            <p:spPr>
              <a:xfrm>
                <a:off x="3142" y="3490"/>
                <a:ext cx="183"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15" name="Oval 44"/>
              <p:cNvSpPr/>
              <p:nvPr/>
            </p:nvSpPr>
            <p:spPr>
              <a:xfrm>
                <a:off x="2579" y="3216"/>
                <a:ext cx="183" cy="21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16" name="Oval 45"/>
              <p:cNvSpPr/>
              <p:nvPr/>
            </p:nvSpPr>
            <p:spPr>
              <a:xfrm>
                <a:off x="2286" y="2861"/>
                <a:ext cx="183"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17" name="Line 46"/>
              <p:cNvSpPr/>
              <p:nvPr/>
            </p:nvSpPr>
            <p:spPr>
              <a:xfrm flipH="1">
                <a:off x="3016" y="3692"/>
                <a:ext cx="155" cy="166"/>
              </a:xfrm>
              <a:prstGeom prst="line">
                <a:avLst/>
              </a:prstGeom>
              <a:ln w="38100" cap="flat" cmpd="sng">
                <a:solidFill>
                  <a:srgbClr val="336699"/>
                </a:solidFill>
                <a:prstDash val="solid"/>
                <a:round/>
                <a:headEnd type="none" w="med" len="med"/>
                <a:tailEnd type="none" w="med" len="med"/>
              </a:ln>
            </p:spPr>
          </p:sp>
          <p:sp>
            <p:nvSpPr>
              <p:cNvPr id="54318" name="Oval 47"/>
              <p:cNvSpPr/>
              <p:nvPr/>
            </p:nvSpPr>
            <p:spPr>
              <a:xfrm>
                <a:off x="2893" y="3827"/>
                <a:ext cx="184" cy="21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4319" name="Text Box 91"/>
            <p:cNvSpPr txBox="1"/>
            <p:nvPr/>
          </p:nvSpPr>
          <p:spPr>
            <a:xfrm>
              <a:off x="2426" y="3430"/>
              <a:ext cx="1462" cy="464"/>
            </a:xfrm>
            <a:prstGeom prst="rect">
              <a:avLst/>
            </a:prstGeom>
            <a:noFill/>
            <a:ln w="9525">
              <a:noFill/>
            </a:ln>
          </p:spPr>
          <p:txBody>
            <a:bodyPr anchor="t" anchorCtr="0">
              <a:spAutoFit/>
            </a:bodyPr>
            <a:p>
              <a:pPr algn="ctr">
                <a:lnSpc>
                  <a:spcPct val="80000"/>
                </a:lnSpc>
                <a:spcBef>
                  <a:spcPct val="50000"/>
                </a:spcBef>
              </a:pPr>
              <a:r>
                <a:rPr lang="zh-CN" altLang="en-US" sz="2000" b="1" dirty="0">
                  <a:latin typeface="Tahoma" panose="020B0604030504040204" charset="0"/>
                  <a:ea typeface="宋体" panose="02010600030101010101" pitchFamily="2" charset="-122"/>
                </a:rPr>
                <a:t>删除结点</a:t>
              </a:r>
              <a:r>
                <a:rPr lang="en-US" altLang="zh-CN" sz="2000" b="1" dirty="0">
                  <a:latin typeface="Tahoma" panose="020B0604030504040204" charset="0"/>
                  <a:ea typeface="宋体" panose="02010600030101010101" pitchFamily="2" charset="-122"/>
                </a:rPr>
                <a:t>37</a:t>
              </a:r>
              <a:endParaRPr lang="en-US" altLang="zh-CN" sz="2000" b="1" dirty="0">
                <a:latin typeface="Tahoma" panose="020B0604030504040204" charset="0"/>
                <a:ea typeface="宋体" panose="02010600030101010101" pitchFamily="2" charset="-122"/>
              </a:endParaRPr>
            </a:p>
            <a:p>
              <a:pPr algn="ctr">
                <a:lnSpc>
                  <a:spcPct val="80000"/>
                </a:lnSpc>
                <a:spcBef>
                  <a:spcPct val="50000"/>
                </a:spcBef>
              </a:pPr>
              <a:r>
                <a:rPr lang="en-US" altLang="zh-CN" sz="2000" b="1" dirty="0">
                  <a:latin typeface="Tahoma" panose="020B0604030504040204" charset="0"/>
                  <a:ea typeface="宋体" panose="02010600030101010101" pitchFamily="2" charset="-122"/>
                </a:rPr>
                <a:t>(</a:t>
              </a:r>
              <a:r>
                <a:rPr lang="zh-CN" altLang="en-US" sz="2000" b="1" dirty="0">
                  <a:latin typeface="Tahoma" panose="020B0604030504040204" charset="0"/>
                  <a:ea typeface="宋体" panose="02010600030101010101" pitchFamily="2" charset="-122"/>
                </a:rPr>
                <a:t>只有左子树</a:t>
              </a:r>
              <a:r>
                <a:rPr lang="en-US" altLang="zh-CN" sz="2000" b="1" dirty="0">
                  <a:latin typeface="Tahoma" panose="020B0604030504040204" charset="0"/>
                  <a:ea typeface="宋体" panose="02010600030101010101" pitchFamily="2" charset="-122"/>
                </a:rPr>
                <a:t>)</a:t>
              </a:r>
              <a:endParaRPr lang="en-US" altLang="zh-CN" sz="2000" b="1" dirty="0">
                <a:latin typeface="Tahoma" panose="020B0604030504040204" charset="0"/>
                <a:ea typeface="宋体" panose="02010600030101010101" pitchFamily="2" charset="-122"/>
              </a:endParaRPr>
            </a:p>
          </p:txBody>
        </p:sp>
      </p:grpSp>
      <p:grpSp>
        <p:nvGrpSpPr>
          <p:cNvPr id="54320" name="Group 93"/>
          <p:cNvGrpSpPr/>
          <p:nvPr/>
        </p:nvGrpSpPr>
        <p:grpSpPr>
          <a:xfrm>
            <a:off x="1967865" y="2352675"/>
            <a:ext cx="2730500" cy="2698751"/>
            <a:chOff x="144" y="2072"/>
            <a:chExt cx="1720" cy="1700"/>
          </a:xfrm>
        </p:grpSpPr>
        <p:grpSp>
          <p:nvGrpSpPr>
            <p:cNvPr id="54321" name="Group 68"/>
            <p:cNvGrpSpPr/>
            <p:nvPr/>
          </p:nvGrpSpPr>
          <p:grpSpPr>
            <a:xfrm>
              <a:off x="184" y="2072"/>
              <a:ext cx="1680" cy="1296"/>
              <a:chOff x="240" y="2112"/>
              <a:chExt cx="2318" cy="1745"/>
            </a:xfrm>
          </p:grpSpPr>
          <p:sp>
            <p:nvSpPr>
              <p:cNvPr id="54322" name="Oval 69"/>
              <p:cNvSpPr/>
              <p:nvPr/>
            </p:nvSpPr>
            <p:spPr>
              <a:xfrm>
                <a:off x="1203" y="2112"/>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23" name="Oval 70"/>
              <p:cNvSpPr/>
              <p:nvPr/>
            </p:nvSpPr>
            <p:spPr>
              <a:xfrm>
                <a:off x="1742"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highlight>
                      <a:srgbClr val="FFFF00"/>
                    </a:highlight>
                    <a:latin typeface="Times New Roman" panose="02020603050405020304" pitchFamily="18" charset="0"/>
                    <a:ea typeface="宋体" panose="02010600030101010101" pitchFamily="2" charset="-122"/>
                  </a:rPr>
                  <a:t>64</a:t>
                </a:r>
                <a:endParaRPr lang="en-US" altLang="zh-CN" sz="1600" b="1" dirty="0">
                  <a:solidFill>
                    <a:srgbClr val="003366"/>
                  </a:solidFill>
                  <a:highlight>
                    <a:srgbClr val="FFFF00"/>
                  </a:highlight>
                  <a:latin typeface="Times New Roman" panose="02020603050405020304" pitchFamily="18" charset="0"/>
                  <a:ea typeface="宋体" panose="02010600030101010101" pitchFamily="2" charset="-122"/>
                </a:endParaRPr>
              </a:p>
            </p:txBody>
          </p:sp>
          <p:sp>
            <p:nvSpPr>
              <p:cNvPr id="54324" name="Oval 71"/>
              <p:cNvSpPr/>
              <p:nvPr/>
            </p:nvSpPr>
            <p:spPr>
              <a:xfrm>
                <a:off x="240" y="2733"/>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25" name="Oval 72"/>
              <p:cNvSpPr/>
              <p:nvPr/>
            </p:nvSpPr>
            <p:spPr>
              <a:xfrm>
                <a:off x="2167"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26" name="Oval 73"/>
              <p:cNvSpPr/>
              <p:nvPr/>
            </p:nvSpPr>
            <p:spPr>
              <a:xfrm>
                <a:off x="1090"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highlight>
                      <a:srgbClr val="FFFF00"/>
                    </a:highlight>
                    <a:latin typeface="Times New Roman" panose="02020603050405020304" pitchFamily="18" charset="0"/>
                    <a:ea typeface="宋体" panose="02010600030101010101" pitchFamily="2" charset="-122"/>
                  </a:rPr>
                  <a:t>37</a:t>
                </a:r>
                <a:endParaRPr lang="en-US" altLang="zh-CN" sz="1600" b="1" dirty="0">
                  <a:solidFill>
                    <a:srgbClr val="003366"/>
                  </a:solidFill>
                  <a:highlight>
                    <a:srgbClr val="FFFF00"/>
                  </a:highlight>
                  <a:latin typeface="Times New Roman" panose="02020603050405020304" pitchFamily="18" charset="0"/>
                  <a:ea typeface="宋体" panose="02010600030101010101" pitchFamily="2" charset="-122"/>
                </a:endParaRPr>
              </a:p>
            </p:txBody>
          </p:sp>
          <p:sp>
            <p:nvSpPr>
              <p:cNvPr id="54327" name="Oval 74"/>
              <p:cNvSpPr/>
              <p:nvPr/>
            </p:nvSpPr>
            <p:spPr>
              <a:xfrm>
                <a:off x="2304" y="3552"/>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28" name="Line 75"/>
              <p:cNvSpPr/>
              <p:nvPr/>
            </p:nvSpPr>
            <p:spPr>
              <a:xfrm flipH="1">
                <a:off x="893" y="2267"/>
                <a:ext cx="310" cy="194"/>
              </a:xfrm>
              <a:prstGeom prst="line">
                <a:avLst/>
              </a:prstGeom>
              <a:ln w="38100" cap="flat" cmpd="sng">
                <a:solidFill>
                  <a:srgbClr val="336699"/>
                </a:solidFill>
                <a:prstDash val="solid"/>
                <a:round/>
                <a:headEnd type="none" w="med" len="med"/>
                <a:tailEnd type="none" w="med" len="med"/>
              </a:ln>
            </p:spPr>
          </p:sp>
          <p:sp>
            <p:nvSpPr>
              <p:cNvPr id="54329" name="Line 76"/>
              <p:cNvSpPr/>
              <p:nvPr/>
            </p:nvSpPr>
            <p:spPr>
              <a:xfrm flipH="1">
                <a:off x="466" y="2609"/>
                <a:ext cx="224" cy="163"/>
              </a:xfrm>
              <a:prstGeom prst="line">
                <a:avLst/>
              </a:prstGeom>
              <a:ln w="38100" cap="flat" cmpd="sng">
                <a:solidFill>
                  <a:srgbClr val="666699"/>
                </a:solidFill>
                <a:prstDash val="solid"/>
                <a:round/>
                <a:headEnd type="none" w="med" len="med"/>
                <a:tailEnd type="none" w="med" len="med"/>
              </a:ln>
            </p:spPr>
          </p:sp>
          <p:sp>
            <p:nvSpPr>
              <p:cNvPr id="54330" name="Line 77"/>
              <p:cNvSpPr/>
              <p:nvPr/>
            </p:nvSpPr>
            <p:spPr>
              <a:xfrm>
                <a:off x="1459" y="2267"/>
                <a:ext cx="283" cy="194"/>
              </a:xfrm>
              <a:prstGeom prst="line">
                <a:avLst/>
              </a:prstGeom>
              <a:ln w="38100" cap="flat" cmpd="sng">
                <a:solidFill>
                  <a:srgbClr val="336699"/>
                </a:solidFill>
                <a:prstDash val="solid"/>
                <a:round/>
                <a:headEnd type="none" w="med" len="med"/>
                <a:tailEnd type="none" w="med" len="med"/>
              </a:ln>
            </p:spPr>
          </p:sp>
          <p:sp>
            <p:nvSpPr>
              <p:cNvPr id="54331" name="Line 78"/>
              <p:cNvSpPr/>
              <p:nvPr/>
            </p:nvSpPr>
            <p:spPr>
              <a:xfrm>
                <a:off x="893" y="2578"/>
                <a:ext cx="226" cy="194"/>
              </a:xfrm>
              <a:prstGeom prst="line">
                <a:avLst/>
              </a:prstGeom>
              <a:ln w="38100" cap="flat" cmpd="sng">
                <a:solidFill>
                  <a:srgbClr val="336699"/>
                </a:solidFill>
                <a:prstDash val="solid"/>
                <a:round/>
                <a:headEnd type="none" w="med" len="med"/>
                <a:tailEnd type="none" w="med" len="med"/>
              </a:ln>
            </p:spPr>
          </p:sp>
          <p:sp>
            <p:nvSpPr>
              <p:cNvPr id="54332" name="Line 79"/>
              <p:cNvSpPr/>
              <p:nvPr/>
            </p:nvSpPr>
            <p:spPr>
              <a:xfrm flipH="1">
                <a:off x="841" y="2966"/>
                <a:ext cx="278" cy="267"/>
              </a:xfrm>
              <a:prstGeom prst="line">
                <a:avLst/>
              </a:prstGeom>
              <a:ln w="38100" cap="flat" cmpd="sng">
                <a:solidFill>
                  <a:srgbClr val="336699"/>
                </a:solidFill>
                <a:prstDash val="solid"/>
                <a:round/>
                <a:headEnd type="none" w="med" len="med"/>
                <a:tailEnd type="none" w="med" len="med"/>
              </a:ln>
            </p:spPr>
          </p:sp>
          <p:sp>
            <p:nvSpPr>
              <p:cNvPr id="54333" name="Line 80"/>
              <p:cNvSpPr/>
              <p:nvPr/>
            </p:nvSpPr>
            <p:spPr>
              <a:xfrm>
                <a:off x="1969" y="2616"/>
                <a:ext cx="227" cy="156"/>
              </a:xfrm>
              <a:prstGeom prst="line">
                <a:avLst/>
              </a:prstGeom>
              <a:ln w="38100" cap="flat" cmpd="sng">
                <a:solidFill>
                  <a:srgbClr val="336699"/>
                </a:solidFill>
                <a:prstDash val="solid"/>
                <a:round/>
                <a:headEnd type="none" w="med" len="med"/>
                <a:tailEnd type="none" w="med" len="med"/>
              </a:ln>
            </p:spPr>
          </p:sp>
          <p:sp>
            <p:nvSpPr>
              <p:cNvPr id="54334" name="Line 81"/>
              <p:cNvSpPr/>
              <p:nvPr/>
            </p:nvSpPr>
            <p:spPr>
              <a:xfrm flipH="1">
                <a:off x="2026" y="2993"/>
                <a:ext cx="216" cy="205"/>
              </a:xfrm>
              <a:prstGeom prst="line">
                <a:avLst/>
              </a:prstGeom>
              <a:ln w="38100" cap="flat" cmpd="sng">
                <a:solidFill>
                  <a:srgbClr val="336699"/>
                </a:solidFill>
                <a:prstDash val="solid"/>
                <a:round/>
                <a:headEnd type="none" w="med" len="med"/>
                <a:tailEnd type="none" w="med" len="med"/>
              </a:ln>
            </p:spPr>
          </p:sp>
          <p:sp>
            <p:nvSpPr>
              <p:cNvPr id="54335" name="Line 82"/>
              <p:cNvSpPr/>
              <p:nvPr/>
            </p:nvSpPr>
            <p:spPr>
              <a:xfrm>
                <a:off x="2081" y="3391"/>
                <a:ext cx="271" cy="209"/>
              </a:xfrm>
              <a:prstGeom prst="line">
                <a:avLst/>
              </a:prstGeom>
              <a:ln w="38100" cap="flat" cmpd="sng">
                <a:solidFill>
                  <a:srgbClr val="336699"/>
                </a:solidFill>
                <a:prstDash val="solid"/>
                <a:round/>
                <a:headEnd type="none" w="med" len="med"/>
                <a:tailEnd type="none" w="med" len="med"/>
              </a:ln>
            </p:spPr>
          </p:sp>
          <p:sp>
            <p:nvSpPr>
              <p:cNvPr id="54336" name="Oval 83"/>
              <p:cNvSpPr/>
              <p:nvPr/>
            </p:nvSpPr>
            <p:spPr>
              <a:xfrm>
                <a:off x="382" y="3585"/>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37" name="Line 84"/>
              <p:cNvSpPr/>
              <p:nvPr/>
            </p:nvSpPr>
            <p:spPr>
              <a:xfrm flipH="1">
                <a:off x="552" y="3353"/>
                <a:ext cx="226" cy="232"/>
              </a:xfrm>
              <a:prstGeom prst="line">
                <a:avLst/>
              </a:prstGeom>
              <a:ln w="38100" cap="flat" cmpd="sng">
                <a:solidFill>
                  <a:srgbClr val="336699"/>
                </a:solidFill>
                <a:prstDash val="solid"/>
                <a:round/>
                <a:headEnd type="none" w="med" len="med"/>
                <a:tailEnd type="none" w="med" len="med"/>
              </a:ln>
            </p:spPr>
          </p:sp>
          <p:sp>
            <p:nvSpPr>
              <p:cNvPr id="54338" name="Oval 85"/>
              <p:cNvSpPr/>
              <p:nvPr/>
            </p:nvSpPr>
            <p:spPr>
              <a:xfrm>
                <a:off x="1855" y="316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39" name="Oval 86"/>
              <p:cNvSpPr/>
              <p:nvPr/>
            </p:nvSpPr>
            <p:spPr>
              <a:xfrm>
                <a:off x="690" y="313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40" name="Oval 87"/>
              <p:cNvSpPr/>
              <p:nvPr/>
            </p:nvSpPr>
            <p:spPr>
              <a:xfrm>
                <a:off x="665"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341" name="Line 88"/>
              <p:cNvSpPr/>
              <p:nvPr/>
            </p:nvSpPr>
            <p:spPr>
              <a:xfrm flipH="1">
                <a:off x="1680" y="3408"/>
                <a:ext cx="216" cy="205"/>
              </a:xfrm>
              <a:prstGeom prst="line">
                <a:avLst/>
              </a:prstGeom>
              <a:ln w="38100" cap="flat" cmpd="sng">
                <a:solidFill>
                  <a:srgbClr val="336699"/>
                </a:solidFill>
                <a:prstDash val="solid"/>
                <a:round/>
                <a:headEnd type="none" w="med" len="med"/>
                <a:tailEnd type="none" w="med" len="med"/>
              </a:ln>
            </p:spPr>
          </p:sp>
          <p:sp>
            <p:nvSpPr>
              <p:cNvPr id="54342" name="Oval 89"/>
              <p:cNvSpPr/>
              <p:nvPr/>
            </p:nvSpPr>
            <p:spPr>
              <a:xfrm>
                <a:off x="1509" y="3575"/>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4343" name="Text Box 92"/>
            <p:cNvSpPr txBox="1"/>
            <p:nvPr/>
          </p:nvSpPr>
          <p:spPr>
            <a:xfrm>
              <a:off x="144" y="3521"/>
              <a:ext cx="1392" cy="251"/>
            </a:xfrm>
            <a:prstGeom prst="rect">
              <a:avLst/>
            </a:prstGeom>
            <a:noFill/>
            <a:ln w="9525">
              <a:noFill/>
            </a:ln>
          </p:spPr>
          <p:txBody>
            <a:bodyPr anchor="t" anchorCtr="0">
              <a:spAutoFit/>
            </a:bodyPr>
            <a:p>
              <a:pPr algn="ctr">
                <a:spcBef>
                  <a:spcPct val="50000"/>
                </a:spcBef>
              </a:pPr>
              <a:r>
                <a:rPr lang="zh-CN" altLang="en-US" sz="2000" b="1" dirty="0">
                  <a:latin typeface="Tahoma" panose="020B0604030504040204" charset="0"/>
                  <a:ea typeface="宋体" panose="02010600030101010101" pitchFamily="2" charset="-122"/>
                </a:rPr>
                <a:t>原图</a:t>
              </a:r>
              <a:endParaRPr lang="zh-CN" altLang="en-US" sz="2000" b="1" dirty="0">
                <a:latin typeface="Tahoma" panose="020B0604030504040204" charset="0"/>
                <a:ea typeface="宋体" panose="02010600030101010101" pitchFamily="2" charset="-122"/>
              </a:endParaRPr>
            </a:p>
          </p:txBody>
        </p:sp>
      </p:grpSp>
      <p:grpSp>
        <p:nvGrpSpPr>
          <p:cNvPr id="54276" name="Group 95"/>
          <p:cNvGrpSpPr/>
          <p:nvPr/>
        </p:nvGrpSpPr>
        <p:grpSpPr>
          <a:xfrm>
            <a:off x="8903970" y="2230120"/>
            <a:ext cx="2374900" cy="2820988"/>
            <a:chOff x="4264" y="2072"/>
            <a:chExt cx="1496" cy="1777"/>
          </a:xfrm>
        </p:grpSpPr>
        <p:grpSp>
          <p:nvGrpSpPr>
            <p:cNvPr id="54277" name="Group 48"/>
            <p:cNvGrpSpPr/>
            <p:nvPr/>
          </p:nvGrpSpPr>
          <p:grpSpPr>
            <a:xfrm>
              <a:off x="4264" y="2072"/>
              <a:ext cx="1394" cy="1416"/>
              <a:chOff x="3936" y="2688"/>
              <a:chExt cx="1394" cy="1416"/>
            </a:xfrm>
          </p:grpSpPr>
          <p:sp>
            <p:nvSpPr>
              <p:cNvPr id="54278" name="Oval 49"/>
              <p:cNvSpPr/>
              <p:nvPr/>
            </p:nvSpPr>
            <p:spPr>
              <a:xfrm>
                <a:off x="4698" y="2688"/>
                <a:ext cx="182" cy="22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79" name="Oval 50"/>
              <p:cNvSpPr/>
              <p:nvPr/>
            </p:nvSpPr>
            <p:spPr>
              <a:xfrm>
                <a:off x="3936" y="3192"/>
                <a:ext cx="181"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80" name="Oval 51"/>
              <p:cNvSpPr/>
              <p:nvPr/>
            </p:nvSpPr>
            <p:spPr>
              <a:xfrm>
                <a:off x="5051" y="2975"/>
                <a:ext cx="182"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81" name="Oval 52"/>
              <p:cNvSpPr/>
              <p:nvPr/>
            </p:nvSpPr>
            <p:spPr>
              <a:xfrm>
                <a:off x="4541" y="3192"/>
                <a:ext cx="182"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82" name="Oval 53"/>
              <p:cNvSpPr/>
              <p:nvPr/>
            </p:nvSpPr>
            <p:spPr>
              <a:xfrm>
                <a:off x="5149" y="3640"/>
                <a:ext cx="181"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83" name="Line 54"/>
              <p:cNvSpPr/>
              <p:nvPr/>
            </p:nvSpPr>
            <p:spPr>
              <a:xfrm flipH="1">
                <a:off x="4401" y="2832"/>
                <a:ext cx="297" cy="139"/>
              </a:xfrm>
              <a:prstGeom prst="line">
                <a:avLst/>
              </a:prstGeom>
              <a:ln w="38100" cap="flat" cmpd="sng">
                <a:solidFill>
                  <a:srgbClr val="336699"/>
                </a:solidFill>
                <a:prstDash val="solid"/>
                <a:round/>
                <a:headEnd type="none" w="med" len="med"/>
                <a:tailEnd type="none" w="med" len="med"/>
              </a:ln>
            </p:spPr>
          </p:sp>
          <p:sp>
            <p:nvSpPr>
              <p:cNvPr id="54284" name="Line 55"/>
              <p:cNvSpPr/>
              <p:nvPr/>
            </p:nvSpPr>
            <p:spPr>
              <a:xfrm flipH="1">
                <a:off x="4097" y="3091"/>
                <a:ext cx="159" cy="133"/>
              </a:xfrm>
              <a:prstGeom prst="line">
                <a:avLst/>
              </a:prstGeom>
              <a:ln w="38100" cap="flat" cmpd="sng">
                <a:solidFill>
                  <a:srgbClr val="666699"/>
                </a:solidFill>
                <a:prstDash val="solid"/>
                <a:round/>
                <a:headEnd type="none" w="med" len="med"/>
                <a:tailEnd type="none" w="med" len="med"/>
              </a:ln>
            </p:spPr>
          </p:sp>
          <p:sp>
            <p:nvSpPr>
              <p:cNvPr id="54285" name="Line 56"/>
              <p:cNvSpPr/>
              <p:nvPr/>
            </p:nvSpPr>
            <p:spPr>
              <a:xfrm>
                <a:off x="4401" y="3066"/>
                <a:ext cx="162" cy="158"/>
              </a:xfrm>
              <a:prstGeom prst="line">
                <a:avLst/>
              </a:prstGeom>
              <a:ln w="38100" cap="flat" cmpd="sng">
                <a:solidFill>
                  <a:srgbClr val="336699"/>
                </a:solidFill>
                <a:prstDash val="solid"/>
                <a:round/>
                <a:headEnd type="none" w="med" len="med"/>
                <a:tailEnd type="none" w="med" len="med"/>
              </a:ln>
            </p:spPr>
          </p:sp>
          <p:sp>
            <p:nvSpPr>
              <p:cNvPr id="54286" name="Line 57"/>
              <p:cNvSpPr/>
              <p:nvPr/>
            </p:nvSpPr>
            <p:spPr>
              <a:xfrm flipH="1">
                <a:off x="4364" y="3381"/>
                <a:ext cx="199" cy="217"/>
              </a:xfrm>
              <a:prstGeom prst="line">
                <a:avLst/>
              </a:prstGeom>
              <a:ln w="38100" cap="flat" cmpd="sng">
                <a:solidFill>
                  <a:srgbClr val="336699"/>
                </a:solidFill>
                <a:prstDash val="solid"/>
                <a:round/>
                <a:headEnd type="none" w="med" len="med"/>
                <a:tailEnd type="none" w="med" len="med"/>
              </a:ln>
            </p:spPr>
          </p:sp>
          <p:sp>
            <p:nvSpPr>
              <p:cNvPr id="54287" name="Line 58"/>
              <p:cNvSpPr/>
              <p:nvPr/>
            </p:nvSpPr>
            <p:spPr>
              <a:xfrm>
                <a:off x="4868" y="2880"/>
                <a:ext cx="205" cy="127"/>
              </a:xfrm>
              <a:prstGeom prst="line">
                <a:avLst/>
              </a:prstGeom>
              <a:ln w="38100" cap="flat" cmpd="sng">
                <a:solidFill>
                  <a:srgbClr val="336699"/>
                </a:solidFill>
                <a:prstDash val="solid"/>
                <a:round/>
                <a:headEnd type="none" w="med" len="med"/>
                <a:tailEnd type="none" w="med" len="med"/>
              </a:ln>
            </p:spPr>
          </p:sp>
          <p:sp>
            <p:nvSpPr>
              <p:cNvPr id="54288" name="Line 59"/>
              <p:cNvSpPr/>
              <p:nvPr/>
            </p:nvSpPr>
            <p:spPr>
              <a:xfrm flipH="1">
                <a:off x="4951" y="3186"/>
                <a:ext cx="154" cy="166"/>
              </a:xfrm>
              <a:prstGeom prst="line">
                <a:avLst/>
              </a:prstGeom>
              <a:ln w="38100" cap="flat" cmpd="sng">
                <a:solidFill>
                  <a:srgbClr val="336699"/>
                </a:solidFill>
                <a:prstDash val="solid"/>
                <a:round/>
                <a:headEnd type="none" w="med" len="med"/>
                <a:tailEnd type="none" w="med" len="med"/>
              </a:ln>
            </p:spPr>
          </p:sp>
          <p:sp>
            <p:nvSpPr>
              <p:cNvPr id="54289" name="Line 60"/>
              <p:cNvSpPr/>
              <p:nvPr/>
            </p:nvSpPr>
            <p:spPr>
              <a:xfrm>
                <a:off x="4991" y="3509"/>
                <a:ext cx="193" cy="169"/>
              </a:xfrm>
              <a:prstGeom prst="line">
                <a:avLst/>
              </a:prstGeom>
              <a:ln w="38100" cap="flat" cmpd="sng">
                <a:solidFill>
                  <a:srgbClr val="336699"/>
                </a:solidFill>
                <a:prstDash val="solid"/>
                <a:round/>
                <a:headEnd type="none" w="med" len="med"/>
                <a:tailEnd type="none" w="med" len="med"/>
              </a:ln>
            </p:spPr>
          </p:sp>
          <p:sp>
            <p:nvSpPr>
              <p:cNvPr id="54290" name="Oval 61"/>
              <p:cNvSpPr/>
              <p:nvPr/>
            </p:nvSpPr>
            <p:spPr>
              <a:xfrm>
                <a:off x="4037" y="3883"/>
                <a:ext cx="181" cy="22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91" name="Line 62"/>
              <p:cNvSpPr/>
              <p:nvPr/>
            </p:nvSpPr>
            <p:spPr>
              <a:xfrm flipH="1">
                <a:off x="4158" y="3695"/>
                <a:ext cx="161" cy="188"/>
              </a:xfrm>
              <a:prstGeom prst="line">
                <a:avLst/>
              </a:prstGeom>
              <a:ln w="38100" cap="flat" cmpd="sng">
                <a:solidFill>
                  <a:srgbClr val="336699"/>
                </a:solidFill>
                <a:prstDash val="solid"/>
                <a:round/>
                <a:headEnd type="none" w="med" len="med"/>
                <a:tailEnd type="none" w="med" len="med"/>
              </a:ln>
            </p:spPr>
          </p:sp>
          <p:sp>
            <p:nvSpPr>
              <p:cNvPr id="54292" name="Oval 63"/>
              <p:cNvSpPr/>
              <p:nvPr/>
            </p:nvSpPr>
            <p:spPr>
              <a:xfrm>
                <a:off x="4829" y="3321"/>
                <a:ext cx="182"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93" name="Oval 64"/>
              <p:cNvSpPr/>
              <p:nvPr/>
            </p:nvSpPr>
            <p:spPr>
              <a:xfrm>
                <a:off x="4256" y="3520"/>
                <a:ext cx="182" cy="21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94" name="Oval 65"/>
              <p:cNvSpPr/>
              <p:nvPr/>
            </p:nvSpPr>
            <p:spPr>
              <a:xfrm>
                <a:off x="4239" y="2909"/>
                <a:ext cx="181" cy="22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4295" name="Line 66"/>
              <p:cNvSpPr/>
              <p:nvPr/>
            </p:nvSpPr>
            <p:spPr>
              <a:xfrm flipH="1">
                <a:off x="4705" y="3523"/>
                <a:ext cx="153" cy="166"/>
              </a:xfrm>
              <a:prstGeom prst="line">
                <a:avLst/>
              </a:prstGeom>
              <a:ln w="38100" cap="flat" cmpd="sng">
                <a:solidFill>
                  <a:srgbClr val="336699"/>
                </a:solidFill>
                <a:prstDash val="solid"/>
                <a:round/>
                <a:headEnd type="none" w="med" len="med"/>
                <a:tailEnd type="none" w="med" len="med"/>
              </a:ln>
            </p:spPr>
          </p:sp>
          <p:sp>
            <p:nvSpPr>
              <p:cNvPr id="54296" name="Oval 67"/>
              <p:cNvSpPr/>
              <p:nvPr/>
            </p:nvSpPr>
            <p:spPr>
              <a:xfrm>
                <a:off x="4583" y="3658"/>
                <a:ext cx="182" cy="21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4297" name="Text Box 90"/>
            <p:cNvSpPr txBox="1"/>
            <p:nvPr/>
          </p:nvSpPr>
          <p:spPr>
            <a:xfrm>
              <a:off x="4408" y="3385"/>
              <a:ext cx="1352" cy="464"/>
            </a:xfrm>
            <a:prstGeom prst="rect">
              <a:avLst/>
            </a:prstGeom>
            <a:noFill/>
            <a:ln w="9525">
              <a:noFill/>
            </a:ln>
          </p:spPr>
          <p:txBody>
            <a:bodyPr anchor="t" anchorCtr="0">
              <a:spAutoFit/>
            </a:bodyPr>
            <a:p>
              <a:pPr algn="ctr">
                <a:lnSpc>
                  <a:spcPct val="80000"/>
                </a:lnSpc>
                <a:spcBef>
                  <a:spcPct val="50000"/>
                </a:spcBef>
              </a:pPr>
              <a:r>
                <a:rPr lang="zh-CN" altLang="en-US" sz="2000" b="1" dirty="0">
                  <a:latin typeface="Tahoma" panose="020B0604030504040204" charset="0"/>
                  <a:ea typeface="宋体" panose="02010600030101010101" pitchFamily="2" charset="-122"/>
                </a:rPr>
                <a:t>删除结点</a:t>
              </a:r>
              <a:r>
                <a:rPr lang="en-US" altLang="zh-CN" sz="2000" b="1" dirty="0">
                  <a:latin typeface="Tahoma" panose="020B0604030504040204" charset="0"/>
                  <a:ea typeface="宋体" panose="02010600030101010101" pitchFamily="2" charset="-122"/>
                </a:rPr>
                <a:t>64</a:t>
              </a:r>
              <a:endParaRPr lang="en-US" altLang="zh-CN" sz="2000" b="1" dirty="0">
                <a:latin typeface="Tahoma" panose="020B0604030504040204" charset="0"/>
                <a:ea typeface="宋体" panose="02010600030101010101" pitchFamily="2" charset="-122"/>
              </a:endParaRPr>
            </a:p>
            <a:p>
              <a:pPr algn="ctr">
                <a:lnSpc>
                  <a:spcPct val="80000"/>
                </a:lnSpc>
                <a:spcBef>
                  <a:spcPct val="50000"/>
                </a:spcBef>
              </a:pPr>
              <a:r>
                <a:rPr lang="en-US" altLang="zh-CN" sz="2000" b="1" dirty="0">
                  <a:latin typeface="Tahoma" panose="020B0604030504040204" charset="0"/>
                  <a:ea typeface="宋体" panose="02010600030101010101" pitchFamily="2" charset="-122"/>
                </a:rPr>
                <a:t>(</a:t>
              </a:r>
              <a:r>
                <a:rPr lang="zh-CN" altLang="en-US" sz="2000" b="1" dirty="0">
                  <a:latin typeface="Tahoma" panose="020B0604030504040204" charset="0"/>
                  <a:ea typeface="宋体" panose="02010600030101010101" pitchFamily="2" charset="-122"/>
                </a:rPr>
                <a:t>只有右子树</a:t>
              </a:r>
              <a:r>
                <a:rPr lang="en-US" altLang="zh-CN" sz="2000" b="1" dirty="0">
                  <a:latin typeface="Tahoma" panose="020B0604030504040204" charset="0"/>
                  <a:ea typeface="宋体" panose="02010600030101010101" pitchFamily="2" charset="-122"/>
                </a:rPr>
                <a:t>)</a:t>
              </a:r>
              <a:endParaRPr lang="en-US" altLang="zh-CN" sz="2000" b="1"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被删除结点包含两棵子树，先替换后删除</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sym typeface="+mn-ea"/>
              </a:rPr>
              <a:t>方法一：找到左子树的最大值结点，用该结点的值替换被删除结点的值，然后删除</a:t>
            </a:r>
            <a:r>
              <a:rPr lang="zh-CN" altLang="en-US" dirty="0">
                <a:latin typeface="黑体" panose="02010609060101010101" pitchFamily="2" charset="-122"/>
                <a:ea typeface="黑体" panose="02010609060101010101" pitchFamily="2" charset="-122"/>
                <a:sym typeface="+mn-ea"/>
              </a:rPr>
              <a:t>最大值结点（删除方法看前两种</a:t>
            </a:r>
            <a:r>
              <a:rPr lang="zh-CN" altLang="en-US" dirty="0">
                <a:latin typeface="黑体" panose="02010609060101010101" pitchFamily="2" charset="-122"/>
                <a:ea typeface="黑体" panose="02010609060101010101" pitchFamily="2" charset="-122"/>
                <a:sym typeface="+mn-ea"/>
              </a:rPr>
              <a:t>情况）</a:t>
            </a: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方法二：找到右子树的最小值结点，用该结点的值替换被删除结点的值，然后删除最小值结点（删除方法看前两种</a:t>
            </a:r>
            <a:r>
              <a:rPr lang="zh-CN" altLang="en-US" dirty="0">
                <a:latin typeface="黑体" panose="02010609060101010101" pitchFamily="2" charset="-122"/>
                <a:ea typeface="黑体" panose="02010609060101010101" pitchFamily="2" charset="-122"/>
                <a:sym typeface="+mn-ea"/>
              </a:rPr>
              <a:t>情况）</a:t>
            </a: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注意：实际上被删除结点没有删除，它只做值替换，要删除的是左子树的最大值结点（最大右孩子），或右子树的最小值结点（最小</a:t>
            </a:r>
            <a:r>
              <a:rPr lang="zh-CN" altLang="en-US" dirty="0">
                <a:latin typeface="黑体" panose="02010609060101010101" pitchFamily="2" charset="-122"/>
                <a:ea typeface="黑体" panose="02010609060101010101" pitchFamily="2" charset="-122"/>
                <a:sym typeface="+mn-ea"/>
              </a:rPr>
              <a:t>左孩子）</a:t>
            </a: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sym typeface="+mn-ea"/>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被删除结点包含两棵子树，先替换后删除</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实质就是用当前结点</a:t>
            </a:r>
            <a:r>
              <a:rPr lang="en-US" altLang="zh-CN" dirty="0">
                <a:latin typeface="黑体" panose="02010609060101010101" pitchFamily="2" charset="-122"/>
                <a:ea typeface="黑体" panose="02010609060101010101" pitchFamily="2" charset="-122"/>
                <a:sym typeface="+mn-ea"/>
              </a:rPr>
              <a:t>P</a:t>
            </a:r>
            <a:r>
              <a:rPr lang="zh-CN" altLang="en-US" dirty="0">
                <a:latin typeface="黑体" panose="02010609060101010101" pitchFamily="2" charset="-122"/>
                <a:ea typeface="黑体" panose="02010609060101010101" pitchFamily="2" charset="-122"/>
                <a:sym typeface="+mn-ea"/>
              </a:rPr>
              <a:t>的</a:t>
            </a:r>
            <a:r>
              <a:rPr lang="zh-CN" altLang="en-US" dirty="0">
                <a:solidFill>
                  <a:srgbClr val="FF0000"/>
                </a:solidFill>
                <a:latin typeface="黑体" panose="02010609060101010101" pitchFamily="2" charset="-122"/>
                <a:ea typeface="黑体" panose="02010609060101010101" pitchFamily="2" charset="-122"/>
                <a:sym typeface="+mn-ea"/>
              </a:rPr>
              <a:t>左子树的最大右孩子</a:t>
            </a:r>
            <a:r>
              <a:rPr lang="en-US" altLang="zh-CN" dirty="0">
                <a:solidFill>
                  <a:srgbClr val="FF0000"/>
                </a:solidFill>
                <a:latin typeface="黑体" panose="02010609060101010101" pitchFamily="2" charset="-122"/>
                <a:ea typeface="黑体" panose="02010609060101010101" pitchFamily="2" charset="-122"/>
                <a:sym typeface="+mn-ea"/>
              </a:rPr>
              <a:t>S</a:t>
            </a:r>
            <a:r>
              <a:rPr lang="zh-CN" altLang="en-US" dirty="0">
                <a:solidFill>
                  <a:srgbClr val="FF0000"/>
                </a:solidFill>
                <a:latin typeface="黑体" panose="02010609060101010101" pitchFamily="2" charset="-122"/>
                <a:ea typeface="黑体" panose="02010609060101010101" pitchFamily="2" charset="-122"/>
                <a:sym typeface="+mn-ea"/>
              </a:rPr>
              <a:t>替换</a:t>
            </a:r>
            <a:r>
              <a:rPr lang="en-US" altLang="zh-CN" dirty="0">
                <a:latin typeface="黑体" panose="02010609060101010101" pitchFamily="2" charset="-122"/>
                <a:ea typeface="黑体" panose="02010609060101010101" pitchFamily="2" charset="-122"/>
                <a:sym typeface="+mn-ea"/>
              </a:rPr>
              <a:t>P</a:t>
            </a:r>
            <a:r>
              <a:rPr lang="zh-CN" altLang="en-US" dirty="0">
                <a:latin typeface="黑体" panose="02010609060101010101" pitchFamily="2" charset="-122"/>
                <a:ea typeface="黑体" panose="02010609060101010101" pitchFamily="2" charset="-122"/>
                <a:sym typeface="+mn-ea"/>
              </a:rPr>
              <a:t>，然后再删除</a:t>
            </a:r>
            <a:r>
              <a:rPr lang="en-US" altLang="zh-CN" dirty="0">
                <a:latin typeface="黑体" panose="02010609060101010101" pitchFamily="2" charset="-122"/>
                <a:ea typeface="黑体" panose="02010609060101010101" pitchFamily="2" charset="-122"/>
                <a:sym typeface="+mn-ea"/>
              </a:rPr>
              <a:t>S</a:t>
            </a: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5300" name="Group 72"/>
          <p:cNvGrpSpPr/>
          <p:nvPr/>
        </p:nvGrpSpPr>
        <p:grpSpPr>
          <a:xfrm>
            <a:off x="4801235" y="1988820"/>
            <a:ext cx="2874963" cy="3886200"/>
            <a:chOff x="624" y="0"/>
            <a:chExt cx="1811" cy="2448"/>
          </a:xfrm>
        </p:grpSpPr>
        <p:sp>
          <p:nvSpPr>
            <p:cNvPr id="55301" name="Oval 73"/>
            <p:cNvSpPr/>
            <p:nvPr/>
          </p:nvSpPr>
          <p:spPr>
            <a:xfrm>
              <a:off x="1393" y="830"/>
              <a:ext cx="292" cy="217"/>
            </a:xfrm>
            <a:prstGeom prst="ellipse">
              <a:avLst/>
            </a:prstGeom>
            <a:noFill/>
            <a:ln w="38100" cap="flat" cmpd="sng">
              <a:solidFill>
                <a:schemeClr val="tx1"/>
              </a:solidFill>
              <a:prstDash val="solid"/>
              <a:round/>
              <a:headEnd type="none" w="med" len="med"/>
              <a:tailEnd type="none" w="med" len="med"/>
            </a:ln>
          </p:spPr>
          <p:txBody>
            <a:bodyPr wrap="none" anchor="ctr" anchorCtr="0"/>
            <a:p>
              <a:pPr algn="ctr"/>
              <a:r>
                <a:rPr lang="en-US" altLang="zh-CN" sz="1800" b="1" dirty="0">
                  <a:solidFill>
                    <a:srgbClr val="00FF00"/>
                  </a:solidFill>
                  <a:latin typeface="Times New Roman" panose="02020603050405020304" pitchFamily="18" charset="0"/>
                  <a:ea typeface="宋体" panose="02010600030101010101" pitchFamily="2" charset="-122"/>
                </a:rPr>
                <a:t>P</a:t>
              </a:r>
              <a:endParaRPr lang="en-US" altLang="zh-CN" sz="1800" b="1" dirty="0">
                <a:solidFill>
                  <a:srgbClr val="00FF00"/>
                </a:solidFill>
                <a:latin typeface="Times New Roman" panose="02020603050405020304" pitchFamily="18" charset="0"/>
                <a:ea typeface="宋体" panose="02010600030101010101" pitchFamily="2" charset="-122"/>
              </a:endParaRPr>
            </a:p>
          </p:txBody>
        </p:sp>
        <p:sp>
          <p:nvSpPr>
            <p:cNvPr id="55302" name="Oval 74"/>
            <p:cNvSpPr/>
            <p:nvPr/>
          </p:nvSpPr>
          <p:spPr>
            <a:xfrm>
              <a:off x="976" y="1138"/>
              <a:ext cx="291" cy="217"/>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C</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03" name="Line 75"/>
            <p:cNvSpPr/>
            <p:nvPr/>
          </p:nvSpPr>
          <p:spPr>
            <a:xfrm flipH="1">
              <a:off x="850" y="1324"/>
              <a:ext cx="167" cy="185"/>
            </a:xfrm>
            <a:prstGeom prst="line">
              <a:avLst/>
            </a:prstGeom>
            <a:ln w="28575" cap="flat" cmpd="sng">
              <a:solidFill>
                <a:srgbClr val="6600CC"/>
              </a:solidFill>
              <a:prstDash val="solid"/>
              <a:round/>
              <a:headEnd type="none" w="med" len="med"/>
              <a:tailEnd type="none" w="med" len="med"/>
            </a:ln>
          </p:spPr>
        </p:sp>
        <p:sp>
          <p:nvSpPr>
            <p:cNvPr id="55304" name="Line 76"/>
            <p:cNvSpPr/>
            <p:nvPr/>
          </p:nvSpPr>
          <p:spPr>
            <a:xfrm>
              <a:off x="1226" y="1324"/>
              <a:ext cx="167" cy="215"/>
            </a:xfrm>
            <a:prstGeom prst="line">
              <a:avLst/>
            </a:prstGeom>
            <a:ln w="28575" cap="flat" cmpd="sng">
              <a:solidFill>
                <a:srgbClr val="6600CC"/>
              </a:solidFill>
              <a:prstDash val="solid"/>
              <a:round/>
              <a:headEnd type="none" w="med" len="med"/>
              <a:tailEnd type="none" w="med" len="med"/>
            </a:ln>
          </p:spPr>
        </p:sp>
        <p:sp>
          <p:nvSpPr>
            <p:cNvPr id="55305" name="Line 77"/>
            <p:cNvSpPr/>
            <p:nvPr/>
          </p:nvSpPr>
          <p:spPr>
            <a:xfrm flipH="1">
              <a:off x="1226" y="1016"/>
              <a:ext cx="208" cy="154"/>
            </a:xfrm>
            <a:prstGeom prst="line">
              <a:avLst/>
            </a:prstGeom>
            <a:ln w="31750" cap="flat" cmpd="sng">
              <a:solidFill>
                <a:srgbClr val="006600"/>
              </a:solidFill>
              <a:prstDash val="solid"/>
              <a:round/>
              <a:headEnd type="none" w="med" len="med"/>
              <a:tailEnd type="none" w="med" len="med"/>
            </a:ln>
          </p:spPr>
        </p:sp>
        <p:sp>
          <p:nvSpPr>
            <p:cNvPr id="55306" name="Line 78"/>
            <p:cNvSpPr/>
            <p:nvPr/>
          </p:nvSpPr>
          <p:spPr>
            <a:xfrm flipH="1">
              <a:off x="1600" y="646"/>
              <a:ext cx="293" cy="216"/>
            </a:xfrm>
            <a:prstGeom prst="line">
              <a:avLst/>
            </a:prstGeom>
            <a:ln w="31750" cap="flat" cmpd="sng">
              <a:solidFill>
                <a:srgbClr val="006600"/>
              </a:solidFill>
              <a:prstDash val="solid"/>
              <a:round/>
              <a:headEnd type="none" w="med" len="med"/>
              <a:tailEnd type="none" w="med" len="med"/>
            </a:ln>
          </p:spPr>
        </p:sp>
        <p:sp>
          <p:nvSpPr>
            <p:cNvPr id="55307" name="Text Box 79"/>
            <p:cNvSpPr txBox="1"/>
            <p:nvPr/>
          </p:nvSpPr>
          <p:spPr>
            <a:xfrm>
              <a:off x="1100" y="324"/>
              <a:ext cx="195" cy="232"/>
            </a:xfrm>
            <a:prstGeom prst="rect">
              <a:avLst/>
            </a:prstGeom>
            <a:noFill/>
            <a:ln w="9525">
              <a:noFill/>
            </a:ln>
          </p:spPr>
          <p:txBody>
            <a:bodyPr wrap="none" anchor="t" anchorCtr="0">
              <a:spAutoFit/>
            </a:bodyPr>
            <a:p>
              <a:r>
                <a:rPr lang="en-US" altLang="zh-CN" sz="1800" b="1" dirty="0">
                  <a:solidFill>
                    <a:srgbClr val="003366"/>
                  </a:solidFill>
                  <a:latin typeface="Times New Roman" panose="02020603050405020304" pitchFamily="18" charset="0"/>
                  <a:ea typeface="宋体" panose="02010600030101010101" pitchFamily="2" charset="-122"/>
                </a:rPr>
                <a:t>p</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08" name="Oval 80"/>
            <p:cNvSpPr/>
            <p:nvPr/>
          </p:nvSpPr>
          <p:spPr>
            <a:xfrm>
              <a:off x="1851" y="462"/>
              <a:ext cx="292" cy="215"/>
            </a:xfrm>
            <a:prstGeom prst="ellipse">
              <a:avLst/>
            </a:prstGeom>
            <a:noFill/>
            <a:ln w="38100" cap="flat" cmpd="sng">
              <a:solidFill>
                <a:srgbClr val="808000"/>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F</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09" name="Line 81"/>
            <p:cNvSpPr/>
            <p:nvPr/>
          </p:nvSpPr>
          <p:spPr>
            <a:xfrm>
              <a:off x="1226" y="492"/>
              <a:ext cx="250" cy="338"/>
            </a:xfrm>
            <a:prstGeom prst="line">
              <a:avLst/>
            </a:prstGeom>
            <a:ln w="38100" cap="flat" cmpd="sng">
              <a:solidFill>
                <a:srgbClr val="800000"/>
              </a:solidFill>
              <a:prstDash val="solid"/>
              <a:round/>
              <a:headEnd type="none" w="med" len="med"/>
              <a:tailEnd type="triangle" w="med" len="lg"/>
            </a:ln>
          </p:spPr>
        </p:sp>
        <p:sp>
          <p:nvSpPr>
            <p:cNvPr id="55310" name="Line 82"/>
            <p:cNvSpPr/>
            <p:nvPr/>
          </p:nvSpPr>
          <p:spPr>
            <a:xfrm>
              <a:off x="2102" y="646"/>
              <a:ext cx="333" cy="247"/>
            </a:xfrm>
            <a:prstGeom prst="line">
              <a:avLst/>
            </a:prstGeom>
            <a:ln w="31750" cap="flat" cmpd="sng">
              <a:solidFill>
                <a:srgbClr val="006600"/>
              </a:solidFill>
              <a:prstDash val="solid"/>
              <a:round/>
              <a:headEnd type="none" w="med" len="med"/>
              <a:tailEnd type="none" w="med" len="med"/>
            </a:ln>
          </p:spPr>
        </p:sp>
        <p:sp>
          <p:nvSpPr>
            <p:cNvPr id="55311" name="Oval 83"/>
            <p:cNvSpPr/>
            <p:nvPr/>
          </p:nvSpPr>
          <p:spPr>
            <a:xfrm>
              <a:off x="1666" y="1163"/>
              <a:ext cx="293" cy="216"/>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P</a:t>
              </a:r>
              <a:r>
                <a:rPr lang="en-US" altLang="zh-CN" sz="1800" b="1" baseline="-25000" dirty="0">
                  <a:solidFill>
                    <a:srgbClr val="003366"/>
                  </a:solidFill>
                  <a:latin typeface="Times New Roman" panose="02020603050405020304" pitchFamily="18" charset="0"/>
                  <a:ea typeface="宋体" panose="02010600030101010101" pitchFamily="2" charset="-122"/>
                </a:rPr>
                <a:t>R</a:t>
              </a:r>
              <a:endParaRPr lang="en-US" altLang="zh-CN" sz="1800" b="1" baseline="-25000" dirty="0">
                <a:solidFill>
                  <a:srgbClr val="003366"/>
                </a:solidFill>
                <a:latin typeface="Times New Roman" panose="02020603050405020304" pitchFamily="18" charset="0"/>
                <a:ea typeface="宋体" panose="02010600030101010101" pitchFamily="2" charset="-122"/>
              </a:endParaRPr>
            </a:p>
          </p:txBody>
        </p:sp>
        <p:sp>
          <p:nvSpPr>
            <p:cNvPr id="55312" name="Text Box 84"/>
            <p:cNvSpPr txBox="1"/>
            <p:nvPr/>
          </p:nvSpPr>
          <p:spPr>
            <a:xfrm>
              <a:off x="1476" y="0"/>
              <a:ext cx="184" cy="232"/>
            </a:xfrm>
            <a:prstGeom prst="rect">
              <a:avLst/>
            </a:prstGeom>
            <a:noFill/>
            <a:ln w="9525">
              <a:noFill/>
            </a:ln>
          </p:spPr>
          <p:txBody>
            <a:bodyPr anchor="t" anchorCtr="0">
              <a:spAutoFit/>
            </a:bodyPr>
            <a:p>
              <a:r>
                <a:rPr lang="en-US" altLang="zh-CN" sz="1800" b="1" dirty="0">
                  <a:solidFill>
                    <a:srgbClr val="003366"/>
                  </a:solidFill>
                  <a:latin typeface="Times New Roman" panose="02020603050405020304" pitchFamily="18" charset="0"/>
                  <a:ea typeface="宋体" panose="02010600030101010101" pitchFamily="2" charset="-122"/>
                </a:rPr>
                <a:t>f</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13" name="Line 85"/>
            <p:cNvSpPr/>
            <p:nvPr/>
          </p:nvSpPr>
          <p:spPr>
            <a:xfrm>
              <a:off x="1643" y="184"/>
              <a:ext cx="250" cy="278"/>
            </a:xfrm>
            <a:prstGeom prst="line">
              <a:avLst/>
            </a:prstGeom>
            <a:ln w="38100" cap="flat" cmpd="sng">
              <a:solidFill>
                <a:srgbClr val="800000"/>
              </a:solidFill>
              <a:prstDash val="solid"/>
              <a:round/>
              <a:headEnd type="none" w="med" len="med"/>
              <a:tailEnd type="triangle" w="med" len="lg"/>
            </a:ln>
          </p:spPr>
        </p:sp>
        <p:sp>
          <p:nvSpPr>
            <p:cNvPr id="55314" name="Line 86"/>
            <p:cNvSpPr/>
            <p:nvPr/>
          </p:nvSpPr>
          <p:spPr>
            <a:xfrm>
              <a:off x="1666" y="992"/>
              <a:ext cx="96" cy="171"/>
            </a:xfrm>
            <a:prstGeom prst="line">
              <a:avLst/>
            </a:prstGeom>
            <a:ln w="31750" cap="flat" cmpd="sng">
              <a:solidFill>
                <a:srgbClr val="006600"/>
              </a:solidFill>
              <a:prstDash val="solid"/>
              <a:round/>
              <a:headEnd type="none" w="med" len="med"/>
              <a:tailEnd type="none" w="med" len="med"/>
            </a:ln>
          </p:spPr>
        </p:sp>
        <p:sp>
          <p:nvSpPr>
            <p:cNvPr id="55315" name="Oval 87"/>
            <p:cNvSpPr/>
            <p:nvPr/>
          </p:nvSpPr>
          <p:spPr>
            <a:xfrm>
              <a:off x="624" y="1501"/>
              <a:ext cx="291" cy="216"/>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C</a:t>
              </a:r>
              <a:r>
                <a:rPr lang="en-US" altLang="zh-CN" sz="1800" b="1" baseline="-25000" dirty="0">
                  <a:solidFill>
                    <a:srgbClr val="003366"/>
                  </a:solidFill>
                  <a:latin typeface="Times New Roman" panose="02020603050405020304" pitchFamily="18" charset="0"/>
                  <a:ea typeface="宋体" panose="02010600030101010101" pitchFamily="2" charset="-122"/>
                </a:rPr>
                <a:t>L</a:t>
              </a:r>
              <a:endParaRPr lang="en-US" altLang="zh-CN" sz="1800" b="1" baseline="-25000" dirty="0">
                <a:solidFill>
                  <a:srgbClr val="003366"/>
                </a:solidFill>
                <a:latin typeface="Times New Roman" panose="02020603050405020304" pitchFamily="18" charset="0"/>
                <a:ea typeface="宋体" panose="02010600030101010101" pitchFamily="2" charset="-122"/>
              </a:endParaRPr>
            </a:p>
          </p:txBody>
        </p:sp>
        <p:sp>
          <p:nvSpPr>
            <p:cNvPr id="55316" name="Oval 88"/>
            <p:cNvSpPr/>
            <p:nvPr/>
          </p:nvSpPr>
          <p:spPr>
            <a:xfrm>
              <a:off x="1303" y="1501"/>
              <a:ext cx="292" cy="216"/>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Q</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17" name="Oval 89"/>
            <p:cNvSpPr/>
            <p:nvPr/>
          </p:nvSpPr>
          <p:spPr>
            <a:xfrm>
              <a:off x="1213" y="2232"/>
              <a:ext cx="291" cy="216"/>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S</a:t>
              </a:r>
              <a:r>
                <a:rPr lang="en-US" altLang="zh-CN" sz="1800" b="1" baseline="-25000" dirty="0">
                  <a:solidFill>
                    <a:srgbClr val="003366"/>
                  </a:solidFill>
                  <a:latin typeface="Times New Roman" panose="02020603050405020304" pitchFamily="18" charset="0"/>
                  <a:ea typeface="宋体" panose="02010600030101010101" pitchFamily="2" charset="-122"/>
                </a:rPr>
                <a:t>L</a:t>
              </a:r>
              <a:endParaRPr lang="en-US" altLang="zh-CN" sz="1800" b="1" baseline="-25000" dirty="0">
                <a:solidFill>
                  <a:srgbClr val="003366"/>
                </a:solidFill>
                <a:latin typeface="Times New Roman" panose="02020603050405020304" pitchFamily="18" charset="0"/>
                <a:ea typeface="宋体" panose="02010600030101010101" pitchFamily="2" charset="-122"/>
              </a:endParaRPr>
            </a:p>
          </p:txBody>
        </p:sp>
        <p:sp>
          <p:nvSpPr>
            <p:cNvPr id="55318" name="Oval 90"/>
            <p:cNvSpPr/>
            <p:nvPr/>
          </p:nvSpPr>
          <p:spPr>
            <a:xfrm>
              <a:off x="1031" y="1885"/>
              <a:ext cx="292" cy="217"/>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rgbClr val="003366"/>
                  </a:solidFill>
                  <a:latin typeface="Times New Roman" panose="02020603050405020304" pitchFamily="18" charset="0"/>
                  <a:ea typeface="宋体" panose="02010600030101010101" pitchFamily="2" charset="-122"/>
                </a:rPr>
                <a:t>Q</a:t>
              </a:r>
              <a:r>
                <a:rPr lang="en-US" altLang="zh-CN" sz="1800" b="1" baseline="-25000" dirty="0">
                  <a:solidFill>
                    <a:srgbClr val="003366"/>
                  </a:solidFill>
                  <a:latin typeface="Times New Roman" panose="02020603050405020304" pitchFamily="18" charset="0"/>
                  <a:ea typeface="宋体" panose="02010600030101010101" pitchFamily="2" charset="-122"/>
                </a:rPr>
                <a:t>L</a:t>
              </a:r>
              <a:endParaRPr lang="en-US" altLang="zh-CN" sz="1800" b="1" baseline="-25000" dirty="0">
                <a:solidFill>
                  <a:srgbClr val="003366"/>
                </a:solidFill>
                <a:latin typeface="Times New Roman" panose="02020603050405020304" pitchFamily="18" charset="0"/>
                <a:ea typeface="宋体" panose="02010600030101010101" pitchFamily="2" charset="-122"/>
              </a:endParaRPr>
            </a:p>
          </p:txBody>
        </p:sp>
        <p:sp>
          <p:nvSpPr>
            <p:cNvPr id="55319" name="Oval 91"/>
            <p:cNvSpPr/>
            <p:nvPr/>
          </p:nvSpPr>
          <p:spPr>
            <a:xfrm>
              <a:off x="1529" y="1885"/>
              <a:ext cx="292" cy="217"/>
            </a:xfrm>
            <a:prstGeom prst="ellipse">
              <a:avLst/>
            </a:prstGeom>
            <a:noFill/>
            <a:ln w="38100" cap="flat" cmpd="sng">
              <a:solidFill>
                <a:srgbClr val="0000FF"/>
              </a:solidFill>
              <a:prstDash val="solid"/>
              <a:round/>
              <a:headEnd type="none" w="med" len="med"/>
              <a:tailEnd type="none" w="med" len="med"/>
            </a:ln>
          </p:spPr>
          <p:txBody>
            <a:bodyPr wrap="none" anchor="ctr" anchorCtr="0"/>
            <a:p>
              <a:pPr algn="ctr"/>
              <a:r>
                <a:rPr lang="en-US" altLang="zh-CN" sz="1800" b="1" dirty="0">
                  <a:solidFill>
                    <a:schemeClr val="hlink"/>
                  </a:solidFill>
                  <a:latin typeface="Times New Roman" panose="02020603050405020304" pitchFamily="18" charset="0"/>
                  <a:ea typeface="宋体" panose="02010600030101010101" pitchFamily="2" charset="-122"/>
                </a:rPr>
                <a:t>S</a:t>
              </a:r>
              <a:endParaRPr lang="en-US" altLang="zh-CN" sz="1800" b="1" dirty="0">
                <a:solidFill>
                  <a:schemeClr val="hlink"/>
                </a:solidFill>
                <a:latin typeface="Times New Roman" panose="02020603050405020304" pitchFamily="18" charset="0"/>
                <a:ea typeface="宋体" panose="02010600030101010101" pitchFamily="2" charset="-122"/>
              </a:endParaRPr>
            </a:p>
          </p:txBody>
        </p:sp>
        <p:sp>
          <p:nvSpPr>
            <p:cNvPr id="55320" name="Line 92"/>
            <p:cNvSpPr/>
            <p:nvPr/>
          </p:nvSpPr>
          <p:spPr>
            <a:xfrm flipH="1">
              <a:off x="1213" y="1693"/>
              <a:ext cx="167" cy="184"/>
            </a:xfrm>
            <a:prstGeom prst="line">
              <a:avLst/>
            </a:prstGeom>
            <a:ln w="28575" cap="flat" cmpd="sng">
              <a:solidFill>
                <a:srgbClr val="6600CC"/>
              </a:solidFill>
              <a:prstDash val="solid"/>
              <a:round/>
              <a:headEnd type="none" w="med" len="med"/>
              <a:tailEnd type="none" w="med" len="med"/>
            </a:ln>
          </p:spPr>
        </p:sp>
        <p:sp>
          <p:nvSpPr>
            <p:cNvPr id="55321" name="Line 93"/>
            <p:cNvSpPr/>
            <p:nvPr/>
          </p:nvSpPr>
          <p:spPr>
            <a:xfrm>
              <a:off x="1484" y="1693"/>
              <a:ext cx="150" cy="192"/>
            </a:xfrm>
            <a:prstGeom prst="line">
              <a:avLst/>
            </a:prstGeom>
            <a:ln w="28575" cap="flat" cmpd="sng">
              <a:solidFill>
                <a:srgbClr val="6600CC"/>
              </a:solidFill>
              <a:prstDash val="solid"/>
              <a:round/>
              <a:headEnd type="none" w="med" len="med"/>
              <a:tailEnd type="none" w="med" len="med"/>
            </a:ln>
          </p:spPr>
        </p:sp>
        <p:sp>
          <p:nvSpPr>
            <p:cNvPr id="55322" name="Line 94"/>
            <p:cNvSpPr/>
            <p:nvPr/>
          </p:nvSpPr>
          <p:spPr>
            <a:xfrm flipH="1">
              <a:off x="1439" y="2078"/>
              <a:ext cx="167" cy="184"/>
            </a:xfrm>
            <a:prstGeom prst="line">
              <a:avLst/>
            </a:prstGeom>
            <a:ln w="28575" cap="flat" cmpd="sng">
              <a:solidFill>
                <a:srgbClr val="6600CC"/>
              </a:solidFill>
              <a:prstDash val="solid"/>
              <a:round/>
              <a:headEnd type="none" w="med" len="med"/>
              <a:tailEnd type="none" w="med" len="med"/>
            </a:ln>
          </p:spPr>
        </p:sp>
        <p:sp>
          <p:nvSpPr>
            <p:cNvPr id="55323" name="Text Box 95"/>
            <p:cNvSpPr txBox="1"/>
            <p:nvPr/>
          </p:nvSpPr>
          <p:spPr>
            <a:xfrm>
              <a:off x="1937" y="1410"/>
              <a:ext cx="195" cy="232"/>
            </a:xfrm>
            <a:prstGeom prst="rect">
              <a:avLst/>
            </a:prstGeom>
            <a:noFill/>
            <a:ln w="9525">
              <a:noFill/>
            </a:ln>
          </p:spPr>
          <p:txBody>
            <a:bodyPr wrap="none" anchor="t" anchorCtr="0">
              <a:spAutoFit/>
            </a:bodyPr>
            <a:p>
              <a:r>
                <a:rPr lang="en-US" altLang="zh-CN" sz="1800" b="1" dirty="0">
                  <a:solidFill>
                    <a:srgbClr val="003366"/>
                  </a:solidFill>
                  <a:latin typeface="Times New Roman" panose="02020603050405020304" pitchFamily="18" charset="0"/>
                  <a:ea typeface="宋体" panose="02010600030101010101" pitchFamily="2" charset="-122"/>
                </a:rPr>
                <a:t>q</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24" name="Text Box 96"/>
            <p:cNvSpPr txBox="1"/>
            <p:nvPr/>
          </p:nvSpPr>
          <p:spPr>
            <a:xfrm>
              <a:off x="2163" y="1717"/>
              <a:ext cx="171" cy="232"/>
            </a:xfrm>
            <a:prstGeom prst="rect">
              <a:avLst/>
            </a:prstGeom>
            <a:noFill/>
            <a:ln w="9525">
              <a:noFill/>
            </a:ln>
          </p:spPr>
          <p:txBody>
            <a:bodyPr wrap="none" anchor="t" anchorCtr="0">
              <a:spAutoFit/>
            </a:bodyPr>
            <a:p>
              <a:r>
                <a:rPr lang="en-US" altLang="zh-CN" sz="1800" b="1" dirty="0">
                  <a:solidFill>
                    <a:srgbClr val="003366"/>
                  </a:solidFill>
                  <a:latin typeface="Times New Roman" panose="02020603050405020304" pitchFamily="18" charset="0"/>
                  <a:ea typeface="宋体" panose="02010600030101010101" pitchFamily="2" charset="-122"/>
                </a:rPr>
                <a:t>s</a:t>
              </a:r>
              <a:endParaRPr lang="en-US" altLang="zh-CN" sz="1800" b="1" dirty="0">
                <a:solidFill>
                  <a:srgbClr val="003366"/>
                </a:solidFill>
                <a:latin typeface="Times New Roman" panose="02020603050405020304" pitchFamily="18" charset="0"/>
                <a:ea typeface="宋体" panose="02010600030101010101" pitchFamily="2" charset="-122"/>
              </a:endParaRPr>
            </a:p>
          </p:txBody>
        </p:sp>
        <p:sp>
          <p:nvSpPr>
            <p:cNvPr id="55325" name="Line 97"/>
            <p:cNvSpPr/>
            <p:nvPr/>
          </p:nvSpPr>
          <p:spPr>
            <a:xfrm flipH="1">
              <a:off x="1575" y="1501"/>
              <a:ext cx="407" cy="76"/>
            </a:xfrm>
            <a:prstGeom prst="line">
              <a:avLst/>
            </a:prstGeom>
            <a:ln w="38100" cap="flat" cmpd="sng">
              <a:solidFill>
                <a:srgbClr val="800000"/>
              </a:solidFill>
              <a:prstDash val="solid"/>
              <a:round/>
              <a:headEnd type="none" w="med" len="med"/>
              <a:tailEnd type="triangle" w="med" len="lg"/>
            </a:ln>
          </p:spPr>
        </p:sp>
        <p:sp>
          <p:nvSpPr>
            <p:cNvPr id="55326" name="Line 98"/>
            <p:cNvSpPr/>
            <p:nvPr/>
          </p:nvSpPr>
          <p:spPr>
            <a:xfrm flipH="1">
              <a:off x="1801" y="1808"/>
              <a:ext cx="408" cy="116"/>
            </a:xfrm>
            <a:prstGeom prst="line">
              <a:avLst/>
            </a:prstGeom>
            <a:ln w="38100" cap="flat" cmpd="sng">
              <a:solidFill>
                <a:srgbClr val="800000"/>
              </a:solidFill>
              <a:prstDash val="solid"/>
              <a:round/>
              <a:headEnd type="none" w="med" len="med"/>
              <a:tailEnd type="triangle" w="med" len="lg"/>
            </a:ln>
          </p:spPr>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被删除结点包含两棵子树，先替换后删除</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6324" name="Group 96"/>
          <p:cNvGrpSpPr/>
          <p:nvPr/>
        </p:nvGrpSpPr>
        <p:grpSpPr>
          <a:xfrm>
            <a:off x="1343660" y="2276475"/>
            <a:ext cx="2819400" cy="2746375"/>
            <a:chOff x="96" y="1842"/>
            <a:chExt cx="1776" cy="1730"/>
          </a:xfrm>
        </p:grpSpPr>
        <p:grpSp>
          <p:nvGrpSpPr>
            <p:cNvPr id="56325" name="Group 31"/>
            <p:cNvGrpSpPr/>
            <p:nvPr/>
          </p:nvGrpSpPr>
          <p:grpSpPr>
            <a:xfrm>
              <a:off x="96" y="1842"/>
              <a:ext cx="1776" cy="1344"/>
              <a:chOff x="240" y="2112"/>
              <a:chExt cx="2318" cy="1745"/>
            </a:xfrm>
          </p:grpSpPr>
          <p:sp>
            <p:nvSpPr>
              <p:cNvPr id="56326" name="Oval 32"/>
              <p:cNvSpPr/>
              <p:nvPr/>
            </p:nvSpPr>
            <p:spPr>
              <a:xfrm>
                <a:off x="1203" y="2112"/>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highlight>
                      <a:srgbClr val="FFFF00"/>
                    </a:highlight>
                    <a:latin typeface="Times New Roman" panose="02020603050405020304" pitchFamily="18" charset="0"/>
                    <a:ea typeface="宋体" panose="02010600030101010101" pitchFamily="2" charset="-122"/>
                  </a:rPr>
                  <a:t>56</a:t>
                </a:r>
                <a:endParaRPr lang="en-US" altLang="zh-CN" sz="1600" b="1" dirty="0">
                  <a:solidFill>
                    <a:srgbClr val="003366"/>
                  </a:solidFill>
                  <a:highlight>
                    <a:srgbClr val="FFFF00"/>
                  </a:highlight>
                  <a:latin typeface="Times New Roman" panose="02020603050405020304" pitchFamily="18" charset="0"/>
                  <a:ea typeface="宋体" panose="02010600030101010101" pitchFamily="2" charset="-122"/>
                </a:endParaRPr>
              </a:p>
            </p:txBody>
          </p:sp>
          <p:sp>
            <p:nvSpPr>
              <p:cNvPr id="56327" name="Oval 33"/>
              <p:cNvSpPr/>
              <p:nvPr/>
            </p:nvSpPr>
            <p:spPr>
              <a:xfrm>
                <a:off x="1742"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28" name="Oval 34"/>
              <p:cNvSpPr/>
              <p:nvPr/>
            </p:nvSpPr>
            <p:spPr>
              <a:xfrm>
                <a:off x="240" y="2733"/>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29" name="Oval 35"/>
              <p:cNvSpPr/>
              <p:nvPr/>
            </p:nvSpPr>
            <p:spPr>
              <a:xfrm>
                <a:off x="2167"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30" name="Oval 36"/>
              <p:cNvSpPr/>
              <p:nvPr/>
            </p:nvSpPr>
            <p:spPr>
              <a:xfrm>
                <a:off x="1090"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31" name="Oval 37"/>
              <p:cNvSpPr/>
              <p:nvPr/>
            </p:nvSpPr>
            <p:spPr>
              <a:xfrm>
                <a:off x="2304" y="3552"/>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32" name="Line 38"/>
              <p:cNvSpPr/>
              <p:nvPr/>
            </p:nvSpPr>
            <p:spPr>
              <a:xfrm flipH="1">
                <a:off x="893" y="2267"/>
                <a:ext cx="310" cy="194"/>
              </a:xfrm>
              <a:prstGeom prst="line">
                <a:avLst/>
              </a:prstGeom>
              <a:ln w="38100" cap="flat" cmpd="sng">
                <a:solidFill>
                  <a:srgbClr val="336699"/>
                </a:solidFill>
                <a:prstDash val="solid"/>
                <a:round/>
                <a:headEnd type="none" w="med" len="med"/>
                <a:tailEnd type="none" w="med" len="med"/>
              </a:ln>
            </p:spPr>
          </p:sp>
          <p:sp>
            <p:nvSpPr>
              <p:cNvPr id="56333" name="Line 39"/>
              <p:cNvSpPr/>
              <p:nvPr/>
            </p:nvSpPr>
            <p:spPr>
              <a:xfrm flipH="1">
                <a:off x="466" y="2609"/>
                <a:ext cx="224" cy="163"/>
              </a:xfrm>
              <a:prstGeom prst="line">
                <a:avLst/>
              </a:prstGeom>
              <a:ln w="38100" cap="flat" cmpd="sng">
                <a:solidFill>
                  <a:srgbClr val="666699"/>
                </a:solidFill>
                <a:prstDash val="solid"/>
                <a:round/>
                <a:headEnd type="none" w="med" len="med"/>
                <a:tailEnd type="none" w="med" len="med"/>
              </a:ln>
            </p:spPr>
          </p:sp>
          <p:sp>
            <p:nvSpPr>
              <p:cNvPr id="56334" name="Line 40"/>
              <p:cNvSpPr/>
              <p:nvPr/>
            </p:nvSpPr>
            <p:spPr>
              <a:xfrm>
                <a:off x="1459" y="2267"/>
                <a:ext cx="283" cy="194"/>
              </a:xfrm>
              <a:prstGeom prst="line">
                <a:avLst/>
              </a:prstGeom>
              <a:ln w="38100" cap="flat" cmpd="sng">
                <a:solidFill>
                  <a:srgbClr val="336699"/>
                </a:solidFill>
                <a:prstDash val="solid"/>
                <a:round/>
                <a:headEnd type="none" w="med" len="med"/>
                <a:tailEnd type="none" w="med" len="med"/>
              </a:ln>
            </p:spPr>
          </p:sp>
          <p:sp>
            <p:nvSpPr>
              <p:cNvPr id="56335" name="Line 41"/>
              <p:cNvSpPr/>
              <p:nvPr/>
            </p:nvSpPr>
            <p:spPr>
              <a:xfrm>
                <a:off x="893" y="2578"/>
                <a:ext cx="226" cy="194"/>
              </a:xfrm>
              <a:prstGeom prst="line">
                <a:avLst/>
              </a:prstGeom>
              <a:ln w="38100" cap="flat" cmpd="sng">
                <a:solidFill>
                  <a:srgbClr val="336699"/>
                </a:solidFill>
                <a:prstDash val="solid"/>
                <a:round/>
                <a:headEnd type="none" w="med" len="med"/>
                <a:tailEnd type="none" w="med" len="med"/>
              </a:ln>
            </p:spPr>
          </p:sp>
          <p:sp>
            <p:nvSpPr>
              <p:cNvPr id="56336" name="Line 42"/>
              <p:cNvSpPr/>
              <p:nvPr/>
            </p:nvSpPr>
            <p:spPr>
              <a:xfrm flipH="1">
                <a:off x="841" y="2966"/>
                <a:ext cx="278" cy="267"/>
              </a:xfrm>
              <a:prstGeom prst="line">
                <a:avLst/>
              </a:prstGeom>
              <a:ln w="38100" cap="flat" cmpd="sng">
                <a:solidFill>
                  <a:srgbClr val="336699"/>
                </a:solidFill>
                <a:prstDash val="solid"/>
                <a:round/>
                <a:headEnd type="none" w="med" len="med"/>
                <a:tailEnd type="none" w="med" len="med"/>
              </a:ln>
            </p:spPr>
          </p:sp>
          <p:sp>
            <p:nvSpPr>
              <p:cNvPr id="56337" name="Line 43"/>
              <p:cNvSpPr/>
              <p:nvPr/>
            </p:nvSpPr>
            <p:spPr>
              <a:xfrm>
                <a:off x="1969" y="2616"/>
                <a:ext cx="227" cy="156"/>
              </a:xfrm>
              <a:prstGeom prst="line">
                <a:avLst/>
              </a:prstGeom>
              <a:ln w="38100" cap="flat" cmpd="sng">
                <a:solidFill>
                  <a:srgbClr val="336699"/>
                </a:solidFill>
                <a:prstDash val="solid"/>
                <a:round/>
                <a:headEnd type="none" w="med" len="med"/>
                <a:tailEnd type="none" w="med" len="med"/>
              </a:ln>
            </p:spPr>
          </p:sp>
          <p:sp>
            <p:nvSpPr>
              <p:cNvPr id="56338" name="Line 44"/>
              <p:cNvSpPr/>
              <p:nvPr/>
            </p:nvSpPr>
            <p:spPr>
              <a:xfrm flipH="1">
                <a:off x="2026" y="2993"/>
                <a:ext cx="216" cy="205"/>
              </a:xfrm>
              <a:prstGeom prst="line">
                <a:avLst/>
              </a:prstGeom>
              <a:ln w="38100" cap="flat" cmpd="sng">
                <a:solidFill>
                  <a:srgbClr val="336699"/>
                </a:solidFill>
                <a:prstDash val="solid"/>
                <a:round/>
                <a:headEnd type="none" w="med" len="med"/>
                <a:tailEnd type="none" w="med" len="med"/>
              </a:ln>
            </p:spPr>
          </p:sp>
          <p:sp>
            <p:nvSpPr>
              <p:cNvPr id="56339" name="Line 45"/>
              <p:cNvSpPr/>
              <p:nvPr/>
            </p:nvSpPr>
            <p:spPr>
              <a:xfrm>
                <a:off x="2081" y="3391"/>
                <a:ext cx="271" cy="209"/>
              </a:xfrm>
              <a:prstGeom prst="line">
                <a:avLst/>
              </a:prstGeom>
              <a:ln w="38100" cap="flat" cmpd="sng">
                <a:solidFill>
                  <a:srgbClr val="336699"/>
                </a:solidFill>
                <a:prstDash val="solid"/>
                <a:round/>
                <a:headEnd type="none" w="med" len="med"/>
                <a:tailEnd type="none" w="med" len="med"/>
              </a:ln>
            </p:spPr>
          </p:sp>
          <p:sp>
            <p:nvSpPr>
              <p:cNvPr id="56340" name="Oval 46"/>
              <p:cNvSpPr/>
              <p:nvPr/>
            </p:nvSpPr>
            <p:spPr>
              <a:xfrm>
                <a:off x="382" y="3585"/>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41" name="Line 47"/>
              <p:cNvSpPr/>
              <p:nvPr/>
            </p:nvSpPr>
            <p:spPr>
              <a:xfrm flipH="1">
                <a:off x="552" y="3353"/>
                <a:ext cx="226" cy="232"/>
              </a:xfrm>
              <a:prstGeom prst="line">
                <a:avLst/>
              </a:prstGeom>
              <a:ln w="38100" cap="flat" cmpd="sng">
                <a:solidFill>
                  <a:srgbClr val="336699"/>
                </a:solidFill>
                <a:prstDash val="solid"/>
                <a:round/>
                <a:headEnd type="none" w="med" len="med"/>
                <a:tailEnd type="none" w="med" len="med"/>
              </a:ln>
            </p:spPr>
          </p:sp>
          <p:sp>
            <p:nvSpPr>
              <p:cNvPr id="56342" name="Oval 48"/>
              <p:cNvSpPr/>
              <p:nvPr/>
            </p:nvSpPr>
            <p:spPr>
              <a:xfrm>
                <a:off x="1855" y="316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43" name="Oval 49"/>
              <p:cNvSpPr/>
              <p:nvPr/>
            </p:nvSpPr>
            <p:spPr>
              <a:xfrm>
                <a:off x="690" y="313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44" name="Oval 50"/>
              <p:cNvSpPr/>
              <p:nvPr/>
            </p:nvSpPr>
            <p:spPr>
              <a:xfrm>
                <a:off x="665"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highlight>
                      <a:srgbClr val="FFFF00"/>
                    </a:highlight>
                    <a:latin typeface="Times New Roman" panose="02020603050405020304" pitchFamily="18" charset="0"/>
                    <a:ea typeface="宋体" panose="02010600030101010101" pitchFamily="2" charset="-122"/>
                  </a:rPr>
                  <a:t>13</a:t>
                </a:r>
                <a:endParaRPr lang="en-US" altLang="zh-CN" sz="1600" b="1" dirty="0">
                  <a:solidFill>
                    <a:srgbClr val="003366"/>
                  </a:solidFill>
                  <a:highlight>
                    <a:srgbClr val="FFFF00"/>
                  </a:highlight>
                  <a:latin typeface="Times New Roman" panose="02020603050405020304" pitchFamily="18" charset="0"/>
                  <a:ea typeface="宋体" panose="02010600030101010101" pitchFamily="2" charset="-122"/>
                </a:endParaRPr>
              </a:p>
            </p:txBody>
          </p:sp>
          <p:sp>
            <p:nvSpPr>
              <p:cNvPr id="56345" name="Line 51"/>
              <p:cNvSpPr/>
              <p:nvPr/>
            </p:nvSpPr>
            <p:spPr>
              <a:xfrm flipH="1">
                <a:off x="1680" y="3408"/>
                <a:ext cx="216" cy="205"/>
              </a:xfrm>
              <a:prstGeom prst="line">
                <a:avLst/>
              </a:prstGeom>
              <a:ln w="38100" cap="flat" cmpd="sng">
                <a:solidFill>
                  <a:srgbClr val="336699"/>
                </a:solidFill>
                <a:prstDash val="solid"/>
                <a:round/>
                <a:headEnd type="none" w="med" len="med"/>
                <a:tailEnd type="none" w="med" len="med"/>
              </a:ln>
            </p:spPr>
          </p:sp>
          <p:sp>
            <p:nvSpPr>
              <p:cNvPr id="56346" name="Oval 52"/>
              <p:cNvSpPr/>
              <p:nvPr/>
            </p:nvSpPr>
            <p:spPr>
              <a:xfrm>
                <a:off x="1509" y="3575"/>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6347" name="Text Box 93"/>
            <p:cNvSpPr txBox="1"/>
            <p:nvPr/>
          </p:nvSpPr>
          <p:spPr>
            <a:xfrm>
              <a:off x="528" y="3282"/>
              <a:ext cx="816" cy="290"/>
            </a:xfrm>
            <a:prstGeom prst="rect">
              <a:avLst/>
            </a:prstGeom>
            <a:noFill/>
            <a:ln w="9525">
              <a:noFill/>
            </a:ln>
          </p:spPr>
          <p:txBody>
            <a:bodyPr anchor="t" anchorCtr="0">
              <a:spAutoFit/>
            </a:bodyPr>
            <a:p>
              <a:pPr algn="ctr">
                <a:spcBef>
                  <a:spcPct val="50000"/>
                </a:spcBef>
              </a:pPr>
              <a:r>
                <a:rPr lang="zh-CN" altLang="en-US" sz="2400" b="1" dirty="0">
                  <a:latin typeface="Tahoma" panose="020B0604030504040204" charset="0"/>
                  <a:ea typeface="宋体" panose="02010600030101010101" pitchFamily="2" charset="-122"/>
                </a:rPr>
                <a:t>原图</a:t>
              </a:r>
              <a:endParaRPr lang="zh-CN" altLang="en-US" sz="2400" b="1" dirty="0">
                <a:latin typeface="Tahoma" panose="020B0604030504040204" charset="0"/>
                <a:ea typeface="宋体" panose="02010600030101010101" pitchFamily="2" charset="-122"/>
              </a:endParaRPr>
            </a:p>
          </p:txBody>
        </p:sp>
      </p:grpSp>
      <p:grpSp>
        <p:nvGrpSpPr>
          <p:cNvPr id="56348" name="Group 97"/>
          <p:cNvGrpSpPr/>
          <p:nvPr/>
        </p:nvGrpSpPr>
        <p:grpSpPr>
          <a:xfrm>
            <a:off x="4564698" y="2276475"/>
            <a:ext cx="2646362" cy="2746375"/>
            <a:chOff x="2125" y="1842"/>
            <a:chExt cx="1667" cy="1730"/>
          </a:xfrm>
        </p:grpSpPr>
        <p:grpSp>
          <p:nvGrpSpPr>
            <p:cNvPr id="56349" name="Group 53"/>
            <p:cNvGrpSpPr/>
            <p:nvPr/>
          </p:nvGrpSpPr>
          <p:grpSpPr>
            <a:xfrm>
              <a:off x="2125" y="1842"/>
              <a:ext cx="1667" cy="1344"/>
              <a:chOff x="2125" y="2448"/>
              <a:chExt cx="1667" cy="1344"/>
            </a:xfrm>
          </p:grpSpPr>
          <p:sp>
            <p:nvSpPr>
              <p:cNvPr id="56350" name="Oval 54"/>
              <p:cNvSpPr/>
              <p:nvPr/>
            </p:nvSpPr>
            <p:spPr>
              <a:xfrm>
                <a:off x="2754" y="2448"/>
                <a:ext cx="196"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51" name="Oval 55"/>
              <p:cNvSpPr/>
              <p:nvPr/>
            </p:nvSpPr>
            <p:spPr>
              <a:xfrm>
                <a:off x="3167" y="2657"/>
                <a:ext cx="195"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52" name="Oval 56"/>
              <p:cNvSpPr/>
              <p:nvPr/>
            </p:nvSpPr>
            <p:spPr>
              <a:xfrm>
                <a:off x="3492" y="2926"/>
                <a:ext cx="196"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53" name="Oval 57"/>
              <p:cNvSpPr/>
              <p:nvPr/>
            </p:nvSpPr>
            <p:spPr>
              <a:xfrm>
                <a:off x="2667" y="2926"/>
                <a:ext cx="196"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54" name="Oval 58"/>
              <p:cNvSpPr/>
              <p:nvPr/>
            </p:nvSpPr>
            <p:spPr>
              <a:xfrm>
                <a:off x="3597" y="3557"/>
                <a:ext cx="195" cy="21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55" name="Line 59"/>
              <p:cNvSpPr/>
              <p:nvPr/>
            </p:nvSpPr>
            <p:spPr>
              <a:xfrm flipH="1">
                <a:off x="2516" y="2567"/>
                <a:ext cx="238" cy="150"/>
              </a:xfrm>
              <a:prstGeom prst="line">
                <a:avLst/>
              </a:prstGeom>
              <a:ln w="38100" cap="flat" cmpd="sng">
                <a:solidFill>
                  <a:srgbClr val="336699"/>
                </a:solidFill>
                <a:prstDash val="solid"/>
                <a:round/>
                <a:headEnd type="none" w="med" len="med"/>
                <a:tailEnd type="none" w="med" len="med"/>
              </a:ln>
            </p:spPr>
          </p:sp>
          <p:sp>
            <p:nvSpPr>
              <p:cNvPr id="56356" name="Line 60"/>
              <p:cNvSpPr/>
              <p:nvPr/>
            </p:nvSpPr>
            <p:spPr>
              <a:xfrm>
                <a:off x="2950" y="2567"/>
                <a:ext cx="217" cy="150"/>
              </a:xfrm>
              <a:prstGeom prst="line">
                <a:avLst/>
              </a:prstGeom>
              <a:ln w="38100" cap="flat" cmpd="sng">
                <a:solidFill>
                  <a:srgbClr val="336699"/>
                </a:solidFill>
                <a:prstDash val="solid"/>
                <a:round/>
                <a:headEnd type="none" w="med" len="med"/>
                <a:tailEnd type="none" w="med" len="med"/>
              </a:ln>
            </p:spPr>
          </p:sp>
          <p:sp>
            <p:nvSpPr>
              <p:cNvPr id="56357" name="Line 61"/>
              <p:cNvSpPr/>
              <p:nvPr/>
            </p:nvSpPr>
            <p:spPr>
              <a:xfrm>
                <a:off x="2516" y="2807"/>
                <a:ext cx="173" cy="149"/>
              </a:xfrm>
              <a:prstGeom prst="line">
                <a:avLst/>
              </a:prstGeom>
              <a:ln w="38100" cap="flat" cmpd="sng">
                <a:solidFill>
                  <a:srgbClr val="336699"/>
                </a:solidFill>
                <a:prstDash val="solid"/>
                <a:round/>
                <a:headEnd type="none" w="med" len="med"/>
                <a:tailEnd type="none" w="med" len="med"/>
              </a:ln>
            </p:spPr>
          </p:sp>
          <p:sp>
            <p:nvSpPr>
              <p:cNvPr id="56358" name="Line 62"/>
              <p:cNvSpPr/>
              <p:nvPr/>
            </p:nvSpPr>
            <p:spPr>
              <a:xfrm flipH="1">
                <a:off x="2476" y="3106"/>
                <a:ext cx="213" cy="205"/>
              </a:xfrm>
              <a:prstGeom prst="line">
                <a:avLst/>
              </a:prstGeom>
              <a:ln w="38100" cap="flat" cmpd="sng">
                <a:solidFill>
                  <a:srgbClr val="336699"/>
                </a:solidFill>
                <a:prstDash val="solid"/>
                <a:round/>
                <a:headEnd type="none" w="med" len="med"/>
                <a:tailEnd type="none" w="med" len="med"/>
              </a:ln>
            </p:spPr>
          </p:sp>
          <p:sp>
            <p:nvSpPr>
              <p:cNvPr id="56359" name="Line 63"/>
              <p:cNvSpPr/>
              <p:nvPr/>
            </p:nvSpPr>
            <p:spPr>
              <a:xfrm>
                <a:off x="3341" y="2836"/>
                <a:ext cx="174" cy="120"/>
              </a:xfrm>
              <a:prstGeom prst="line">
                <a:avLst/>
              </a:prstGeom>
              <a:ln w="38100" cap="flat" cmpd="sng">
                <a:solidFill>
                  <a:srgbClr val="336699"/>
                </a:solidFill>
                <a:prstDash val="solid"/>
                <a:round/>
                <a:headEnd type="none" w="med" len="med"/>
                <a:tailEnd type="none" w="med" len="med"/>
              </a:ln>
            </p:spPr>
          </p:sp>
          <p:sp>
            <p:nvSpPr>
              <p:cNvPr id="56360" name="Line 64"/>
              <p:cNvSpPr/>
              <p:nvPr/>
            </p:nvSpPr>
            <p:spPr>
              <a:xfrm flipH="1">
                <a:off x="3384" y="3127"/>
                <a:ext cx="166" cy="157"/>
              </a:xfrm>
              <a:prstGeom prst="line">
                <a:avLst/>
              </a:prstGeom>
              <a:ln w="38100" cap="flat" cmpd="sng">
                <a:solidFill>
                  <a:srgbClr val="336699"/>
                </a:solidFill>
                <a:prstDash val="solid"/>
                <a:round/>
                <a:headEnd type="none" w="med" len="med"/>
                <a:tailEnd type="none" w="med" len="med"/>
              </a:ln>
            </p:spPr>
          </p:sp>
          <p:sp>
            <p:nvSpPr>
              <p:cNvPr id="56361" name="Line 65"/>
              <p:cNvSpPr/>
              <p:nvPr/>
            </p:nvSpPr>
            <p:spPr>
              <a:xfrm>
                <a:off x="3427" y="3433"/>
                <a:ext cx="207" cy="161"/>
              </a:xfrm>
              <a:prstGeom prst="line">
                <a:avLst/>
              </a:prstGeom>
              <a:ln w="38100" cap="flat" cmpd="sng">
                <a:solidFill>
                  <a:srgbClr val="336699"/>
                </a:solidFill>
                <a:prstDash val="solid"/>
                <a:round/>
                <a:headEnd type="none" w="med" len="med"/>
                <a:tailEnd type="none" w="med" len="med"/>
              </a:ln>
            </p:spPr>
          </p:sp>
          <p:sp>
            <p:nvSpPr>
              <p:cNvPr id="56362" name="Oval 66"/>
              <p:cNvSpPr/>
              <p:nvPr/>
            </p:nvSpPr>
            <p:spPr>
              <a:xfrm>
                <a:off x="2125" y="3583"/>
                <a:ext cx="194"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63" name="Line 67"/>
              <p:cNvSpPr/>
              <p:nvPr/>
            </p:nvSpPr>
            <p:spPr>
              <a:xfrm flipH="1">
                <a:off x="2255" y="3404"/>
                <a:ext cx="173" cy="179"/>
              </a:xfrm>
              <a:prstGeom prst="line">
                <a:avLst/>
              </a:prstGeom>
              <a:ln w="38100" cap="flat" cmpd="sng">
                <a:solidFill>
                  <a:srgbClr val="336699"/>
                </a:solidFill>
                <a:prstDash val="solid"/>
                <a:round/>
                <a:headEnd type="none" w="med" len="med"/>
                <a:tailEnd type="none" w="med" len="med"/>
              </a:ln>
            </p:spPr>
          </p:sp>
          <p:sp>
            <p:nvSpPr>
              <p:cNvPr id="56364" name="Oval 68"/>
              <p:cNvSpPr/>
              <p:nvPr/>
            </p:nvSpPr>
            <p:spPr>
              <a:xfrm>
                <a:off x="3253" y="3255"/>
                <a:ext cx="196" cy="20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65" name="Oval 69"/>
              <p:cNvSpPr/>
              <p:nvPr/>
            </p:nvSpPr>
            <p:spPr>
              <a:xfrm>
                <a:off x="2361" y="3237"/>
                <a:ext cx="195" cy="20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66" name="Oval 70"/>
              <p:cNvSpPr/>
              <p:nvPr/>
            </p:nvSpPr>
            <p:spPr>
              <a:xfrm>
                <a:off x="2342" y="2657"/>
                <a:ext cx="195"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67" name="Line 71"/>
              <p:cNvSpPr/>
              <p:nvPr/>
            </p:nvSpPr>
            <p:spPr>
              <a:xfrm flipH="1">
                <a:off x="3119" y="3446"/>
                <a:ext cx="166" cy="158"/>
              </a:xfrm>
              <a:prstGeom prst="line">
                <a:avLst/>
              </a:prstGeom>
              <a:ln w="38100" cap="flat" cmpd="sng">
                <a:solidFill>
                  <a:srgbClr val="336699"/>
                </a:solidFill>
                <a:prstDash val="solid"/>
                <a:round/>
                <a:headEnd type="none" w="med" len="med"/>
                <a:tailEnd type="none" w="med" len="med"/>
              </a:ln>
            </p:spPr>
          </p:sp>
          <p:sp>
            <p:nvSpPr>
              <p:cNvPr id="56368" name="Oval 72"/>
              <p:cNvSpPr/>
              <p:nvPr/>
            </p:nvSpPr>
            <p:spPr>
              <a:xfrm>
                <a:off x="2988" y="3575"/>
                <a:ext cx="196" cy="20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6369" name="Text Box 94"/>
            <p:cNvSpPr txBox="1"/>
            <p:nvPr/>
          </p:nvSpPr>
          <p:spPr>
            <a:xfrm>
              <a:off x="2256" y="3282"/>
              <a:ext cx="1200" cy="290"/>
            </a:xfrm>
            <a:prstGeom prst="rect">
              <a:avLst/>
            </a:prstGeom>
            <a:noFill/>
            <a:ln w="9525">
              <a:noFill/>
            </a:ln>
          </p:spPr>
          <p:txBody>
            <a:bodyPr anchor="t" anchorCtr="0">
              <a:spAutoFit/>
            </a:bodyPr>
            <a:p>
              <a:pPr>
                <a:spcBef>
                  <a:spcPct val="50000"/>
                </a:spcBef>
              </a:pPr>
              <a:r>
                <a:rPr lang="zh-CN" altLang="en-US" sz="2400" b="1" dirty="0">
                  <a:latin typeface="Tahoma" panose="020B0604030504040204" charset="0"/>
                  <a:ea typeface="宋体" panose="02010600030101010101" pitchFamily="2" charset="-122"/>
                </a:rPr>
                <a:t>删除结点</a:t>
              </a:r>
              <a:r>
                <a:rPr lang="en-US" altLang="zh-CN" sz="2400" b="1" dirty="0">
                  <a:latin typeface="Tahoma" panose="020B0604030504040204" charset="0"/>
                  <a:ea typeface="宋体" panose="02010600030101010101" pitchFamily="2" charset="-122"/>
                </a:rPr>
                <a:t>13</a:t>
              </a:r>
              <a:endParaRPr lang="en-US" altLang="zh-CN" sz="2400" b="1" dirty="0">
                <a:latin typeface="Tahoma" panose="020B0604030504040204" charset="0"/>
                <a:ea typeface="宋体" panose="02010600030101010101" pitchFamily="2" charset="-122"/>
              </a:endParaRPr>
            </a:p>
          </p:txBody>
        </p:sp>
      </p:grpSp>
      <p:grpSp>
        <p:nvGrpSpPr>
          <p:cNvPr id="56370" name="Group 98"/>
          <p:cNvGrpSpPr/>
          <p:nvPr/>
        </p:nvGrpSpPr>
        <p:grpSpPr>
          <a:xfrm>
            <a:off x="7515860" y="2276475"/>
            <a:ext cx="2819400" cy="2746375"/>
            <a:chOff x="3984" y="1842"/>
            <a:chExt cx="1776" cy="1730"/>
          </a:xfrm>
        </p:grpSpPr>
        <p:grpSp>
          <p:nvGrpSpPr>
            <p:cNvPr id="56371" name="Group 73"/>
            <p:cNvGrpSpPr/>
            <p:nvPr/>
          </p:nvGrpSpPr>
          <p:grpSpPr>
            <a:xfrm>
              <a:off x="3984" y="1842"/>
              <a:ext cx="1776" cy="1335"/>
              <a:chOff x="3984" y="2448"/>
              <a:chExt cx="1776" cy="1335"/>
            </a:xfrm>
          </p:grpSpPr>
          <p:sp>
            <p:nvSpPr>
              <p:cNvPr id="56372" name="Oval 74"/>
              <p:cNvSpPr/>
              <p:nvPr/>
            </p:nvSpPr>
            <p:spPr>
              <a:xfrm>
                <a:off x="4722" y="2448"/>
                <a:ext cx="196"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73" name="Oval 75"/>
              <p:cNvSpPr/>
              <p:nvPr/>
            </p:nvSpPr>
            <p:spPr>
              <a:xfrm>
                <a:off x="5135" y="2657"/>
                <a:ext cx="195"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74" name="Oval 76"/>
              <p:cNvSpPr/>
              <p:nvPr/>
            </p:nvSpPr>
            <p:spPr>
              <a:xfrm>
                <a:off x="3984" y="2926"/>
                <a:ext cx="195"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75" name="Oval 77"/>
              <p:cNvSpPr/>
              <p:nvPr/>
            </p:nvSpPr>
            <p:spPr>
              <a:xfrm>
                <a:off x="5460" y="2926"/>
                <a:ext cx="196"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76" name="Oval 78"/>
              <p:cNvSpPr/>
              <p:nvPr/>
            </p:nvSpPr>
            <p:spPr>
              <a:xfrm>
                <a:off x="4635" y="2926"/>
                <a:ext cx="196"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77" name="Oval 79"/>
              <p:cNvSpPr/>
              <p:nvPr/>
            </p:nvSpPr>
            <p:spPr>
              <a:xfrm>
                <a:off x="5565" y="3557"/>
                <a:ext cx="195" cy="21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78" name="Line 80"/>
              <p:cNvSpPr/>
              <p:nvPr/>
            </p:nvSpPr>
            <p:spPr>
              <a:xfrm flipH="1">
                <a:off x="4484" y="2567"/>
                <a:ext cx="238" cy="150"/>
              </a:xfrm>
              <a:prstGeom prst="line">
                <a:avLst/>
              </a:prstGeom>
              <a:ln w="38100" cap="flat" cmpd="sng">
                <a:solidFill>
                  <a:srgbClr val="336699"/>
                </a:solidFill>
                <a:prstDash val="solid"/>
                <a:round/>
                <a:headEnd type="none" w="med" len="med"/>
                <a:tailEnd type="none" w="med" len="med"/>
              </a:ln>
            </p:spPr>
          </p:sp>
          <p:sp>
            <p:nvSpPr>
              <p:cNvPr id="56379" name="Line 81"/>
              <p:cNvSpPr/>
              <p:nvPr/>
            </p:nvSpPr>
            <p:spPr>
              <a:xfrm flipH="1">
                <a:off x="4157" y="2831"/>
                <a:ext cx="172" cy="125"/>
              </a:xfrm>
              <a:prstGeom prst="line">
                <a:avLst/>
              </a:prstGeom>
              <a:ln w="38100" cap="flat" cmpd="sng">
                <a:solidFill>
                  <a:srgbClr val="666699"/>
                </a:solidFill>
                <a:prstDash val="solid"/>
                <a:round/>
                <a:headEnd type="none" w="med" len="med"/>
                <a:tailEnd type="none" w="med" len="med"/>
              </a:ln>
            </p:spPr>
          </p:sp>
          <p:sp>
            <p:nvSpPr>
              <p:cNvPr id="56380" name="Line 82"/>
              <p:cNvSpPr/>
              <p:nvPr/>
            </p:nvSpPr>
            <p:spPr>
              <a:xfrm>
                <a:off x="4918" y="2567"/>
                <a:ext cx="217" cy="150"/>
              </a:xfrm>
              <a:prstGeom prst="line">
                <a:avLst/>
              </a:prstGeom>
              <a:ln w="38100" cap="flat" cmpd="sng">
                <a:solidFill>
                  <a:srgbClr val="336699"/>
                </a:solidFill>
                <a:prstDash val="solid"/>
                <a:round/>
                <a:headEnd type="none" w="med" len="med"/>
                <a:tailEnd type="none" w="med" len="med"/>
              </a:ln>
            </p:spPr>
          </p:sp>
          <p:sp>
            <p:nvSpPr>
              <p:cNvPr id="56381" name="Line 83"/>
              <p:cNvSpPr/>
              <p:nvPr/>
            </p:nvSpPr>
            <p:spPr>
              <a:xfrm>
                <a:off x="4484" y="2807"/>
                <a:ext cx="173" cy="149"/>
              </a:xfrm>
              <a:prstGeom prst="line">
                <a:avLst/>
              </a:prstGeom>
              <a:ln w="38100" cap="flat" cmpd="sng">
                <a:solidFill>
                  <a:srgbClr val="336699"/>
                </a:solidFill>
                <a:prstDash val="solid"/>
                <a:round/>
                <a:headEnd type="none" w="med" len="med"/>
                <a:tailEnd type="none" w="med" len="med"/>
              </a:ln>
            </p:spPr>
          </p:sp>
          <p:sp>
            <p:nvSpPr>
              <p:cNvPr id="56382" name="Line 84"/>
              <p:cNvSpPr/>
              <p:nvPr/>
            </p:nvSpPr>
            <p:spPr>
              <a:xfrm flipH="1">
                <a:off x="4444" y="3106"/>
                <a:ext cx="213" cy="205"/>
              </a:xfrm>
              <a:prstGeom prst="line">
                <a:avLst/>
              </a:prstGeom>
              <a:ln w="38100" cap="flat" cmpd="sng">
                <a:solidFill>
                  <a:srgbClr val="336699"/>
                </a:solidFill>
                <a:prstDash val="solid"/>
                <a:round/>
                <a:headEnd type="none" w="med" len="med"/>
                <a:tailEnd type="none" w="med" len="med"/>
              </a:ln>
            </p:spPr>
          </p:sp>
          <p:sp>
            <p:nvSpPr>
              <p:cNvPr id="56383" name="Line 85"/>
              <p:cNvSpPr/>
              <p:nvPr/>
            </p:nvSpPr>
            <p:spPr>
              <a:xfrm>
                <a:off x="5309" y="2836"/>
                <a:ext cx="174" cy="120"/>
              </a:xfrm>
              <a:prstGeom prst="line">
                <a:avLst/>
              </a:prstGeom>
              <a:ln w="38100" cap="flat" cmpd="sng">
                <a:solidFill>
                  <a:srgbClr val="336699"/>
                </a:solidFill>
                <a:prstDash val="solid"/>
                <a:round/>
                <a:headEnd type="none" w="med" len="med"/>
                <a:tailEnd type="none" w="med" len="med"/>
              </a:ln>
            </p:spPr>
          </p:sp>
          <p:sp>
            <p:nvSpPr>
              <p:cNvPr id="56384" name="Line 86"/>
              <p:cNvSpPr/>
              <p:nvPr/>
            </p:nvSpPr>
            <p:spPr>
              <a:xfrm flipH="1">
                <a:off x="5352" y="3127"/>
                <a:ext cx="166" cy="157"/>
              </a:xfrm>
              <a:prstGeom prst="line">
                <a:avLst/>
              </a:prstGeom>
              <a:ln w="38100" cap="flat" cmpd="sng">
                <a:solidFill>
                  <a:srgbClr val="336699"/>
                </a:solidFill>
                <a:prstDash val="solid"/>
                <a:round/>
                <a:headEnd type="none" w="med" len="med"/>
                <a:tailEnd type="none" w="med" len="med"/>
              </a:ln>
            </p:spPr>
          </p:sp>
          <p:sp>
            <p:nvSpPr>
              <p:cNvPr id="56385" name="Line 87"/>
              <p:cNvSpPr/>
              <p:nvPr/>
            </p:nvSpPr>
            <p:spPr>
              <a:xfrm>
                <a:off x="5395" y="3433"/>
                <a:ext cx="207" cy="161"/>
              </a:xfrm>
              <a:prstGeom prst="line">
                <a:avLst/>
              </a:prstGeom>
              <a:ln w="38100" cap="flat" cmpd="sng">
                <a:solidFill>
                  <a:srgbClr val="336699"/>
                </a:solidFill>
                <a:prstDash val="solid"/>
                <a:round/>
                <a:headEnd type="none" w="med" len="med"/>
                <a:tailEnd type="none" w="med" len="med"/>
              </a:ln>
            </p:spPr>
          </p:sp>
          <p:sp>
            <p:nvSpPr>
              <p:cNvPr id="56386" name="Oval 88"/>
              <p:cNvSpPr/>
              <p:nvPr/>
            </p:nvSpPr>
            <p:spPr>
              <a:xfrm>
                <a:off x="5221" y="3255"/>
                <a:ext cx="196" cy="20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87" name="Oval 89"/>
              <p:cNvSpPr/>
              <p:nvPr/>
            </p:nvSpPr>
            <p:spPr>
              <a:xfrm>
                <a:off x="4329" y="3237"/>
                <a:ext cx="195" cy="20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88" name="Oval 90"/>
              <p:cNvSpPr/>
              <p:nvPr/>
            </p:nvSpPr>
            <p:spPr>
              <a:xfrm>
                <a:off x="4310" y="2657"/>
                <a:ext cx="195" cy="20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6389" name="Line 91"/>
              <p:cNvSpPr/>
              <p:nvPr/>
            </p:nvSpPr>
            <p:spPr>
              <a:xfrm flipH="1">
                <a:off x="5087" y="3446"/>
                <a:ext cx="166" cy="158"/>
              </a:xfrm>
              <a:prstGeom prst="line">
                <a:avLst/>
              </a:prstGeom>
              <a:ln w="38100" cap="flat" cmpd="sng">
                <a:solidFill>
                  <a:srgbClr val="336699"/>
                </a:solidFill>
                <a:prstDash val="solid"/>
                <a:round/>
                <a:headEnd type="none" w="med" len="med"/>
                <a:tailEnd type="none" w="med" len="med"/>
              </a:ln>
            </p:spPr>
          </p:sp>
          <p:sp>
            <p:nvSpPr>
              <p:cNvPr id="56390" name="Oval 92"/>
              <p:cNvSpPr/>
              <p:nvPr/>
            </p:nvSpPr>
            <p:spPr>
              <a:xfrm>
                <a:off x="4956" y="3575"/>
                <a:ext cx="196" cy="20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56391" name="Text Box 95"/>
            <p:cNvSpPr txBox="1"/>
            <p:nvPr/>
          </p:nvSpPr>
          <p:spPr>
            <a:xfrm>
              <a:off x="4320" y="3282"/>
              <a:ext cx="1152" cy="290"/>
            </a:xfrm>
            <a:prstGeom prst="rect">
              <a:avLst/>
            </a:prstGeom>
            <a:noFill/>
            <a:ln w="9525">
              <a:noFill/>
            </a:ln>
          </p:spPr>
          <p:txBody>
            <a:bodyPr anchor="t" anchorCtr="0">
              <a:spAutoFit/>
            </a:bodyPr>
            <a:p>
              <a:pPr>
                <a:spcBef>
                  <a:spcPct val="50000"/>
                </a:spcBef>
              </a:pPr>
              <a:r>
                <a:rPr lang="zh-CN" altLang="en-US" sz="2400" b="1" dirty="0">
                  <a:latin typeface="Tahoma" panose="020B0604030504040204" charset="0"/>
                  <a:ea typeface="宋体" panose="02010600030101010101" pitchFamily="2" charset="-122"/>
                </a:rPr>
                <a:t>删除结点</a:t>
              </a:r>
              <a:r>
                <a:rPr lang="en-US" altLang="zh-CN" sz="2400" b="1" dirty="0">
                  <a:latin typeface="Tahoma" panose="020B0604030504040204" charset="0"/>
                  <a:ea typeface="宋体" panose="02010600030101010101" pitchFamily="2" charset="-122"/>
                </a:rPr>
                <a:t>56</a:t>
              </a:r>
              <a:endParaRPr lang="en-US" altLang="zh-CN" sz="2400" b="1"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二叉排序树删除的递归算法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tatus DeleteBST(BiTree &amp;T,  KeyType key) {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算法</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9.7 </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若二叉排序树</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中存在关键字等于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的数据元素时，</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则删除该数据元素结点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，并返回</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TRUE</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；否则返回</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FALSE</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if (!T) return FALSE;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不存在关键字等于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的数据元素</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else {</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if (EQ(key, T-&gt;data.key))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找到关键字等于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的数据元素</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return Delete(T); </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else if (LT(key, T-&gt;data.key)) </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4572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return DeleteBST(T-&gt;lchild, key);</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else </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4572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return DeleteBST(T-&gt;rchild, key);</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DeleteBST</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eaLnBrk="1" hangingPunct="1">
              <a:buClrTx/>
              <a:buSzTx/>
              <a:buNone/>
            </a:pPr>
            <a:endParaRPr lang="en-US" altLang="zh-CN"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400939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二叉排序树删除的递归算法实现</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单个结点删除</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Status Delete(BiTree &amp;p)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删除结点</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p</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，并重接它的左或右子树</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BiTree q, s;</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if (!p-&gt;rchild)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右子树空则只需重接它的左子树</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q = p;  p = p-&gt;lchild;  free(q);   }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else if (!p-&gt;lchild)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只需重接它的右子树</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q = p;  p = p-&gt;rchild;  free(q);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else {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左右子树均不空</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q = p;  s = p-&gt;lchild;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转左</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while (s-&gt;rchild)   // </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然后向右到尽头</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q = s;  s = s-&gt;rchild;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p-&gt;data = s-&gt;data;                  // s</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指向被删结点的替换结点</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if (q != p)	q-&gt;rchild = s-&gt;lchild; //p</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的左子树有右孩子，重接最大右孩子的左子树</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else 	 q-&gt;lchild = s-&gt;lchild;         //p</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的左子树无右孩子，所以重接左孩子的左子树</a:t>
            </a:r>
            <a:endParaRPr lang="zh-CN" altLang="en-US"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free(s);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return TRUE;</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609600" indent="-609600" eaLnBrk="1" latinLnBrk="0" hangingPunct="1">
              <a:lnSpc>
                <a:spcPct val="100000"/>
              </a:lnSpc>
              <a:spcBef>
                <a:spcPts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 // Delete</a:t>
            </a:r>
            <a:endParaRPr lang="en-US" altLang="zh-CN" sz="2000" dirty="0">
              <a:latin typeface="黑体" panose="02010609060101010101" pitchFamily="2" charset="-122"/>
              <a:ea typeface="黑体" panose="02010609060101010101" pitchFamily="2" charset="-122"/>
              <a:cs typeface="黑体" panose="02010609060101010101" pitchFamily="2" charset="-122"/>
            </a:endParaRPr>
          </a:p>
          <a:p>
            <a:pPr marL="0" lvl="1" indent="0" algn="l" eaLnBrk="1" latinLnBrk="0" hangingPunct="1">
              <a:lnSpc>
                <a:spcPct val="100000"/>
              </a:lnSpc>
              <a:spcBef>
                <a:spcPts val="0"/>
              </a:spcBef>
              <a:buClrTx/>
              <a:buSzTx/>
              <a:buFont typeface="Wingdings" panose="05000000000000000000" charset="0"/>
              <a:buNone/>
            </a:pPr>
            <a:endParaRPr lang="en-US" altLang="zh-CN" sz="20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性能</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在最好的情况下，二叉排序树为一近似完全二叉树时，其查找深度为log</a:t>
            </a:r>
            <a:r>
              <a:rPr lang="zh-CN" altLang="en-US" baseline="-25000" dirty="0">
                <a:latin typeface="黑体" panose="02010609060101010101" pitchFamily="2" charset="-122"/>
                <a:ea typeface="黑体" panose="02010609060101010101" pitchFamily="2" charset="-122"/>
                <a:cs typeface="+mn-ea"/>
                <a:sym typeface="+mn-ea"/>
              </a:rPr>
              <a:t>2</a:t>
            </a:r>
            <a:r>
              <a:rPr lang="zh-CN" altLang="en-US" dirty="0">
                <a:latin typeface="黑体" panose="02010609060101010101" pitchFamily="2" charset="-122"/>
                <a:ea typeface="黑体" panose="02010609060101010101" pitchFamily="2" charset="-122"/>
                <a:cs typeface="+mn-ea"/>
                <a:sym typeface="+mn-ea"/>
              </a:rPr>
              <a:t>n量级，即其时间复杂性为O(log</a:t>
            </a:r>
            <a:r>
              <a:rPr lang="zh-CN" altLang="en-US" baseline="-25000" dirty="0">
                <a:latin typeface="黑体" panose="02010609060101010101" pitchFamily="2" charset="-122"/>
                <a:ea typeface="黑体" panose="02010609060101010101" pitchFamily="2" charset="-122"/>
                <a:cs typeface="+mn-ea"/>
                <a:sym typeface="+mn-ea"/>
              </a:rPr>
              <a:t>2</a:t>
            </a:r>
            <a:r>
              <a:rPr lang="zh-CN" altLang="en-US" dirty="0">
                <a:latin typeface="黑体" panose="02010609060101010101" pitchFamily="2" charset="-122"/>
                <a:ea typeface="黑体" panose="02010609060101010101" pitchFamily="2" charset="-122"/>
                <a:cs typeface="+mn-ea"/>
                <a:sym typeface="+mn-ea"/>
              </a:rPr>
              <a:t>n)</a:t>
            </a:r>
            <a:endParaRPr lang="zh-CN" altLang="en-US" b="0" dirty="0">
              <a:latin typeface="黑体" panose="02010609060101010101" pitchFamily="2" charset="-122"/>
              <a:ea typeface="黑体" panose="02010609060101010101" pitchFamily="2" charset="-122"/>
              <a:cs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endParaRPr lang="zh-CN" altLang="en-US"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9396" name="Group 72"/>
          <p:cNvGrpSpPr/>
          <p:nvPr/>
        </p:nvGrpSpPr>
        <p:grpSpPr>
          <a:xfrm>
            <a:off x="3719830" y="2780348"/>
            <a:ext cx="4138613" cy="2112962"/>
            <a:chOff x="1200" y="2688"/>
            <a:chExt cx="2607" cy="1331"/>
          </a:xfrm>
        </p:grpSpPr>
        <p:sp>
          <p:nvSpPr>
            <p:cNvPr id="59397" name="Oval 73"/>
            <p:cNvSpPr/>
            <p:nvPr/>
          </p:nvSpPr>
          <p:spPr>
            <a:xfrm>
              <a:off x="2592" y="2688"/>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398" name="Oval 74"/>
            <p:cNvSpPr/>
            <p:nvPr/>
          </p:nvSpPr>
          <p:spPr>
            <a:xfrm>
              <a:off x="2352" y="3360"/>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399" name="Oval 75"/>
            <p:cNvSpPr/>
            <p:nvPr/>
          </p:nvSpPr>
          <p:spPr>
            <a:xfrm>
              <a:off x="1728" y="3744"/>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00" name="Line 76"/>
            <p:cNvSpPr/>
            <p:nvPr/>
          </p:nvSpPr>
          <p:spPr>
            <a:xfrm flipH="1">
              <a:off x="2064" y="2832"/>
              <a:ext cx="528" cy="240"/>
            </a:xfrm>
            <a:prstGeom prst="line">
              <a:avLst/>
            </a:prstGeom>
            <a:ln w="38100" cap="flat" cmpd="sng">
              <a:solidFill>
                <a:srgbClr val="336699"/>
              </a:solidFill>
              <a:prstDash val="solid"/>
              <a:round/>
              <a:headEnd type="none" w="med" len="med"/>
              <a:tailEnd type="none" w="med" len="med"/>
            </a:ln>
          </p:spPr>
        </p:sp>
        <p:sp>
          <p:nvSpPr>
            <p:cNvPr id="59401" name="Line 77"/>
            <p:cNvSpPr/>
            <p:nvPr/>
          </p:nvSpPr>
          <p:spPr>
            <a:xfrm flipH="1">
              <a:off x="1632" y="3216"/>
              <a:ext cx="240" cy="240"/>
            </a:xfrm>
            <a:prstGeom prst="line">
              <a:avLst/>
            </a:prstGeom>
            <a:ln w="38100" cap="flat" cmpd="sng">
              <a:solidFill>
                <a:srgbClr val="666699"/>
              </a:solidFill>
              <a:prstDash val="solid"/>
              <a:round/>
              <a:headEnd type="none" w="med" len="med"/>
              <a:tailEnd type="none" w="med" len="med"/>
            </a:ln>
          </p:spPr>
        </p:sp>
        <p:sp>
          <p:nvSpPr>
            <p:cNvPr id="59402" name="Line 78"/>
            <p:cNvSpPr/>
            <p:nvPr/>
          </p:nvSpPr>
          <p:spPr>
            <a:xfrm>
              <a:off x="2832" y="2832"/>
              <a:ext cx="480" cy="240"/>
            </a:xfrm>
            <a:prstGeom prst="line">
              <a:avLst/>
            </a:prstGeom>
            <a:ln w="38100" cap="flat" cmpd="sng">
              <a:solidFill>
                <a:srgbClr val="336699"/>
              </a:solidFill>
              <a:prstDash val="solid"/>
              <a:round/>
              <a:headEnd type="none" w="med" len="med"/>
              <a:tailEnd type="none" w="med" len="med"/>
            </a:ln>
          </p:spPr>
        </p:sp>
        <p:sp>
          <p:nvSpPr>
            <p:cNvPr id="59403" name="Line 79"/>
            <p:cNvSpPr/>
            <p:nvPr/>
          </p:nvSpPr>
          <p:spPr>
            <a:xfrm>
              <a:off x="2112" y="3216"/>
              <a:ext cx="269" cy="183"/>
            </a:xfrm>
            <a:prstGeom prst="line">
              <a:avLst/>
            </a:prstGeom>
            <a:ln w="38100" cap="flat" cmpd="sng">
              <a:solidFill>
                <a:srgbClr val="336699"/>
              </a:solidFill>
              <a:prstDash val="solid"/>
              <a:round/>
              <a:headEnd type="none" w="med" len="med"/>
              <a:tailEnd type="none" w="med" len="med"/>
            </a:ln>
          </p:spPr>
        </p:sp>
        <p:sp>
          <p:nvSpPr>
            <p:cNvPr id="59404" name="Line 80"/>
            <p:cNvSpPr/>
            <p:nvPr/>
          </p:nvSpPr>
          <p:spPr>
            <a:xfrm flipH="1">
              <a:off x="2270" y="3593"/>
              <a:ext cx="111" cy="202"/>
            </a:xfrm>
            <a:prstGeom prst="line">
              <a:avLst/>
            </a:prstGeom>
            <a:ln w="38100" cap="flat" cmpd="sng">
              <a:solidFill>
                <a:srgbClr val="336699"/>
              </a:solidFill>
              <a:prstDash val="solid"/>
              <a:round/>
              <a:headEnd type="none" w="med" len="med"/>
              <a:tailEnd type="none" w="med" len="med"/>
            </a:ln>
          </p:spPr>
        </p:sp>
        <p:sp>
          <p:nvSpPr>
            <p:cNvPr id="59405" name="Line 81"/>
            <p:cNvSpPr/>
            <p:nvPr/>
          </p:nvSpPr>
          <p:spPr>
            <a:xfrm>
              <a:off x="3408" y="3168"/>
              <a:ext cx="240" cy="240"/>
            </a:xfrm>
            <a:prstGeom prst="line">
              <a:avLst/>
            </a:prstGeom>
            <a:ln w="38100" cap="flat" cmpd="sng">
              <a:solidFill>
                <a:srgbClr val="336699"/>
              </a:solidFill>
              <a:prstDash val="solid"/>
              <a:round/>
              <a:headEnd type="none" w="med" len="med"/>
              <a:tailEnd type="none" w="med" len="med"/>
            </a:ln>
          </p:spPr>
        </p:sp>
        <p:sp>
          <p:nvSpPr>
            <p:cNvPr id="59406" name="Line 82"/>
            <p:cNvSpPr/>
            <p:nvPr/>
          </p:nvSpPr>
          <p:spPr>
            <a:xfrm flipH="1">
              <a:off x="1344" y="3600"/>
              <a:ext cx="120" cy="240"/>
            </a:xfrm>
            <a:prstGeom prst="line">
              <a:avLst/>
            </a:prstGeom>
            <a:ln w="38100" cap="flat" cmpd="sng">
              <a:solidFill>
                <a:srgbClr val="336699"/>
              </a:solidFill>
              <a:prstDash val="solid"/>
              <a:round/>
              <a:headEnd type="none" w="med" len="med"/>
              <a:tailEnd type="none" w="med" len="med"/>
            </a:ln>
          </p:spPr>
        </p:sp>
        <p:sp>
          <p:nvSpPr>
            <p:cNvPr id="59407" name="Line 83"/>
            <p:cNvSpPr/>
            <p:nvPr/>
          </p:nvSpPr>
          <p:spPr>
            <a:xfrm>
              <a:off x="1632" y="3600"/>
              <a:ext cx="192" cy="192"/>
            </a:xfrm>
            <a:prstGeom prst="line">
              <a:avLst/>
            </a:prstGeom>
            <a:ln w="38100" cap="flat" cmpd="sng">
              <a:solidFill>
                <a:srgbClr val="336699"/>
              </a:solidFill>
              <a:prstDash val="solid"/>
              <a:round/>
              <a:headEnd type="none" w="med" len="med"/>
              <a:tailEnd type="none" w="med" len="med"/>
            </a:ln>
          </p:spPr>
        </p:sp>
        <p:sp>
          <p:nvSpPr>
            <p:cNvPr id="59408" name="Oval 84"/>
            <p:cNvSpPr/>
            <p:nvPr/>
          </p:nvSpPr>
          <p:spPr>
            <a:xfrm>
              <a:off x="2606" y="3747"/>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09" name="Line 85"/>
            <p:cNvSpPr/>
            <p:nvPr/>
          </p:nvSpPr>
          <p:spPr>
            <a:xfrm>
              <a:off x="2558" y="3603"/>
              <a:ext cx="144" cy="144"/>
            </a:xfrm>
            <a:prstGeom prst="line">
              <a:avLst/>
            </a:prstGeom>
            <a:ln w="38100" cap="flat" cmpd="sng">
              <a:solidFill>
                <a:srgbClr val="336699"/>
              </a:solidFill>
              <a:prstDash val="solid"/>
              <a:round/>
              <a:headEnd type="none" w="med" len="med"/>
              <a:tailEnd type="none" w="med" len="med"/>
            </a:ln>
          </p:spPr>
        </p:sp>
        <p:sp>
          <p:nvSpPr>
            <p:cNvPr id="59410" name="Oval 86"/>
            <p:cNvSpPr/>
            <p:nvPr/>
          </p:nvSpPr>
          <p:spPr>
            <a:xfrm>
              <a:off x="1200" y="3744"/>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11" name="Oval 87"/>
            <p:cNvSpPr/>
            <p:nvPr/>
          </p:nvSpPr>
          <p:spPr>
            <a:xfrm>
              <a:off x="2078" y="374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12" name="Oval 88"/>
            <p:cNvSpPr/>
            <p:nvPr/>
          </p:nvSpPr>
          <p:spPr>
            <a:xfrm>
              <a:off x="1872" y="302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13" name="Line 89"/>
            <p:cNvSpPr/>
            <p:nvPr/>
          </p:nvSpPr>
          <p:spPr>
            <a:xfrm flipH="1">
              <a:off x="3120" y="3216"/>
              <a:ext cx="144" cy="205"/>
            </a:xfrm>
            <a:prstGeom prst="line">
              <a:avLst/>
            </a:prstGeom>
            <a:ln w="38100" cap="flat" cmpd="sng">
              <a:solidFill>
                <a:srgbClr val="336699"/>
              </a:solidFill>
              <a:prstDash val="solid"/>
              <a:round/>
              <a:headEnd type="none" w="med" len="med"/>
              <a:tailEnd type="none" w="med" len="med"/>
            </a:ln>
          </p:spPr>
        </p:sp>
        <p:sp>
          <p:nvSpPr>
            <p:cNvPr id="59414" name="Oval 90"/>
            <p:cNvSpPr/>
            <p:nvPr/>
          </p:nvSpPr>
          <p:spPr>
            <a:xfrm>
              <a:off x="2928" y="336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15" name="Oval 91"/>
            <p:cNvSpPr/>
            <p:nvPr/>
          </p:nvSpPr>
          <p:spPr>
            <a:xfrm>
              <a:off x="1440" y="3360"/>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16" name="Oval 92"/>
            <p:cNvSpPr/>
            <p:nvPr/>
          </p:nvSpPr>
          <p:spPr>
            <a:xfrm>
              <a:off x="3216" y="2976"/>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59417" name="Oval 93"/>
            <p:cNvSpPr/>
            <p:nvPr/>
          </p:nvSpPr>
          <p:spPr>
            <a:xfrm>
              <a:off x="3552" y="3360"/>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二叉排序树的查找算法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性能</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在最坏的情况下，二叉排序树为近似线性表时</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如以升序或降序输入结点时</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，其查找深度为</a:t>
            </a:r>
            <a:r>
              <a:rPr lang="en-US" altLang="zh-CN" dirty="0">
                <a:latin typeface="黑体" panose="02010609060101010101" pitchFamily="2" charset="-122"/>
                <a:ea typeface="黑体" panose="02010609060101010101" pitchFamily="2" charset="-122"/>
                <a:sym typeface="+mn-ea"/>
              </a:rPr>
              <a:t>n</a:t>
            </a:r>
            <a:r>
              <a:rPr lang="zh-CN" altLang="en-US" dirty="0">
                <a:latin typeface="黑体" panose="02010609060101010101" pitchFamily="2" charset="-122"/>
                <a:ea typeface="黑体" panose="02010609060101010101" pitchFamily="2" charset="-122"/>
                <a:sym typeface="+mn-ea"/>
              </a:rPr>
              <a:t>量级，即其时间复杂性为</a:t>
            </a:r>
            <a:r>
              <a:rPr lang="en-US" altLang="zh-CN" dirty="0">
                <a:latin typeface="黑体" panose="02010609060101010101" pitchFamily="2" charset="-122"/>
                <a:ea typeface="黑体" panose="02010609060101010101" pitchFamily="2" charset="-122"/>
                <a:sym typeface="+mn-ea"/>
              </a:rPr>
              <a:t>O(n)</a:t>
            </a:r>
            <a:endParaRPr lang="zh-CN" altLang="en-US" b="0" dirty="0">
              <a:latin typeface="黑体" panose="02010609060101010101" pitchFamily="2" charset="-122"/>
              <a:ea typeface="黑体" panose="02010609060101010101" pitchFamily="2" charset="-122"/>
              <a:cs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endParaRPr lang="zh-CN" altLang="en-US"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0420" name="Group 26"/>
          <p:cNvGrpSpPr/>
          <p:nvPr/>
        </p:nvGrpSpPr>
        <p:grpSpPr>
          <a:xfrm>
            <a:off x="8112125" y="2132965"/>
            <a:ext cx="2203450" cy="4267200"/>
            <a:chOff x="4132" y="1440"/>
            <a:chExt cx="1388" cy="2688"/>
          </a:xfrm>
        </p:grpSpPr>
        <p:sp>
          <p:nvSpPr>
            <p:cNvPr id="60421" name="Line 27"/>
            <p:cNvSpPr/>
            <p:nvPr/>
          </p:nvSpPr>
          <p:spPr>
            <a:xfrm flipH="1">
              <a:off x="4176" y="1589"/>
              <a:ext cx="1109" cy="1195"/>
            </a:xfrm>
            <a:prstGeom prst="line">
              <a:avLst/>
            </a:prstGeom>
            <a:ln w="28575" cap="flat" cmpd="sng">
              <a:solidFill>
                <a:schemeClr val="accent1"/>
              </a:solidFill>
              <a:prstDash val="solid"/>
              <a:round/>
              <a:headEnd type="none" w="med" len="med"/>
              <a:tailEnd type="none" w="med" len="med"/>
            </a:ln>
          </p:spPr>
        </p:sp>
        <p:sp>
          <p:nvSpPr>
            <p:cNvPr id="60422" name="Oval 28"/>
            <p:cNvSpPr/>
            <p:nvPr/>
          </p:nvSpPr>
          <p:spPr>
            <a:xfrm flipH="1">
              <a:off x="4778" y="1938"/>
              <a:ext cx="184" cy="193"/>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80</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23" name="Oval 29"/>
            <p:cNvSpPr/>
            <p:nvPr/>
          </p:nvSpPr>
          <p:spPr>
            <a:xfrm flipH="1">
              <a:off x="5009" y="1689"/>
              <a:ext cx="184" cy="193"/>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88</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24" name="Oval 30"/>
            <p:cNvSpPr/>
            <p:nvPr/>
          </p:nvSpPr>
          <p:spPr>
            <a:xfrm flipH="1">
              <a:off x="5239" y="1440"/>
              <a:ext cx="185" cy="195"/>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92</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25" name="Oval 31"/>
            <p:cNvSpPr/>
            <p:nvPr/>
          </p:nvSpPr>
          <p:spPr>
            <a:xfrm flipH="1">
              <a:off x="4363" y="2435"/>
              <a:ext cx="183" cy="193"/>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64</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26" name="Oval 32"/>
            <p:cNvSpPr/>
            <p:nvPr/>
          </p:nvSpPr>
          <p:spPr>
            <a:xfrm flipH="1">
              <a:off x="4593" y="2187"/>
              <a:ext cx="184" cy="194"/>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75</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27" name="Line 33"/>
            <p:cNvSpPr/>
            <p:nvPr/>
          </p:nvSpPr>
          <p:spPr>
            <a:xfrm>
              <a:off x="4272" y="2832"/>
              <a:ext cx="1098" cy="1136"/>
            </a:xfrm>
            <a:prstGeom prst="line">
              <a:avLst/>
            </a:prstGeom>
            <a:ln w="28575" cap="flat" cmpd="sng">
              <a:solidFill>
                <a:schemeClr val="accent1"/>
              </a:solidFill>
              <a:prstDash val="solid"/>
              <a:round/>
              <a:headEnd type="none" w="med" len="med"/>
              <a:tailEnd type="none" w="med" len="med"/>
            </a:ln>
          </p:spPr>
        </p:sp>
        <p:sp>
          <p:nvSpPr>
            <p:cNvPr id="60428" name="Oval 34"/>
            <p:cNvSpPr/>
            <p:nvPr/>
          </p:nvSpPr>
          <p:spPr>
            <a:xfrm>
              <a:off x="4848" y="3423"/>
              <a:ext cx="191" cy="192"/>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21</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29" name="Oval 35"/>
            <p:cNvSpPr/>
            <p:nvPr/>
          </p:nvSpPr>
          <p:spPr>
            <a:xfrm>
              <a:off x="4608" y="3176"/>
              <a:ext cx="191" cy="191"/>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19</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30" name="Oval 36"/>
            <p:cNvSpPr/>
            <p:nvPr/>
          </p:nvSpPr>
          <p:spPr>
            <a:xfrm>
              <a:off x="4368" y="2928"/>
              <a:ext cx="192" cy="194"/>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13</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31" name="Oval 37"/>
            <p:cNvSpPr/>
            <p:nvPr/>
          </p:nvSpPr>
          <p:spPr>
            <a:xfrm>
              <a:off x="5329" y="3936"/>
              <a:ext cx="191" cy="192"/>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56</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32" name="Oval 38"/>
            <p:cNvSpPr/>
            <p:nvPr/>
          </p:nvSpPr>
          <p:spPr>
            <a:xfrm>
              <a:off x="5088" y="3671"/>
              <a:ext cx="192" cy="194"/>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37</a:t>
              </a:r>
              <a:endParaRPr lang="en-US" altLang="zh-CN" sz="1400" dirty="0">
                <a:solidFill>
                  <a:schemeClr val="hlink"/>
                </a:solidFill>
                <a:latin typeface="Times New Roman" panose="02020603050405020304" pitchFamily="18" charset="0"/>
                <a:ea typeface="宋体" panose="02010600030101010101" pitchFamily="2" charset="-122"/>
              </a:endParaRPr>
            </a:p>
          </p:txBody>
        </p:sp>
        <p:sp>
          <p:nvSpPr>
            <p:cNvPr id="60433" name="Oval 39"/>
            <p:cNvSpPr/>
            <p:nvPr/>
          </p:nvSpPr>
          <p:spPr>
            <a:xfrm flipH="1">
              <a:off x="4132" y="2684"/>
              <a:ext cx="183" cy="193"/>
            </a:xfrm>
            <a:prstGeom prst="ellipse">
              <a:avLst/>
            </a:prstGeom>
            <a:solidFill>
              <a:srgbClr val="FFFFFF"/>
            </a:solidFill>
            <a:ln w="28575" cap="sq" cmpd="sng">
              <a:solidFill>
                <a:schemeClr val="accent1"/>
              </a:solidFill>
              <a:prstDash val="solid"/>
              <a:round/>
              <a:headEnd type="none" w="sm" len="sm"/>
              <a:tailEnd type="none" w="sm" len="sm"/>
            </a:ln>
          </p:spPr>
          <p:txBody>
            <a:bodyPr wrap="none" anchor="ctr" anchorCtr="0"/>
            <a:p>
              <a:pPr algn="ctr"/>
              <a:r>
                <a:rPr lang="en-US" altLang="zh-CN" sz="1400" dirty="0">
                  <a:solidFill>
                    <a:schemeClr val="hlink"/>
                  </a:solidFill>
                  <a:latin typeface="Times New Roman" panose="02020603050405020304" pitchFamily="18" charset="0"/>
                  <a:ea typeface="宋体" panose="02010600030101010101" pitchFamily="2" charset="-122"/>
                </a:rPr>
                <a:t>5</a:t>
              </a:r>
              <a:endParaRPr lang="en-US" altLang="zh-CN" sz="1400" dirty="0">
                <a:solidFill>
                  <a:schemeClr val="hlink"/>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二叉排序树的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总结</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一个无序序列可以通过构造一棵二叉排序树而变成一个有序序列（通过中序遍历）</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插入新记录时，只需改变一个结点的指针，相当于在有序序列中插入一个记录而不需要移动其它记录</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二叉排序树既拥有类似于折半查找的特性</a:t>
            </a:r>
            <a:r>
              <a:rPr lang="zh-CN" altLang="en-US" dirty="0">
                <a:latin typeface="黑体" panose="02010609060101010101" pitchFamily="2" charset="-122"/>
                <a:ea typeface="黑体" panose="02010609060101010101" pitchFamily="2" charset="-122"/>
                <a:cs typeface="+mn-ea"/>
                <a:sym typeface="+mn-ea"/>
              </a:rPr>
              <a:t>O(log</a:t>
            </a:r>
            <a:r>
              <a:rPr lang="zh-CN" altLang="en-US" baseline="-25000" dirty="0">
                <a:latin typeface="黑体" panose="02010609060101010101" pitchFamily="2" charset="-122"/>
                <a:ea typeface="黑体" panose="02010609060101010101" pitchFamily="2" charset="-122"/>
                <a:cs typeface="+mn-ea"/>
                <a:sym typeface="+mn-ea"/>
              </a:rPr>
              <a:t>2</a:t>
            </a:r>
            <a:r>
              <a:rPr lang="zh-CN" altLang="en-US" dirty="0">
                <a:latin typeface="黑体" panose="02010609060101010101" pitchFamily="2" charset="-122"/>
                <a:ea typeface="黑体" panose="02010609060101010101" pitchFamily="2" charset="-122"/>
                <a:cs typeface="+mn-ea"/>
                <a:sym typeface="+mn-ea"/>
              </a:rPr>
              <a:t>n)</a:t>
            </a:r>
            <a:r>
              <a:rPr lang="zh-CN" altLang="en-US" dirty="0">
                <a:latin typeface="黑体" panose="02010609060101010101" pitchFamily="2" charset="-122"/>
                <a:ea typeface="黑体" panose="02010609060101010101" pitchFamily="2" charset="-122"/>
                <a:cs typeface="+mn-ea"/>
                <a:sym typeface="+mn-ea"/>
              </a:rPr>
              <a:t>，又采用了链表作存储结构</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当插入记录的次序不当时(如升序或降序)，则二叉排序树深度很深O(n)，增加了查找的时间</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marL="965200" lvl="1" indent="-508000" eaLnBrk="1" hangingPunct="1">
              <a:buClr>
                <a:schemeClr val="accent2"/>
              </a:buClr>
              <a:buFont typeface="Wingdings" panose="05000000000000000000" pitchFamily="2" charset="2"/>
              <a:buChar char="q"/>
            </a:pPr>
            <a:endParaRPr lang="en-US" altLang="zh-CN"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endParaRPr lang="zh-CN" altLang="en-US"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为解决二叉排序树的</a:t>
            </a:r>
            <a:r>
              <a:rPr lang="zh-CN" altLang="en-US" sz="2800" dirty="0">
                <a:latin typeface="黑体" panose="02010609060101010101" pitchFamily="2" charset="-122"/>
                <a:ea typeface="黑体" panose="02010609060101010101" pitchFamily="2" charset="-122"/>
                <a:cs typeface="+mn-ea"/>
                <a:sym typeface="+mn-ea"/>
              </a:rPr>
              <a:t>插入记录次序不当问题，引入了平衡二叉树。</a:t>
            </a:r>
            <a:endParaRPr lang="zh-CN" altLang="en-US"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平衡二叉树是二叉排序(查找)树的另一种形式</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平衡二叉树又称AVL树(Adelsen-Velskii and Landis)</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其特点为：树中每个结点的左、右子树深度之差的绝对值不大于1</a:t>
            </a:r>
            <a:endParaRPr lang="zh-CN" altLang="en-US" sz="2400" dirty="0">
              <a:latin typeface="黑体" panose="02010609060101010101" pitchFamily="2" charset="-122"/>
              <a:ea typeface="黑体" panose="02010609060101010101" pitchFamily="2" charset="-122"/>
              <a:cs typeface="+mn-ea"/>
              <a:sym typeface="+mn-ea"/>
            </a:endParaRPr>
          </a:p>
          <a:p>
            <a:pPr marL="609600" lvl="1" indent="457200" algn="l" eaLnBrk="1" hangingPunct="1">
              <a:buClrTx/>
              <a:buSzTx/>
              <a:buNone/>
            </a:pPr>
            <a:r>
              <a:rPr lang="zh-CN" altLang="en-US" sz="2400" dirty="0">
                <a:latin typeface="黑体" panose="02010609060101010101" pitchFamily="2" charset="-122"/>
                <a:ea typeface="黑体" panose="02010609060101010101" pitchFamily="2" charset="-122"/>
                <a:cs typeface="+mn-ea"/>
                <a:sym typeface="+mn-ea"/>
              </a:rPr>
              <a:t>|h</a:t>
            </a:r>
            <a:r>
              <a:rPr lang="zh-CN" altLang="en-US" sz="2400" baseline="-25000" dirty="0">
                <a:latin typeface="黑体" panose="02010609060101010101" pitchFamily="2" charset="-122"/>
                <a:ea typeface="黑体" panose="02010609060101010101" pitchFamily="2" charset="-122"/>
                <a:cs typeface="+mn-ea"/>
                <a:sym typeface="+mn-ea"/>
              </a:rPr>
              <a:t>L</a:t>
            </a:r>
            <a:r>
              <a:rPr lang="zh-CN" altLang="en-US" sz="2400" dirty="0">
                <a:latin typeface="黑体" panose="02010609060101010101" pitchFamily="2" charset="-122"/>
                <a:ea typeface="黑体" panose="02010609060101010101" pitchFamily="2" charset="-122"/>
                <a:cs typeface="+mn-ea"/>
                <a:sym typeface="+mn-ea"/>
              </a:rPr>
              <a:t>-h</a:t>
            </a:r>
            <a:r>
              <a:rPr lang="zh-CN" altLang="en-US" sz="2400" baseline="-25000" dirty="0">
                <a:latin typeface="黑体" panose="02010609060101010101" pitchFamily="2" charset="-122"/>
                <a:ea typeface="黑体" panose="02010609060101010101" pitchFamily="2" charset="-122"/>
                <a:cs typeface="+mn-ea"/>
                <a:sym typeface="+mn-ea"/>
              </a:rPr>
              <a:t>R</a:t>
            </a:r>
            <a:r>
              <a:rPr lang="zh-CN" altLang="en-US" sz="2400" dirty="0">
                <a:latin typeface="黑体" panose="02010609060101010101" pitchFamily="2" charset="-122"/>
                <a:ea typeface="黑体" panose="02010609060101010101" pitchFamily="2" charset="-122"/>
                <a:cs typeface="+mn-ea"/>
                <a:sym typeface="+mn-ea"/>
              </a:rPr>
              <a:t>|≤1</a:t>
            </a:r>
            <a:endParaRPr lang="zh-CN" altLang="en-US" sz="2400" dirty="0">
              <a:latin typeface="黑体" panose="02010609060101010101" pitchFamily="2" charset="-122"/>
              <a:ea typeface="黑体" panose="02010609060101010101" pitchFamily="2" charset="-122"/>
              <a:cs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endParaRPr lang="zh-CN" altLang="en-US"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2468" name="Group 4"/>
          <p:cNvGrpSpPr/>
          <p:nvPr/>
        </p:nvGrpSpPr>
        <p:grpSpPr>
          <a:xfrm>
            <a:off x="2566988" y="3500438"/>
            <a:ext cx="2978150" cy="2414588"/>
            <a:chOff x="657" y="2205"/>
            <a:chExt cx="1876" cy="1521"/>
          </a:xfrm>
        </p:grpSpPr>
        <p:grpSp>
          <p:nvGrpSpPr>
            <p:cNvPr id="62469" name="Group 5"/>
            <p:cNvGrpSpPr/>
            <p:nvPr/>
          </p:nvGrpSpPr>
          <p:grpSpPr>
            <a:xfrm>
              <a:off x="657" y="2205"/>
              <a:ext cx="1876" cy="911"/>
              <a:chOff x="720" y="3072"/>
              <a:chExt cx="1876" cy="911"/>
            </a:xfrm>
          </p:grpSpPr>
          <p:sp>
            <p:nvSpPr>
              <p:cNvPr id="62470" name="Oval 6"/>
              <p:cNvSpPr/>
              <p:nvPr/>
            </p:nvSpPr>
            <p:spPr>
              <a:xfrm>
                <a:off x="1584" y="3072"/>
                <a:ext cx="196"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71" name="Oval 7"/>
              <p:cNvSpPr/>
              <p:nvPr/>
            </p:nvSpPr>
            <p:spPr>
              <a:xfrm>
                <a:off x="720" y="3508"/>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72" name="Line 8"/>
              <p:cNvSpPr/>
              <p:nvPr/>
            </p:nvSpPr>
            <p:spPr>
              <a:xfrm flipH="1">
                <a:off x="1220" y="3168"/>
                <a:ext cx="364" cy="149"/>
              </a:xfrm>
              <a:prstGeom prst="line">
                <a:avLst/>
              </a:prstGeom>
              <a:ln w="38100" cap="flat" cmpd="sng">
                <a:solidFill>
                  <a:srgbClr val="336699"/>
                </a:solidFill>
                <a:prstDash val="solid"/>
                <a:round/>
                <a:headEnd type="none" w="med" len="med"/>
                <a:tailEnd type="none" w="med" len="med"/>
              </a:ln>
            </p:spPr>
          </p:sp>
          <p:sp>
            <p:nvSpPr>
              <p:cNvPr id="62473" name="Line 9"/>
              <p:cNvSpPr/>
              <p:nvPr/>
            </p:nvSpPr>
            <p:spPr>
              <a:xfrm flipH="1">
                <a:off x="893" y="3421"/>
                <a:ext cx="172" cy="114"/>
              </a:xfrm>
              <a:prstGeom prst="line">
                <a:avLst/>
              </a:prstGeom>
              <a:ln w="38100" cap="flat" cmpd="sng">
                <a:solidFill>
                  <a:srgbClr val="666699"/>
                </a:solidFill>
                <a:prstDash val="solid"/>
                <a:round/>
                <a:headEnd type="none" w="med" len="med"/>
                <a:tailEnd type="none" w="med" len="med"/>
              </a:ln>
            </p:spPr>
          </p:sp>
          <p:sp>
            <p:nvSpPr>
              <p:cNvPr id="62474" name="Line 10"/>
              <p:cNvSpPr/>
              <p:nvPr/>
            </p:nvSpPr>
            <p:spPr>
              <a:xfrm>
                <a:off x="1776" y="3168"/>
                <a:ext cx="288" cy="150"/>
              </a:xfrm>
              <a:prstGeom prst="line">
                <a:avLst/>
              </a:prstGeom>
              <a:ln w="38100" cap="flat" cmpd="sng">
                <a:solidFill>
                  <a:srgbClr val="336699"/>
                </a:solidFill>
                <a:prstDash val="solid"/>
                <a:round/>
                <a:headEnd type="none" w="med" len="med"/>
                <a:tailEnd type="none" w="med" len="med"/>
              </a:ln>
            </p:spPr>
          </p:sp>
          <p:sp>
            <p:nvSpPr>
              <p:cNvPr id="62475" name="Line 11"/>
              <p:cNvSpPr/>
              <p:nvPr/>
            </p:nvSpPr>
            <p:spPr>
              <a:xfrm>
                <a:off x="1220" y="3399"/>
                <a:ext cx="173" cy="136"/>
              </a:xfrm>
              <a:prstGeom prst="line">
                <a:avLst/>
              </a:prstGeom>
              <a:ln w="38100" cap="flat" cmpd="sng">
                <a:solidFill>
                  <a:srgbClr val="336699"/>
                </a:solidFill>
                <a:prstDash val="solid"/>
                <a:round/>
                <a:headEnd type="none" w="med" len="med"/>
                <a:tailEnd type="none" w="med" len="med"/>
              </a:ln>
            </p:spPr>
          </p:sp>
          <p:sp>
            <p:nvSpPr>
              <p:cNvPr id="62476" name="Line 12"/>
              <p:cNvSpPr/>
              <p:nvPr/>
            </p:nvSpPr>
            <p:spPr>
              <a:xfrm flipH="1">
                <a:off x="1180" y="3671"/>
                <a:ext cx="213" cy="187"/>
              </a:xfrm>
              <a:prstGeom prst="line">
                <a:avLst/>
              </a:prstGeom>
              <a:ln w="38100" cap="flat" cmpd="sng">
                <a:solidFill>
                  <a:srgbClr val="336699"/>
                </a:solidFill>
                <a:prstDash val="solid"/>
                <a:round/>
                <a:headEnd type="none" w="med" len="med"/>
                <a:tailEnd type="none" w="med" len="med"/>
              </a:ln>
            </p:spPr>
          </p:sp>
          <p:sp>
            <p:nvSpPr>
              <p:cNvPr id="62477" name="Line 13"/>
              <p:cNvSpPr/>
              <p:nvPr/>
            </p:nvSpPr>
            <p:spPr>
              <a:xfrm>
                <a:off x="2238" y="3427"/>
                <a:ext cx="174" cy="109"/>
              </a:xfrm>
              <a:prstGeom prst="line">
                <a:avLst/>
              </a:prstGeom>
              <a:ln w="38100" cap="flat" cmpd="sng">
                <a:solidFill>
                  <a:srgbClr val="336699"/>
                </a:solidFill>
                <a:prstDash val="solid"/>
                <a:round/>
                <a:headEnd type="none" w="med" len="med"/>
                <a:tailEnd type="none" w="med" len="med"/>
              </a:ln>
            </p:spPr>
          </p:sp>
          <p:sp>
            <p:nvSpPr>
              <p:cNvPr id="62478" name="Line 14"/>
              <p:cNvSpPr/>
              <p:nvPr/>
            </p:nvSpPr>
            <p:spPr>
              <a:xfrm flipH="1">
                <a:off x="1920" y="3409"/>
                <a:ext cx="215" cy="143"/>
              </a:xfrm>
              <a:prstGeom prst="line">
                <a:avLst/>
              </a:prstGeom>
              <a:ln w="38100" cap="flat" cmpd="sng">
                <a:solidFill>
                  <a:srgbClr val="336699"/>
                </a:solidFill>
                <a:prstDash val="solid"/>
                <a:round/>
                <a:headEnd type="none" w="med" len="med"/>
                <a:tailEnd type="none" w="med" len="med"/>
              </a:ln>
            </p:spPr>
          </p:sp>
          <p:sp>
            <p:nvSpPr>
              <p:cNvPr id="62479" name="Line 15"/>
              <p:cNvSpPr/>
              <p:nvPr/>
            </p:nvSpPr>
            <p:spPr>
              <a:xfrm>
                <a:off x="1872" y="3648"/>
                <a:ext cx="192" cy="192"/>
              </a:xfrm>
              <a:prstGeom prst="line">
                <a:avLst/>
              </a:prstGeom>
              <a:ln w="38100" cap="flat" cmpd="sng">
                <a:solidFill>
                  <a:srgbClr val="336699"/>
                </a:solidFill>
                <a:prstDash val="solid"/>
                <a:round/>
                <a:headEnd type="none" w="med" len="med"/>
                <a:tailEnd type="none" w="med" len="med"/>
              </a:ln>
            </p:spPr>
          </p:sp>
          <p:sp>
            <p:nvSpPr>
              <p:cNvPr id="62480" name="Oval 16"/>
              <p:cNvSpPr/>
              <p:nvPr/>
            </p:nvSpPr>
            <p:spPr>
              <a:xfrm>
                <a:off x="1776" y="3504"/>
                <a:ext cx="196" cy="18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1" name="Oval 17"/>
              <p:cNvSpPr/>
              <p:nvPr/>
            </p:nvSpPr>
            <p:spPr>
              <a:xfrm>
                <a:off x="1065" y="3791"/>
                <a:ext cx="195" cy="18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2" name="Oval 18"/>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3" name="Line 19"/>
              <p:cNvSpPr/>
              <p:nvPr/>
            </p:nvSpPr>
            <p:spPr>
              <a:xfrm flipH="1">
                <a:off x="2352" y="3600"/>
                <a:ext cx="144" cy="240"/>
              </a:xfrm>
              <a:prstGeom prst="line">
                <a:avLst/>
              </a:prstGeom>
              <a:ln w="38100" cap="flat" cmpd="sng">
                <a:solidFill>
                  <a:srgbClr val="336699"/>
                </a:solidFill>
                <a:prstDash val="solid"/>
                <a:round/>
                <a:headEnd type="none" w="med" len="med"/>
                <a:tailEnd type="none" w="med" len="med"/>
              </a:ln>
            </p:spPr>
          </p:sp>
          <p:sp>
            <p:nvSpPr>
              <p:cNvPr id="62484" name="Oval 20"/>
              <p:cNvSpPr/>
              <p:nvPr/>
            </p:nvSpPr>
            <p:spPr>
              <a:xfrm>
                <a:off x="1968" y="3792"/>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5" name="Oval 21"/>
              <p:cNvSpPr/>
              <p:nvPr/>
            </p:nvSpPr>
            <p:spPr>
              <a:xfrm>
                <a:off x="1632"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6" name="Line 22"/>
              <p:cNvSpPr/>
              <p:nvPr/>
            </p:nvSpPr>
            <p:spPr>
              <a:xfrm>
                <a:off x="1536" y="3648"/>
                <a:ext cx="144" cy="144"/>
              </a:xfrm>
              <a:prstGeom prst="line">
                <a:avLst/>
              </a:prstGeom>
              <a:ln w="38100" cap="flat" cmpd="sng">
                <a:solidFill>
                  <a:srgbClr val="336699"/>
                </a:solidFill>
                <a:prstDash val="solid"/>
                <a:round/>
                <a:headEnd type="none" w="med" len="med"/>
                <a:tailEnd type="none" w="med" len="med"/>
              </a:ln>
            </p:spPr>
          </p:sp>
          <p:sp>
            <p:nvSpPr>
              <p:cNvPr id="62487" name="Oval 23"/>
              <p:cNvSpPr/>
              <p:nvPr/>
            </p:nvSpPr>
            <p:spPr>
              <a:xfrm>
                <a:off x="2064" y="3264"/>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8" name="Oval 24"/>
              <p:cNvSpPr/>
              <p:nvPr/>
            </p:nvSpPr>
            <p:spPr>
              <a:xfrm>
                <a:off x="2400" y="3504"/>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89" name="Oval 25"/>
              <p:cNvSpPr/>
              <p:nvPr/>
            </p:nvSpPr>
            <p:spPr>
              <a:xfrm>
                <a:off x="2208" y="3792"/>
                <a:ext cx="195"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90" name="Oval 26"/>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62491" name="Text Box 27"/>
            <p:cNvSpPr txBox="1"/>
            <p:nvPr/>
          </p:nvSpPr>
          <p:spPr>
            <a:xfrm>
              <a:off x="1156" y="3475"/>
              <a:ext cx="720" cy="251"/>
            </a:xfrm>
            <a:prstGeom prst="rect">
              <a:avLst/>
            </a:prstGeom>
            <a:noFill/>
            <a:ln w="9525">
              <a:noFill/>
            </a:ln>
          </p:spPr>
          <p:txBody>
            <a:bodyPr anchor="t" anchorCtr="0">
              <a:spAutoFit/>
            </a:bodyPr>
            <a:p>
              <a:pPr algn="ctr">
                <a:spcBef>
                  <a:spcPct val="50000"/>
                </a:spcBef>
              </a:pPr>
              <a:r>
                <a:rPr lang="en-US" altLang="zh-CN" sz="2000" b="1" dirty="0">
                  <a:latin typeface="Tahoma" panose="020B0604030504040204" charset="0"/>
                  <a:ea typeface="宋体" panose="02010600030101010101" pitchFamily="2" charset="-122"/>
                </a:rPr>
                <a:t>AVL</a:t>
              </a:r>
              <a:r>
                <a:rPr lang="zh-CN" altLang="en-US" sz="2000" b="1" dirty="0">
                  <a:latin typeface="Tahoma" panose="020B0604030504040204" charset="0"/>
                  <a:ea typeface="宋体" panose="02010600030101010101" pitchFamily="2" charset="-122"/>
                </a:rPr>
                <a:t>树</a:t>
              </a:r>
              <a:endParaRPr lang="zh-CN" altLang="en-US" sz="2000" b="1" dirty="0">
                <a:latin typeface="Tahoma" panose="020B0604030504040204" charset="0"/>
                <a:ea typeface="宋体" panose="02010600030101010101" pitchFamily="2" charset="-122"/>
              </a:endParaRPr>
            </a:p>
          </p:txBody>
        </p:sp>
      </p:grpSp>
      <p:grpSp>
        <p:nvGrpSpPr>
          <p:cNvPr id="62492" name="Group 28"/>
          <p:cNvGrpSpPr/>
          <p:nvPr/>
        </p:nvGrpSpPr>
        <p:grpSpPr>
          <a:xfrm>
            <a:off x="7062788" y="3424238"/>
            <a:ext cx="2819400" cy="2635249"/>
            <a:chOff x="3489" y="2157"/>
            <a:chExt cx="1776" cy="1660"/>
          </a:xfrm>
        </p:grpSpPr>
        <p:grpSp>
          <p:nvGrpSpPr>
            <p:cNvPr id="62493" name="Group 29"/>
            <p:cNvGrpSpPr/>
            <p:nvPr/>
          </p:nvGrpSpPr>
          <p:grpSpPr>
            <a:xfrm>
              <a:off x="3489" y="2157"/>
              <a:ext cx="1776" cy="1224"/>
              <a:chOff x="240" y="2112"/>
              <a:chExt cx="2318" cy="1745"/>
            </a:xfrm>
          </p:grpSpPr>
          <p:sp>
            <p:nvSpPr>
              <p:cNvPr id="62494" name="Oval 30"/>
              <p:cNvSpPr/>
              <p:nvPr/>
            </p:nvSpPr>
            <p:spPr>
              <a:xfrm>
                <a:off x="1203" y="2112"/>
                <a:ext cx="256"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95" name="Oval 31"/>
              <p:cNvSpPr/>
              <p:nvPr/>
            </p:nvSpPr>
            <p:spPr>
              <a:xfrm>
                <a:off x="1742"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96" name="Oval 32"/>
              <p:cNvSpPr/>
              <p:nvPr/>
            </p:nvSpPr>
            <p:spPr>
              <a:xfrm>
                <a:off x="240" y="2733"/>
                <a:ext cx="254"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97" name="Oval 33"/>
              <p:cNvSpPr/>
              <p:nvPr/>
            </p:nvSpPr>
            <p:spPr>
              <a:xfrm>
                <a:off x="2167"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98" name="Oval 34"/>
              <p:cNvSpPr/>
              <p:nvPr/>
            </p:nvSpPr>
            <p:spPr>
              <a:xfrm>
                <a:off x="1090" y="2733"/>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499" name="Oval 35"/>
              <p:cNvSpPr/>
              <p:nvPr/>
            </p:nvSpPr>
            <p:spPr>
              <a:xfrm>
                <a:off x="2304" y="3552"/>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500" name="Line 36"/>
              <p:cNvSpPr/>
              <p:nvPr/>
            </p:nvSpPr>
            <p:spPr>
              <a:xfrm flipH="1">
                <a:off x="893" y="2267"/>
                <a:ext cx="310" cy="194"/>
              </a:xfrm>
              <a:prstGeom prst="line">
                <a:avLst/>
              </a:prstGeom>
              <a:ln w="38100" cap="flat" cmpd="sng">
                <a:solidFill>
                  <a:srgbClr val="336699"/>
                </a:solidFill>
                <a:prstDash val="solid"/>
                <a:round/>
                <a:headEnd type="none" w="med" len="med"/>
                <a:tailEnd type="none" w="med" len="med"/>
              </a:ln>
            </p:spPr>
          </p:sp>
          <p:sp>
            <p:nvSpPr>
              <p:cNvPr id="62501" name="Line 37"/>
              <p:cNvSpPr/>
              <p:nvPr/>
            </p:nvSpPr>
            <p:spPr>
              <a:xfrm flipH="1">
                <a:off x="466" y="2609"/>
                <a:ext cx="224" cy="163"/>
              </a:xfrm>
              <a:prstGeom prst="line">
                <a:avLst/>
              </a:prstGeom>
              <a:ln w="38100" cap="flat" cmpd="sng">
                <a:solidFill>
                  <a:srgbClr val="666699"/>
                </a:solidFill>
                <a:prstDash val="solid"/>
                <a:round/>
                <a:headEnd type="none" w="med" len="med"/>
                <a:tailEnd type="none" w="med" len="med"/>
              </a:ln>
            </p:spPr>
          </p:sp>
          <p:sp>
            <p:nvSpPr>
              <p:cNvPr id="62502" name="Line 38"/>
              <p:cNvSpPr/>
              <p:nvPr/>
            </p:nvSpPr>
            <p:spPr>
              <a:xfrm>
                <a:off x="1459" y="2267"/>
                <a:ext cx="283" cy="194"/>
              </a:xfrm>
              <a:prstGeom prst="line">
                <a:avLst/>
              </a:prstGeom>
              <a:ln w="38100" cap="flat" cmpd="sng">
                <a:solidFill>
                  <a:srgbClr val="336699"/>
                </a:solidFill>
                <a:prstDash val="solid"/>
                <a:round/>
                <a:headEnd type="none" w="med" len="med"/>
                <a:tailEnd type="none" w="med" len="med"/>
              </a:ln>
            </p:spPr>
          </p:sp>
          <p:sp>
            <p:nvSpPr>
              <p:cNvPr id="62503" name="Line 39"/>
              <p:cNvSpPr/>
              <p:nvPr/>
            </p:nvSpPr>
            <p:spPr>
              <a:xfrm>
                <a:off x="893" y="2578"/>
                <a:ext cx="226" cy="194"/>
              </a:xfrm>
              <a:prstGeom prst="line">
                <a:avLst/>
              </a:prstGeom>
              <a:ln w="38100" cap="flat" cmpd="sng">
                <a:solidFill>
                  <a:srgbClr val="336699"/>
                </a:solidFill>
                <a:prstDash val="solid"/>
                <a:round/>
                <a:headEnd type="none" w="med" len="med"/>
                <a:tailEnd type="none" w="med" len="med"/>
              </a:ln>
            </p:spPr>
          </p:sp>
          <p:sp>
            <p:nvSpPr>
              <p:cNvPr id="62504" name="Line 40"/>
              <p:cNvSpPr/>
              <p:nvPr/>
            </p:nvSpPr>
            <p:spPr>
              <a:xfrm flipH="1">
                <a:off x="841" y="2966"/>
                <a:ext cx="278" cy="267"/>
              </a:xfrm>
              <a:prstGeom prst="line">
                <a:avLst/>
              </a:prstGeom>
              <a:ln w="38100" cap="flat" cmpd="sng">
                <a:solidFill>
                  <a:srgbClr val="336699"/>
                </a:solidFill>
                <a:prstDash val="solid"/>
                <a:round/>
                <a:headEnd type="none" w="med" len="med"/>
                <a:tailEnd type="none" w="med" len="med"/>
              </a:ln>
            </p:spPr>
          </p:sp>
          <p:sp>
            <p:nvSpPr>
              <p:cNvPr id="62505" name="Line 41"/>
              <p:cNvSpPr/>
              <p:nvPr/>
            </p:nvSpPr>
            <p:spPr>
              <a:xfrm>
                <a:off x="1969" y="2616"/>
                <a:ext cx="227" cy="156"/>
              </a:xfrm>
              <a:prstGeom prst="line">
                <a:avLst/>
              </a:prstGeom>
              <a:ln w="38100" cap="flat" cmpd="sng">
                <a:solidFill>
                  <a:srgbClr val="336699"/>
                </a:solidFill>
                <a:prstDash val="solid"/>
                <a:round/>
                <a:headEnd type="none" w="med" len="med"/>
                <a:tailEnd type="none" w="med" len="med"/>
              </a:ln>
            </p:spPr>
          </p:sp>
          <p:sp>
            <p:nvSpPr>
              <p:cNvPr id="62506" name="Line 42"/>
              <p:cNvSpPr/>
              <p:nvPr/>
            </p:nvSpPr>
            <p:spPr>
              <a:xfrm flipH="1">
                <a:off x="2026" y="2993"/>
                <a:ext cx="216" cy="205"/>
              </a:xfrm>
              <a:prstGeom prst="line">
                <a:avLst/>
              </a:prstGeom>
              <a:ln w="38100" cap="flat" cmpd="sng">
                <a:solidFill>
                  <a:srgbClr val="336699"/>
                </a:solidFill>
                <a:prstDash val="solid"/>
                <a:round/>
                <a:headEnd type="none" w="med" len="med"/>
                <a:tailEnd type="none" w="med" len="med"/>
              </a:ln>
            </p:spPr>
          </p:sp>
          <p:sp>
            <p:nvSpPr>
              <p:cNvPr id="62507" name="Line 43"/>
              <p:cNvSpPr/>
              <p:nvPr/>
            </p:nvSpPr>
            <p:spPr>
              <a:xfrm>
                <a:off x="2081" y="3391"/>
                <a:ext cx="271" cy="209"/>
              </a:xfrm>
              <a:prstGeom prst="line">
                <a:avLst/>
              </a:prstGeom>
              <a:ln w="38100" cap="flat" cmpd="sng">
                <a:solidFill>
                  <a:srgbClr val="336699"/>
                </a:solidFill>
                <a:prstDash val="solid"/>
                <a:round/>
                <a:headEnd type="none" w="med" len="med"/>
                <a:tailEnd type="none" w="med" len="med"/>
              </a:ln>
            </p:spPr>
          </p:sp>
          <p:sp>
            <p:nvSpPr>
              <p:cNvPr id="62508" name="Oval 44"/>
              <p:cNvSpPr/>
              <p:nvPr/>
            </p:nvSpPr>
            <p:spPr>
              <a:xfrm>
                <a:off x="382" y="3585"/>
                <a:ext cx="254" cy="272"/>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509" name="Line 45"/>
              <p:cNvSpPr/>
              <p:nvPr/>
            </p:nvSpPr>
            <p:spPr>
              <a:xfrm flipH="1">
                <a:off x="552" y="3353"/>
                <a:ext cx="226" cy="232"/>
              </a:xfrm>
              <a:prstGeom prst="line">
                <a:avLst/>
              </a:prstGeom>
              <a:ln w="38100" cap="flat" cmpd="sng">
                <a:solidFill>
                  <a:srgbClr val="336699"/>
                </a:solidFill>
                <a:prstDash val="solid"/>
                <a:round/>
                <a:headEnd type="none" w="med" len="med"/>
                <a:tailEnd type="none" w="med" len="med"/>
              </a:ln>
            </p:spPr>
          </p:sp>
          <p:sp>
            <p:nvSpPr>
              <p:cNvPr id="62510" name="Oval 46"/>
              <p:cNvSpPr/>
              <p:nvPr/>
            </p:nvSpPr>
            <p:spPr>
              <a:xfrm>
                <a:off x="1855" y="3160"/>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511" name="Oval 47"/>
              <p:cNvSpPr/>
              <p:nvPr/>
            </p:nvSpPr>
            <p:spPr>
              <a:xfrm>
                <a:off x="690" y="3137"/>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512" name="Oval 48"/>
              <p:cNvSpPr/>
              <p:nvPr/>
            </p:nvSpPr>
            <p:spPr>
              <a:xfrm>
                <a:off x="665" y="2384"/>
                <a:ext cx="255" cy="27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2513" name="Line 49"/>
              <p:cNvSpPr/>
              <p:nvPr/>
            </p:nvSpPr>
            <p:spPr>
              <a:xfrm flipH="1">
                <a:off x="1680" y="3408"/>
                <a:ext cx="216" cy="205"/>
              </a:xfrm>
              <a:prstGeom prst="line">
                <a:avLst/>
              </a:prstGeom>
              <a:ln w="38100" cap="flat" cmpd="sng">
                <a:solidFill>
                  <a:srgbClr val="336699"/>
                </a:solidFill>
                <a:prstDash val="solid"/>
                <a:round/>
                <a:headEnd type="none" w="med" len="med"/>
                <a:tailEnd type="none" w="med" len="med"/>
              </a:ln>
            </p:spPr>
          </p:sp>
          <p:sp>
            <p:nvSpPr>
              <p:cNvPr id="62514" name="Oval 50"/>
              <p:cNvSpPr/>
              <p:nvPr/>
            </p:nvSpPr>
            <p:spPr>
              <a:xfrm>
                <a:off x="1509" y="3575"/>
                <a:ext cx="255" cy="27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
          <p:nvSpPr>
            <p:cNvPr id="62515" name="Text Box 51"/>
            <p:cNvSpPr txBox="1"/>
            <p:nvPr/>
          </p:nvSpPr>
          <p:spPr>
            <a:xfrm>
              <a:off x="3969" y="3566"/>
              <a:ext cx="952" cy="251"/>
            </a:xfrm>
            <a:prstGeom prst="rect">
              <a:avLst/>
            </a:prstGeom>
            <a:noFill/>
            <a:ln w="9525">
              <a:noFill/>
            </a:ln>
          </p:spPr>
          <p:txBody>
            <a:bodyPr anchor="t" anchorCtr="0">
              <a:spAutoFit/>
            </a:bodyPr>
            <a:p>
              <a:pPr algn="ctr">
                <a:spcBef>
                  <a:spcPct val="50000"/>
                </a:spcBef>
              </a:pPr>
              <a:r>
                <a:rPr lang="zh-CN" altLang="en-US" sz="2000" b="1" dirty="0">
                  <a:latin typeface="Tahoma" panose="020B0604030504040204" charset="0"/>
                  <a:ea typeface="宋体" panose="02010600030101010101" pitchFamily="2" charset="-122"/>
                </a:rPr>
                <a:t>非</a:t>
              </a:r>
              <a:r>
                <a:rPr lang="en-US" altLang="zh-CN" sz="2000" b="1" dirty="0">
                  <a:latin typeface="Tahoma" panose="020B0604030504040204" charset="0"/>
                  <a:ea typeface="宋体" panose="02010600030101010101" pitchFamily="2" charset="-122"/>
                </a:rPr>
                <a:t>AVL</a:t>
              </a:r>
              <a:r>
                <a:rPr lang="zh-CN" altLang="en-US" sz="2000" b="1" dirty="0">
                  <a:latin typeface="Tahoma" panose="020B0604030504040204" charset="0"/>
                  <a:ea typeface="宋体" panose="02010600030101010101" pitchFamily="2" charset="-122"/>
                </a:rPr>
                <a:t>树</a:t>
              </a:r>
              <a:endParaRPr lang="zh-CN" altLang="en-US" sz="2000" b="1"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lnSpc>
                <a:spcPct val="100000"/>
              </a:lnSpc>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查找包含四种操作：查询、检索、插入、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删除</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查询，元素是否存在</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检索，找到某个元素，访问元素的属性</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插入</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，若元素不存在则插入</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删除，若元素存在则删除</a:t>
            </a:r>
            <a:endParaRPr lang="zh-CN" altLang="en-US" dirty="0">
              <a:latin typeface="黑体" panose="02010609060101010101" pitchFamily="2" charset="-122"/>
              <a:ea typeface="黑体" panose="02010609060101010101" pitchFamily="2" charset="-122"/>
              <a:cs typeface="+mn-ea"/>
            </a:endParaRPr>
          </a:p>
          <a:p>
            <a:pPr marL="457200" lvl="1" indent="-457200" algn="l" eaLnBrk="1" hangingPunct="1">
              <a:lnSpc>
                <a:spcPct val="100000"/>
              </a:lnSpc>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查找表分为：</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静态查找表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、动态查找表</a:t>
            </a:r>
            <a:endParaRPr lang="en-US"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lnSpc>
                <a:spcPct val="100000"/>
              </a:lnSpc>
              <a:buClrTx/>
              <a:buSzTx/>
              <a:buChar char="•"/>
            </a:pPr>
            <a:r>
              <a:rPr lang="zh-CN" altLang="en-US" sz="2400" dirty="0">
                <a:latin typeface="黑体" panose="02010609060101010101" pitchFamily="2" charset="-122"/>
                <a:ea typeface="黑体" panose="02010609060101010101" pitchFamily="2" charset="-122"/>
                <a:cs typeface="+mn-ea"/>
                <a:sym typeface="+mn-ea"/>
              </a:rPr>
              <a:t>静态查找表，前两种查询和检索操作，查找操作不影响原有数据</a:t>
            </a:r>
            <a:r>
              <a:rPr lang="zh-CN" altLang="en-US" sz="2400" dirty="0">
                <a:latin typeface="黑体" panose="02010609060101010101" pitchFamily="2" charset="-122"/>
                <a:ea typeface="黑体" panose="02010609060101010101" pitchFamily="2" charset="-122"/>
                <a:cs typeface="+mn-ea"/>
                <a:sym typeface="+mn-ea"/>
              </a:rPr>
              <a:t>集合</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lnSpc>
                <a:spcPct val="100000"/>
              </a:lnSpc>
              <a:buClrTx/>
              <a:buSzTx/>
              <a:buChar char="•"/>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动态查找表</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，包含四种操作</a:t>
            </a:r>
            <a:r>
              <a:rPr lang="zh-CN" altLang="en-US" dirty="0">
                <a:latin typeface="黑体" panose="02010609060101010101" pitchFamily="2" charset="-122"/>
                <a:ea typeface="黑体" panose="02010609060101010101" pitchFamily="2" charset="-122"/>
                <a:cs typeface="+mn-ea"/>
                <a:sym typeface="+mn-ea"/>
              </a:rPr>
              <a:t>，查找操作会</a:t>
            </a:r>
            <a:r>
              <a:rPr lang="zh-CN" altLang="en-US" dirty="0">
                <a:latin typeface="黑体" panose="02010609060101010101" pitchFamily="2" charset="-122"/>
                <a:ea typeface="黑体" panose="02010609060101010101" pitchFamily="2" charset="-122"/>
                <a:cs typeface="+mn-ea"/>
                <a:sym typeface="+mn-ea"/>
              </a:rPr>
              <a:t>修改原有数据集合</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lvl="1" algn="l" eaLnBrk="1" hangingPunct="1">
              <a:lnSpc>
                <a:spcPct val="100000"/>
              </a:lnSpc>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平衡因子</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每个结点附加一个数字, 给出该结点左子树的高度减去右子树的高度所得的高度差,这个数字即为结点的平衡因子balance</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AVL树任一结点平衡因子只能取 -1, 0, 1</a:t>
            </a:r>
            <a:endParaRPr lang="zh-CN" altLang="en-US" sz="2400"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3492" name="Group 4"/>
          <p:cNvGrpSpPr/>
          <p:nvPr/>
        </p:nvGrpSpPr>
        <p:grpSpPr>
          <a:xfrm>
            <a:off x="2206943" y="3140393"/>
            <a:ext cx="3241675" cy="1728787"/>
            <a:chOff x="720" y="3072"/>
            <a:chExt cx="1876" cy="911"/>
          </a:xfrm>
        </p:grpSpPr>
        <p:sp>
          <p:nvSpPr>
            <p:cNvPr id="63493" name="Oval 5"/>
            <p:cNvSpPr/>
            <p:nvPr/>
          </p:nvSpPr>
          <p:spPr>
            <a:xfrm>
              <a:off x="1584" y="3072"/>
              <a:ext cx="196"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494" name="Oval 6"/>
            <p:cNvSpPr/>
            <p:nvPr/>
          </p:nvSpPr>
          <p:spPr>
            <a:xfrm>
              <a:off x="720" y="3508"/>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495" name="Line 7"/>
            <p:cNvSpPr/>
            <p:nvPr/>
          </p:nvSpPr>
          <p:spPr>
            <a:xfrm flipH="1">
              <a:off x="1220" y="3168"/>
              <a:ext cx="364" cy="149"/>
            </a:xfrm>
            <a:prstGeom prst="line">
              <a:avLst/>
            </a:prstGeom>
            <a:ln w="38100" cap="flat" cmpd="sng">
              <a:solidFill>
                <a:srgbClr val="336699"/>
              </a:solidFill>
              <a:prstDash val="solid"/>
              <a:round/>
              <a:headEnd type="none" w="med" len="med"/>
              <a:tailEnd type="none" w="med" len="med"/>
            </a:ln>
          </p:spPr>
        </p:sp>
        <p:sp>
          <p:nvSpPr>
            <p:cNvPr id="63496" name="Line 8"/>
            <p:cNvSpPr/>
            <p:nvPr/>
          </p:nvSpPr>
          <p:spPr>
            <a:xfrm flipH="1">
              <a:off x="893" y="3421"/>
              <a:ext cx="172" cy="114"/>
            </a:xfrm>
            <a:prstGeom prst="line">
              <a:avLst/>
            </a:prstGeom>
            <a:ln w="38100" cap="flat" cmpd="sng">
              <a:solidFill>
                <a:srgbClr val="666699"/>
              </a:solidFill>
              <a:prstDash val="solid"/>
              <a:round/>
              <a:headEnd type="none" w="med" len="med"/>
              <a:tailEnd type="none" w="med" len="med"/>
            </a:ln>
          </p:spPr>
        </p:sp>
        <p:sp>
          <p:nvSpPr>
            <p:cNvPr id="63497" name="Line 9"/>
            <p:cNvSpPr/>
            <p:nvPr/>
          </p:nvSpPr>
          <p:spPr>
            <a:xfrm>
              <a:off x="1776" y="3168"/>
              <a:ext cx="288" cy="150"/>
            </a:xfrm>
            <a:prstGeom prst="line">
              <a:avLst/>
            </a:prstGeom>
            <a:ln w="38100" cap="flat" cmpd="sng">
              <a:solidFill>
                <a:srgbClr val="336699"/>
              </a:solidFill>
              <a:prstDash val="solid"/>
              <a:round/>
              <a:headEnd type="none" w="med" len="med"/>
              <a:tailEnd type="none" w="med" len="med"/>
            </a:ln>
          </p:spPr>
        </p:sp>
        <p:sp>
          <p:nvSpPr>
            <p:cNvPr id="63498" name="Line 10"/>
            <p:cNvSpPr/>
            <p:nvPr/>
          </p:nvSpPr>
          <p:spPr>
            <a:xfrm>
              <a:off x="1220" y="3399"/>
              <a:ext cx="173" cy="136"/>
            </a:xfrm>
            <a:prstGeom prst="line">
              <a:avLst/>
            </a:prstGeom>
            <a:ln w="38100" cap="flat" cmpd="sng">
              <a:solidFill>
                <a:srgbClr val="336699"/>
              </a:solidFill>
              <a:prstDash val="solid"/>
              <a:round/>
              <a:headEnd type="none" w="med" len="med"/>
              <a:tailEnd type="none" w="med" len="med"/>
            </a:ln>
          </p:spPr>
        </p:sp>
        <p:sp>
          <p:nvSpPr>
            <p:cNvPr id="63499" name="Line 11"/>
            <p:cNvSpPr/>
            <p:nvPr/>
          </p:nvSpPr>
          <p:spPr>
            <a:xfrm flipH="1">
              <a:off x="1180" y="3671"/>
              <a:ext cx="213" cy="187"/>
            </a:xfrm>
            <a:prstGeom prst="line">
              <a:avLst/>
            </a:prstGeom>
            <a:ln w="38100" cap="flat" cmpd="sng">
              <a:solidFill>
                <a:srgbClr val="336699"/>
              </a:solidFill>
              <a:prstDash val="solid"/>
              <a:round/>
              <a:headEnd type="none" w="med" len="med"/>
              <a:tailEnd type="none" w="med" len="med"/>
            </a:ln>
          </p:spPr>
        </p:sp>
        <p:sp>
          <p:nvSpPr>
            <p:cNvPr id="63500" name="Line 12"/>
            <p:cNvSpPr/>
            <p:nvPr/>
          </p:nvSpPr>
          <p:spPr>
            <a:xfrm>
              <a:off x="2238" y="3427"/>
              <a:ext cx="174" cy="109"/>
            </a:xfrm>
            <a:prstGeom prst="line">
              <a:avLst/>
            </a:prstGeom>
            <a:ln w="38100" cap="flat" cmpd="sng">
              <a:solidFill>
                <a:srgbClr val="336699"/>
              </a:solidFill>
              <a:prstDash val="solid"/>
              <a:round/>
              <a:headEnd type="none" w="med" len="med"/>
              <a:tailEnd type="none" w="med" len="med"/>
            </a:ln>
          </p:spPr>
        </p:sp>
        <p:sp>
          <p:nvSpPr>
            <p:cNvPr id="63501" name="Line 13"/>
            <p:cNvSpPr/>
            <p:nvPr/>
          </p:nvSpPr>
          <p:spPr>
            <a:xfrm flipH="1">
              <a:off x="1920" y="3409"/>
              <a:ext cx="215" cy="143"/>
            </a:xfrm>
            <a:prstGeom prst="line">
              <a:avLst/>
            </a:prstGeom>
            <a:ln w="38100" cap="flat" cmpd="sng">
              <a:solidFill>
                <a:srgbClr val="336699"/>
              </a:solidFill>
              <a:prstDash val="solid"/>
              <a:round/>
              <a:headEnd type="none" w="med" len="med"/>
              <a:tailEnd type="none" w="med" len="med"/>
            </a:ln>
          </p:spPr>
        </p:sp>
        <p:sp>
          <p:nvSpPr>
            <p:cNvPr id="63502" name="Line 14"/>
            <p:cNvSpPr/>
            <p:nvPr/>
          </p:nvSpPr>
          <p:spPr>
            <a:xfrm>
              <a:off x="1872" y="3648"/>
              <a:ext cx="192" cy="192"/>
            </a:xfrm>
            <a:prstGeom prst="line">
              <a:avLst/>
            </a:prstGeom>
            <a:ln w="38100" cap="flat" cmpd="sng">
              <a:solidFill>
                <a:srgbClr val="336699"/>
              </a:solidFill>
              <a:prstDash val="solid"/>
              <a:round/>
              <a:headEnd type="none" w="med" len="med"/>
              <a:tailEnd type="none" w="med" len="med"/>
            </a:ln>
          </p:spPr>
        </p:sp>
        <p:sp>
          <p:nvSpPr>
            <p:cNvPr id="63503" name="Oval 15"/>
            <p:cNvSpPr/>
            <p:nvPr/>
          </p:nvSpPr>
          <p:spPr>
            <a:xfrm>
              <a:off x="1776" y="3504"/>
              <a:ext cx="196" cy="18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04" name="Oval 16"/>
            <p:cNvSpPr/>
            <p:nvPr/>
          </p:nvSpPr>
          <p:spPr>
            <a:xfrm>
              <a:off x="1065" y="3791"/>
              <a:ext cx="195" cy="18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19</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05" name="Oval 17"/>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06" name="Line 18"/>
            <p:cNvSpPr/>
            <p:nvPr/>
          </p:nvSpPr>
          <p:spPr>
            <a:xfrm flipH="1">
              <a:off x="2352" y="3600"/>
              <a:ext cx="144" cy="240"/>
            </a:xfrm>
            <a:prstGeom prst="line">
              <a:avLst/>
            </a:prstGeom>
            <a:ln w="38100" cap="flat" cmpd="sng">
              <a:solidFill>
                <a:srgbClr val="336699"/>
              </a:solidFill>
              <a:prstDash val="solid"/>
              <a:round/>
              <a:headEnd type="none" w="med" len="med"/>
              <a:tailEnd type="none" w="med" len="med"/>
            </a:ln>
          </p:spPr>
        </p:sp>
        <p:sp>
          <p:nvSpPr>
            <p:cNvPr id="63507" name="Oval 19"/>
            <p:cNvSpPr/>
            <p:nvPr/>
          </p:nvSpPr>
          <p:spPr>
            <a:xfrm>
              <a:off x="1968" y="3792"/>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08" name="Oval 20"/>
            <p:cNvSpPr/>
            <p:nvPr/>
          </p:nvSpPr>
          <p:spPr>
            <a:xfrm>
              <a:off x="1632"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09" name="Line 21"/>
            <p:cNvSpPr/>
            <p:nvPr/>
          </p:nvSpPr>
          <p:spPr>
            <a:xfrm>
              <a:off x="1536" y="3648"/>
              <a:ext cx="144" cy="144"/>
            </a:xfrm>
            <a:prstGeom prst="line">
              <a:avLst/>
            </a:prstGeom>
            <a:ln w="38100" cap="flat" cmpd="sng">
              <a:solidFill>
                <a:srgbClr val="336699"/>
              </a:solidFill>
              <a:prstDash val="solid"/>
              <a:round/>
              <a:headEnd type="none" w="med" len="med"/>
              <a:tailEnd type="none" w="med" len="med"/>
            </a:ln>
          </p:spPr>
        </p:sp>
        <p:sp>
          <p:nvSpPr>
            <p:cNvPr id="63510" name="Oval 22"/>
            <p:cNvSpPr/>
            <p:nvPr/>
          </p:nvSpPr>
          <p:spPr>
            <a:xfrm>
              <a:off x="2064" y="3264"/>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11" name="Oval 23"/>
            <p:cNvSpPr/>
            <p:nvPr/>
          </p:nvSpPr>
          <p:spPr>
            <a:xfrm>
              <a:off x="2400" y="3504"/>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12" name="Oval 24"/>
            <p:cNvSpPr/>
            <p:nvPr/>
          </p:nvSpPr>
          <p:spPr>
            <a:xfrm>
              <a:off x="2208" y="3792"/>
              <a:ext cx="195"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63513" name="Oval 25"/>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21</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grpSp>
        <p:nvGrpSpPr>
          <p:cNvPr id="63514" name="Group 26"/>
          <p:cNvGrpSpPr/>
          <p:nvPr/>
        </p:nvGrpSpPr>
        <p:grpSpPr>
          <a:xfrm>
            <a:off x="6023293" y="3140393"/>
            <a:ext cx="3429000" cy="1752600"/>
            <a:chOff x="720" y="3072"/>
            <a:chExt cx="1876" cy="911"/>
          </a:xfrm>
        </p:grpSpPr>
        <p:sp>
          <p:nvSpPr>
            <p:cNvPr id="63515" name="Oval 27"/>
            <p:cNvSpPr/>
            <p:nvPr/>
          </p:nvSpPr>
          <p:spPr>
            <a:xfrm>
              <a:off x="1584" y="3072"/>
              <a:ext cx="196"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16" name="Oval 28"/>
            <p:cNvSpPr/>
            <p:nvPr/>
          </p:nvSpPr>
          <p:spPr>
            <a:xfrm>
              <a:off x="720" y="3508"/>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17" name="Line 29"/>
            <p:cNvSpPr/>
            <p:nvPr/>
          </p:nvSpPr>
          <p:spPr>
            <a:xfrm flipH="1">
              <a:off x="1220" y="3168"/>
              <a:ext cx="364" cy="149"/>
            </a:xfrm>
            <a:prstGeom prst="line">
              <a:avLst/>
            </a:prstGeom>
            <a:ln w="38100" cap="flat" cmpd="sng">
              <a:solidFill>
                <a:srgbClr val="336699"/>
              </a:solidFill>
              <a:prstDash val="solid"/>
              <a:round/>
              <a:headEnd type="none" w="med" len="med"/>
              <a:tailEnd type="none" w="med" len="med"/>
            </a:ln>
          </p:spPr>
        </p:sp>
        <p:sp>
          <p:nvSpPr>
            <p:cNvPr id="63518" name="Line 30"/>
            <p:cNvSpPr/>
            <p:nvPr/>
          </p:nvSpPr>
          <p:spPr>
            <a:xfrm flipH="1">
              <a:off x="893" y="3421"/>
              <a:ext cx="172" cy="114"/>
            </a:xfrm>
            <a:prstGeom prst="line">
              <a:avLst/>
            </a:prstGeom>
            <a:ln w="38100" cap="flat" cmpd="sng">
              <a:solidFill>
                <a:srgbClr val="666699"/>
              </a:solidFill>
              <a:prstDash val="solid"/>
              <a:round/>
              <a:headEnd type="none" w="med" len="med"/>
              <a:tailEnd type="none" w="med" len="med"/>
            </a:ln>
          </p:spPr>
        </p:sp>
        <p:sp>
          <p:nvSpPr>
            <p:cNvPr id="63519" name="Line 31"/>
            <p:cNvSpPr/>
            <p:nvPr/>
          </p:nvSpPr>
          <p:spPr>
            <a:xfrm>
              <a:off x="1776" y="3168"/>
              <a:ext cx="288" cy="150"/>
            </a:xfrm>
            <a:prstGeom prst="line">
              <a:avLst/>
            </a:prstGeom>
            <a:ln w="38100" cap="flat" cmpd="sng">
              <a:solidFill>
                <a:srgbClr val="336699"/>
              </a:solidFill>
              <a:prstDash val="solid"/>
              <a:round/>
              <a:headEnd type="none" w="med" len="med"/>
              <a:tailEnd type="none" w="med" len="med"/>
            </a:ln>
          </p:spPr>
        </p:sp>
        <p:sp>
          <p:nvSpPr>
            <p:cNvPr id="63520" name="Line 32"/>
            <p:cNvSpPr/>
            <p:nvPr/>
          </p:nvSpPr>
          <p:spPr>
            <a:xfrm>
              <a:off x="1220" y="3399"/>
              <a:ext cx="173" cy="136"/>
            </a:xfrm>
            <a:prstGeom prst="line">
              <a:avLst/>
            </a:prstGeom>
            <a:ln w="38100" cap="flat" cmpd="sng">
              <a:solidFill>
                <a:srgbClr val="336699"/>
              </a:solidFill>
              <a:prstDash val="solid"/>
              <a:round/>
              <a:headEnd type="none" w="med" len="med"/>
              <a:tailEnd type="none" w="med" len="med"/>
            </a:ln>
          </p:spPr>
        </p:sp>
        <p:sp>
          <p:nvSpPr>
            <p:cNvPr id="63521" name="Line 33"/>
            <p:cNvSpPr/>
            <p:nvPr/>
          </p:nvSpPr>
          <p:spPr>
            <a:xfrm flipH="1">
              <a:off x="1180" y="3671"/>
              <a:ext cx="213" cy="187"/>
            </a:xfrm>
            <a:prstGeom prst="line">
              <a:avLst/>
            </a:prstGeom>
            <a:ln w="38100" cap="flat" cmpd="sng">
              <a:solidFill>
                <a:srgbClr val="336699"/>
              </a:solidFill>
              <a:prstDash val="solid"/>
              <a:round/>
              <a:headEnd type="none" w="med" len="med"/>
              <a:tailEnd type="none" w="med" len="med"/>
            </a:ln>
          </p:spPr>
        </p:sp>
        <p:sp>
          <p:nvSpPr>
            <p:cNvPr id="63522" name="Line 34"/>
            <p:cNvSpPr/>
            <p:nvPr/>
          </p:nvSpPr>
          <p:spPr>
            <a:xfrm>
              <a:off x="2238" y="3427"/>
              <a:ext cx="174" cy="109"/>
            </a:xfrm>
            <a:prstGeom prst="line">
              <a:avLst/>
            </a:prstGeom>
            <a:ln w="38100" cap="flat" cmpd="sng">
              <a:solidFill>
                <a:srgbClr val="336699"/>
              </a:solidFill>
              <a:prstDash val="solid"/>
              <a:round/>
              <a:headEnd type="none" w="med" len="med"/>
              <a:tailEnd type="none" w="med" len="med"/>
            </a:ln>
          </p:spPr>
        </p:sp>
        <p:sp>
          <p:nvSpPr>
            <p:cNvPr id="63523" name="Line 35"/>
            <p:cNvSpPr/>
            <p:nvPr/>
          </p:nvSpPr>
          <p:spPr>
            <a:xfrm flipH="1">
              <a:off x="1920" y="3409"/>
              <a:ext cx="215" cy="143"/>
            </a:xfrm>
            <a:prstGeom prst="line">
              <a:avLst/>
            </a:prstGeom>
            <a:ln w="38100" cap="flat" cmpd="sng">
              <a:solidFill>
                <a:srgbClr val="336699"/>
              </a:solidFill>
              <a:prstDash val="solid"/>
              <a:round/>
              <a:headEnd type="none" w="med" len="med"/>
              <a:tailEnd type="none" w="med" len="med"/>
            </a:ln>
          </p:spPr>
        </p:sp>
        <p:sp>
          <p:nvSpPr>
            <p:cNvPr id="63524" name="Line 36"/>
            <p:cNvSpPr/>
            <p:nvPr/>
          </p:nvSpPr>
          <p:spPr>
            <a:xfrm>
              <a:off x="1872" y="3648"/>
              <a:ext cx="192" cy="192"/>
            </a:xfrm>
            <a:prstGeom prst="line">
              <a:avLst/>
            </a:prstGeom>
            <a:ln w="38100" cap="flat" cmpd="sng">
              <a:solidFill>
                <a:srgbClr val="336699"/>
              </a:solidFill>
              <a:prstDash val="solid"/>
              <a:round/>
              <a:headEnd type="none" w="med" len="med"/>
              <a:tailEnd type="none" w="med" len="med"/>
            </a:ln>
          </p:spPr>
        </p:sp>
        <p:sp>
          <p:nvSpPr>
            <p:cNvPr id="63525" name="Oval 37"/>
            <p:cNvSpPr/>
            <p:nvPr/>
          </p:nvSpPr>
          <p:spPr>
            <a:xfrm>
              <a:off x="1776" y="3504"/>
              <a:ext cx="196" cy="18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-1</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26" name="Oval 38"/>
            <p:cNvSpPr/>
            <p:nvPr/>
          </p:nvSpPr>
          <p:spPr>
            <a:xfrm>
              <a:off x="1065" y="3791"/>
              <a:ext cx="195" cy="18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27" name="Oval 39"/>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-1</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28" name="Line 40"/>
            <p:cNvSpPr/>
            <p:nvPr/>
          </p:nvSpPr>
          <p:spPr>
            <a:xfrm flipH="1">
              <a:off x="2352" y="3600"/>
              <a:ext cx="144" cy="240"/>
            </a:xfrm>
            <a:prstGeom prst="line">
              <a:avLst/>
            </a:prstGeom>
            <a:ln w="38100" cap="flat" cmpd="sng">
              <a:solidFill>
                <a:srgbClr val="336699"/>
              </a:solidFill>
              <a:prstDash val="solid"/>
              <a:round/>
              <a:headEnd type="none" w="med" len="med"/>
              <a:tailEnd type="none" w="med" len="med"/>
            </a:ln>
          </p:spPr>
        </p:sp>
        <p:sp>
          <p:nvSpPr>
            <p:cNvPr id="63529" name="Oval 41"/>
            <p:cNvSpPr/>
            <p:nvPr/>
          </p:nvSpPr>
          <p:spPr>
            <a:xfrm>
              <a:off x="1968" y="3792"/>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30" name="Oval 42"/>
            <p:cNvSpPr/>
            <p:nvPr/>
          </p:nvSpPr>
          <p:spPr>
            <a:xfrm>
              <a:off x="1632"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31" name="Line 43"/>
            <p:cNvSpPr/>
            <p:nvPr/>
          </p:nvSpPr>
          <p:spPr>
            <a:xfrm>
              <a:off x="1536" y="3648"/>
              <a:ext cx="144" cy="144"/>
            </a:xfrm>
            <a:prstGeom prst="line">
              <a:avLst/>
            </a:prstGeom>
            <a:ln w="38100" cap="flat" cmpd="sng">
              <a:solidFill>
                <a:srgbClr val="336699"/>
              </a:solidFill>
              <a:prstDash val="solid"/>
              <a:round/>
              <a:headEnd type="none" w="med" len="med"/>
              <a:tailEnd type="none" w="med" len="med"/>
            </a:ln>
          </p:spPr>
        </p:sp>
        <p:sp>
          <p:nvSpPr>
            <p:cNvPr id="63532" name="Oval 44"/>
            <p:cNvSpPr/>
            <p:nvPr/>
          </p:nvSpPr>
          <p:spPr>
            <a:xfrm>
              <a:off x="2064" y="3264"/>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33" name="Oval 45"/>
            <p:cNvSpPr/>
            <p:nvPr/>
          </p:nvSpPr>
          <p:spPr>
            <a:xfrm>
              <a:off x="2400" y="3504"/>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1</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34" name="Oval 46"/>
            <p:cNvSpPr/>
            <p:nvPr/>
          </p:nvSpPr>
          <p:spPr>
            <a:xfrm>
              <a:off x="2208" y="3792"/>
              <a:ext cx="195"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63535" name="Oval 47"/>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0</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平衡化旋转，又称为平衡化处理，</a:t>
            </a:r>
            <a:r>
              <a:rPr lang="zh-CN" altLang="en-US" sz="2800" dirty="0">
                <a:latin typeface="黑体" panose="02010609060101010101" pitchFamily="2" charset="-122"/>
                <a:ea typeface="黑体" panose="02010609060101010101" pitchFamily="2" charset="-122"/>
                <a:cs typeface="+mn-ea"/>
                <a:sym typeface="+mn-ea"/>
              </a:rPr>
              <a:t>如果在一棵平衡的二叉查找树中插入一个新结点或者删除一个旧</a:t>
            </a:r>
            <a:r>
              <a:rPr lang="zh-CN" altLang="en-US" sz="2800" dirty="0">
                <a:latin typeface="黑体" panose="02010609060101010101" pitchFamily="2" charset="-122"/>
                <a:ea typeface="黑体" panose="02010609060101010101" pitchFamily="2" charset="-122"/>
                <a:cs typeface="+mn-ea"/>
                <a:sym typeface="+mn-ea"/>
              </a:rPr>
              <a:t>结点，造成了不平衡，此时必须调整树的结构，使之平衡化。</a:t>
            </a:r>
            <a:endParaRPr lang="zh-CN" altLang="en-US" sz="2400" b="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平衡化旋转(处理)有两类四种</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旋转：</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单向旋转 (单向右旋和单向左旋)</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双向旋转 (先左后右旋转和先右后左旋转)</a:t>
            </a:r>
            <a:endParaRPr lang="zh-CN" altLang="en-US" sz="2400" b="0" dirty="0">
              <a:latin typeface="黑体" panose="02010609060101010101" pitchFamily="2" charset="-122"/>
              <a:ea typeface="黑体" panose="02010609060101010101" pitchFamily="2" charset="-122"/>
              <a:cs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平衡化旋转的操作：</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每插入一个新结点时, AVL树中相关结点的平衡状态会发生改变</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在插入一个新结点后，需要从插入位置沿通向根的路径回溯，检查各结点的平衡因子</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如果在某一结点发现高度不平衡，停止回溯。</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从发生不平衡的结点起，沿刚才回溯的路径取下两层的结点。对这三个结点进行平衡化处理</a:t>
            </a:r>
            <a:endParaRPr lang="zh-CN" altLang="en-US" b="0" dirty="0">
              <a:latin typeface="黑体" panose="02010609060101010101" pitchFamily="2" charset="-122"/>
              <a:ea typeface="黑体" panose="02010609060101010101" pitchFamily="2" charset="-122"/>
              <a:cs typeface="+mn-ea"/>
            </a:endParaRPr>
          </a:p>
          <a:p>
            <a:pPr marL="609600" indent="-609600" eaLnBrk="1" latinLnBrk="0" hangingPunct="1">
              <a:lnSpc>
                <a:spcPct val="100000"/>
              </a:lnSpc>
              <a:spcBef>
                <a:spcPts val="0"/>
              </a:spcBef>
              <a:buClr>
                <a:schemeClr val="accent1"/>
              </a:buClr>
              <a:buSzTx/>
              <a:buFont typeface="Wingdings" panose="05000000000000000000" pitchFamily="2" charset="2"/>
              <a:buNone/>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平衡化旋转有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四种：</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单向</a:t>
            </a:r>
            <a:r>
              <a:rPr lang="zh-CN" altLang="en-US" dirty="0">
                <a:latin typeface="黑体" panose="02010609060101010101" pitchFamily="2" charset="-122"/>
                <a:ea typeface="黑体" panose="02010609060101010101" pitchFamily="2" charset="-122"/>
                <a:cs typeface="+mn-ea"/>
                <a:sym typeface="+mn-ea"/>
              </a:rPr>
              <a:t>右</a:t>
            </a:r>
            <a:r>
              <a:rPr lang="zh-CN" altLang="en-US" sz="2400" dirty="0">
                <a:latin typeface="黑体" panose="02010609060101010101" pitchFamily="2" charset="-122"/>
                <a:ea typeface="黑体" panose="02010609060101010101" pitchFamily="2" charset="-122"/>
                <a:cs typeface="+mn-ea"/>
                <a:sym typeface="+mn-ea"/>
              </a:rPr>
              <a:t>旋</a:t>
            </a:r>
            <a:r>
              <a:rPr lang="zh-CN" altLang="en-US" dirty="0">
                <a:latin typeface="黑体" panose="02010609060101010101" pitchFamily="2" charset="-122"/>
                <a:ea typeface="黑体" panose="02010609060101010101" pitchFamily="2" charset="-122"/>
                <a:cs typeface="+mn-ea"/>
                <a:sym typeface="+mn-ea"/>
              </a:rPr>
              <a:t>，</a:t>
            </a:r>
            <a:r>
              <a:rPr lang="en-US" altLang="zh-CN" dirty="0">
                <a:latin typeface="黑体" panose="02010609060101010101" pitchFamily="2" charset="-122"/>
                <a:ea typeface="黑体" panose="02010609060101010101" pitchFamily="2" charset="-122"/>
                <a:cs typeface="+mn-ea"/>
                <a:sym typeface="+mn-ea"/>
              </a:rPr>
              <a:t>LL</a:t>
            </a:r>
            <a:r>
              <a:rPr lang="zh-CN" altLang="en-US" dirty="0">
                <a:latin typeface="黑体" panose="02010609060101010101" pitchFamily="2" charset="-122"/>
                <a:ea typeface="黑体" panose="02010609060101010101" pitchFamily="2" charset="-122"/>
                <a:cs typeface="+mn-ea"/>
                <a:sym typeface="+mn-ea"/>
              </a:rPr>
              <a:t>型，</a:t>
            </a:r>
            <a:r>
              <a:rPr lang="en-US" altLang="zh-CN" dirty="0">
                <a:latin typeface="黑体" panose="02010609060101010101" pitchFamily="2" charset="-122"/>
                <a:ea typeface="黑体" panose="02010609060101010101" pitchFamily="2" charset="-122"/>
                <a:cs typeface="+mn-ea"/>
                <a:sym typeface="+mn-ea"/>
              </a:rPr>
              <a:t>LL</a:t>
            </a:r>
            <a:r>
              <a:rPr lang="zh-CN" altLang="en-US" dirty="0">
                <a:latin typeface="黑体" panose="02010609060101010101" pitchFamily="2" charset="-122"/>
                <a:ea typeface="黑体" panose="02010609060101010101" pitchFamily="2" charset="-122"/>
                <a:cs typeface="+mn-ea"/>
                <a:sym typeface="+mn-ea"/>
              </a:rPr>
              <a:t>是指不平衡的三结点是双亲</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左孩子</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左孩子</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单向左旋，</a:t>
            </a:r>
            <a:r>
              <a:rPr lang="en-US" altLang="zh-CN" dirty="0">
                <a:latin typeface="黑体" panose="02010609060101010101" pitchFamily="2" charset="-122"/>
                <a:ea typeface="黑体" panose="02010609060101010101" pitchFamily="2" charset="-122"/>
                <a:cs typeface="+mn-ea"/>
                <a:sym typeface="+mn-ea"/>
              </a:rPr>
              <a:t>RR</a:t>
            </a:r>
            <a:r>
              <a:rPr lang="zh-CN" altLang="en-US" dirty="0">
                <a:latin typeface="黑体" panose="02010609060101010101" pitchFamily="2" charset="-122"/>
                <a:ea typeface="黑体" panose="02010609060101010101" pitchFamily="2" charset="-122"/>
                <a:cs typeface="+mn-ea"/>
                <a:sym typeface="+mn-ea"/>
              </a:rPr>
              <a:t>型，</a:t>
            </a:r>
            <a:r>
              <a:rPr lang="en-US" altLang="zh-CN" dirty="0">
                <a:latin typeface="黑体" panose="02010609060101010101" pitchFamily="2" charset="-122"/>
                <a:ea typeface="黑体" panose="02010609060101010101" pitchFamily="2" charset="-122"/>
                <a:cs typeface="+mn-ea"/>
                <a:sym typeface="+mn-ea"/>
              </a:rPr>
              <a:t>RR</a:t>
            </a:r>
            <a:r>
              <a:rPr lang="zh-CN" altLang="en-US" dirty="0">
                <a:latin typeface="黑体" panose="02010609060101010101" pitchFamily="2" charset="-122"/>
                <a:ea typeface="黑体" panose="02010609060101010101" pitchFamily="2" charset="-122"/>
                <a:cs typeface="+mn-ea"/>
                <a:sym typeface="+mn-ea"/>
              </a:rPr>
              <a:t>是指不平衡的三结点是双亲</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右孩子</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右孩子</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先左后右</a:t>
            </a:r>
            <a:r>
              <a:rPr lang="zh-CN" altLang="en-US" sz="2400" dirty="0">
                <a:latin typeface="黑体" panose="02010609060101010101" pitchFamily="2" charset="-122"/>
                <a:ea typeface="黑体" panose="02010609060101010101" pitchFamily="2" charset="-122"/>
                <a:cs typeface="+mn-ea"/>
                <a:sym typeface="+mn-ea"/>
              </a:rPr>
              <a:t>双向旋转，</a:t>
            </a:r>
            <a:r>
              <a:rPr lang="en-US" altLang="zh-CN" dirty="0">
                <a:latin typeface="黑体" panose="02010609060101010101" pitchFamily="2" charset="-122"/>
                <a:ea typeface="黑体" panose="02010609060101010101" pitchFamily="2" charset="-122"/>
                <a:cs typeface="+mn-ea"/>
                <a:sym typeface="+mn-ea"/>
              </a:rPr>
              <a:t>LR</a:t>
            </a:r>
            <a:r>
              <a:rPr lang="zh-CN" altLang="en-US" dirty="0">
                <a:latin typeface="黑体" panose="02010609060101010101" pitchFamily="2" charset="-122"/>
                <a:ea typeface="黑体" panose="02010609060101010101" pitchFamily="2" charset="-122"/>
                <a:cs typeface="+mn-ea"/>
                <a:sym typeface="+mn-ea"/>
              </a:rPr>
              <a:t>型，</a:t>
            </a:r>
            <a:r>
              <a:rPr lang="en-US" altLang="zh-CN" dirty="0">
                <a:latin typeface="黑体" panose="02010609060101010101" pitchFamily="2" charset="-122"/>
                <a:ea typeface="黑体" panose="02010609060101010101" pitchFamily="2" charset="-122"/>
                <a:cs typeface="+mn-ea"/>
                <a:sym typeface="+mn-ea"/>
              </a:rPr>
              <a:t>LR</a:t>
            </a:r>
            <a:r>
              <a:rPr lang="zh-CN" altLang="en-US" dirty="0">
                <a:latin typeface="黑体" panose="02010609060101010101" pitchFamily="2" charset="-122"/>
                <a:ea typeface="黑体" panose="02010609060101010101" pitchFamily="2" charset="-122"/>
                <a:cs typeface="+mn-ea"/>
                <a:sym typeface="+mn-ea"/>
              </a:rPr>
              <a:t>是指不平衡的三结点是双亲</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左孩子</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右孩子</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先右后左</a:t>
            </a:r>
            <a:r>
              <a:rPr lang="zh-CN" altLang="en-US" dirty="0">
                <a:latin typeface="黑体" panose="02010609060101010101" pitchFamily="2" charset="-122"/>
                <a:ea typeface="黑体" panose="02010609060101010101" pitchFamily="2" charset="-122"/>
                <a:cs typeface="+mn-ea"/>
                <a:sym typeface="+mn-ea"/>
              </a:rPr>
              <a:t>双向</a:t>
            </a:r>
            <a:r>
              <a:rPr lang="zh-CN" altLang="en-US" sz="2400" dirty="0">
                <a:latin typeface="黑体" panose="02010609060101010101" pitchFamily="2" charset="-122"/>
                <a:ea typeface="黑体" panose="02010609060101010101" pitchFamily="2" charset="-122"/>
                <a:cs typeface="+mn-ea"/>
                <a:sym typeface="+mn-ea"/>
              </a:rPr>
              <a:t>旋转</a:t>
            </a:r>
            <a:r>
              <a:rPr lang="zh-CN" altLang="en-US" dirty="0">
                <a:latin typeface="黑体" panose="02010609060101010101" pitchFamily="2" charset="-122"/>
                <a:ea typeface="黑体" panose="02010609060101010101" pitchFamily="2" charset="-122"/>
                <a:cs typeface="+mn-ea"/>
                <a:sym typeface="+mn-ea"/>
              </a:rPr>
              <a:t>，</a:t>
            </a:r>
            <a:r>
              <a:rPr lang="en-US" altLang="zh-CN" dirty="0">
                <a:latin typeface="黑体" panose="02010609060101010101" pitchFamily="2" charset="-122"/>
                <a:ea typeface="黑体" panose="02010609060101010101" pitchFamily="2" charset="-122"/>
                <a:cs typeface="+mn-ea"/>
                <a:sym typeface="+mn-ea"/>
              </a:rPr>
              <a:t>RL</a:t>
            </a:r>
            <a:r>
              <a:rPr lang="zh-CN" altLang="en-US" dirty="0">
                <a:latin typeface="黑体" panose="02010609060101010101" pitchFamily="2" charset="-122"/>
                <a:ea typeface="黑体" panose="02010609060101010101" pitchFamily="2" charset="-122"/>
                <a:cs typeface="+mn-ea"/>
                <a:sym typeface="+mn-ea"/>
              </a:rPr>
              <a:t>型，</a:t>
            </a:r>
            <a:r>
              <a:rPr lang="en-US" altLang="zh-CN" dirty="0">
                <a:latin typeface="黑体" panose="02010609060101010101" pitchFamily="2" charset="-122"/>
                <a:ea typeface="黑体" panose="02010609060101010101" pitchFamily="2" charset="-122"/>
                <a:cs typeface="+mn-ea"/>
                <a:sym typeface="+mn-ea"/>
              </a:rPr>
              <a:t>RL</a:t>
            </a:r>
            <a:r>
              <a:rPr lang="zh-CN" altLang="en-US" dirty="0">
                <a:latin typeface="黑体" panose="02010609060101010101" pitchFamily="2" charset="-122"/>
                <a:ea typeface="黑体" panose="02010609060101010101" pitchFamily="2" charset="-122"/>
                <a:cs typeface="+mn-ea"/>
                <a:sym typeface="+mn-ea"/>
              </a:rPr>
              <a:t>是指不平衡的三结点是双亲</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右孩子</a:t>
            </a:r>
            <a:r>
              <a:rPr lang="en-US" altLang="zh-CN"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左孩子</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注意：英文类型简称是指不平衡状态，不是指旋转</a:t>
            </a:r>
            <a:r>
              <a:rPr lang="zh-CN" altLang="en-US" dirty="0">
                <a:latin typeface="黑体" panose="02010609060101010101" pitchFamily="2" charset="-122"/>
                <a:ea typeface="黑体" panose="02010609060101010101" pitchFamily="2" charset="-122"/>
                <a:cs typeface="+mn-ea"/>
                <a:sym typeface="+mn-ea"/>
              </a:rPr>
              <a:t>方向</a:t>
            </a:r>
            <a:endParaRPr lang="zh-CN" altLang="en-US"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注意：中文旋转名称是指旋转</a:t>
            </a:r>
            <a:r>
              <a:rPr lang="zh-CN" altLang="en-US" dirty="0">
                <a:latin typeface="黑体" panose="02010609060101010101" pitchFamily="2" charset="-122"/>
                <a:ea typeface="黑体" panose="02010609060101010101" pitchFamily="2" charset="-122"/>
                <a:cs typeface="+mn-ea"/>
                <a:sym typeface="+mn-ea"/>
              </a:rPr>
              <a:t>方向</a:t>
            </a:r>
            <a:endParaRPr lang="zh-CN" altLang="en-US" dirty="0">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平衡化</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单向旋转：</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如果这三个结点处于一条直线上(“/”型或“\”型)，则采用单向旋转进行平衡化[A&gt;B&gt;C]</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单向旋转分为单向右旋(“/”型)和单向左旋(“\”型)</a:t>
            </a: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0660" name="Group 4"/>
          <p:cNvGrpSpPr/>
          <p:nvPr/>
        </p:nvGrpSpPr>
        <p:grpSpPr>
          <a:xfrm>
            <a:off x="6166803" y="3357563"/>
            <a:ext cx="3957637" cy="2354263"/>
            <a:chOff x="3072" y="2880"/>
            <a:chExt cx="2493" cy="1483"/>
          </a:xfrm>
        </p:grpSpPr>
        <p:grpSp>
          <p:nvGrpSpPr>
            <p:cNvPr id="70661" name="Group 5"/>
            <p:cNvGrpSpPr/>
            <p:nvPr/>
          </p:nvGrpSpPr>
          <p:grpSpPr>
            <a:xfrm>
              <a:off x="3072" y="2880"/>
              <a:ext cx="1010" cy="863"/>
              <a:chOff x="1046" y="3263"/>
              <a:chExt cx="828" cy="720"/>
            </a:xfrm>
          </p:grpSpPr>
          <p:sp>
            <p:nvSpPr>
              <p:cNvPr id="70662" name="Line 6"/>
              <p:cNvSpPr/>
              <p:nvPr/>
            </p:nvSpPr>
            <p:spPr>
              <a:xfrm>
                <a:off x="1220" y="3399"/>
                <a:ext cx="508" cy="441"/>
              </a:xfrm>
              <a:prstGeom prst="line">
                <a:avLst/>
              </a:prstGeom>
              <a:ln w="38100" cap="flat" cmpd="sng">
                <a:solidFill>
                  <a:srgbClr val="336699"/>
                </a:solidFill>
                <a:prstDash val="solid"/>
                <a:round/>
                <a:headEnd type="none" w="med" len="med"/>
                <a:tailEnd type="none" w="med" len="med"/>
              </a:ln>
            </p:spPr>
          </p:sp>
          <p:sp>
            <p:nvSpPr>
              <p:cNvPr id="70663" name="Oval 7"/>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64" name="Oval 8"/>
              <p:cNvSpPr/>
              <p:nvPr/>
            </p:nvSpPr>
            <p:spPr>
              <a:xfrm>
                <a:off x="1680"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65" name="Oval 9"/>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grpSp>
          <p:nvGrpSpPr>
            <p:cNvPr id="70666" name="Group 10"/>
            <p:cNvGrpSpPr/>
            <p:nvPr/>
          </p:nvGrpSpPr>
          <p:grpSpPr>
            <a:xfrm>
              <a:off x="4560" y="3222"/>
              <a:ext cx="1005" cy="559"/>
              <a:chOff x="1632" y="3270"/>
              <a:chExt cx="1005" cy="559"/>
            </a:xfrm>
          </p:grpSpPr>
          <p:sp>
            <p:nvSpPr>
              <p:cNvPr id="70667" name="Line 11"/>
              <p:cNvSpPr/>
              <p:nvPr/>
            </p:nvSpPr>
            <p:spPr>
              <a:xfrm>
                <a:off x="2208" y="3456"/>
                <a:ext cx="256" cy="212"/>
              </a:xfrm>
              <a:prstGeom prst="line">
                <a:avLst/>
              </a:prstGeom>
              <a:ln w="38100" cap="flat" cmpd="sng">
                <a:solidFill>
                  <a:srgbClr val="336699"/>
                </a:solidFill>
                <a:prstDash val="solid"/>
                <a:round/>
                <a:headEnd type="none" w="med" len="med"/>
                <a:tailEnd type="none" w="med" len="med"/>
              </a:ln>
            </p:spPr>
          </p:sp>
          <p:sp>
            <p:nvSpPr>
              <p:cNvPr id="70668" name="Oval 12"/>
              <p:cNvSpPr/>
              <p:nvPr/>
            </p:nvSpPr>
            <p:spPr>
              <a:xfrm>
                <a:off x="2400" y="3600"/>
                <a:ext cx="237" cy="22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69" name="Oval 13"/>
              <p:cNvSpPr/>
              <p:nvPr/>
            </p:nvSpPr>
            <p:spPr>
              <a:xfrm>
                <a:off x="2028" y="3270"/>
                <a:ext cx="240" cy="227"/>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70" name="Line 14"/>
              <p:cNvSpPr/>
              <p:nvPr/>
            </p:nvSpPr>
            <p:spPr>
              <a:xfrm flipH="1">
                <a:off x="1776" y="3456"/>
                <a:ext cx="288" cy="240"/>
              </a:xfrm>
              <a:prstGeom prst="line">
                <a:avLst/>
              </a:prstGeom>
              <a:ln w="38100" cap="flat" cmpd="sng">
                <a:solidFill>
                  <a:srgbClr val="336699"/>
                </a:solidFill>
                <a:prstDash val="solid"/>
                <a:round/>
                <a:headEnd type="none" w="med" len="med"/>
                <a:tailEnd type="none" w="med" len="med"/>
              </a:ln>
            </p:spPr>
          </p:sp>
          <p:sp>
            <p:nvSpPr>
              <p:cNvPr id="70671" name="Oval 15"/>
              <p:cNvSpPr/>
              <p:nvPr/>
            </p:nvSpPr>
            <p:spPr>
              <a:xfrm>
                <a:off x="1632" y="3600"/>
                <a:ext cx="238" cy="22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
          <p:nvSpPr>
            <p:cNvPr id="70672" name="AutoShape 16"/>
            <p:cNvSpPr/>
            <p:nvPr/>
          </p:nvSpPr>
          <p:spPr>
            <a:xfrm>
              <a:off x="4128" y="3312"/>
              <a:ext cx="432" cy="192"/>
            </a:xfrm>
            <a:prstGeom prst="rightArrow">
              <a:avLst>
                <a:gd name="adj1" fmla="val 50000"/>
                <a:gd name="adj2" fmla="val 56250"/>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0673" name="Text Box 17"/>
            <p:cNvSpPr txBox="1"/>
            <p:nvPr/>
          </p:nvSpPr>
          <p:spPr>
            <a:xfrm>
              <a:off x="3840" y="3840"/>
              <a:ext cx="912" cy="523"/>
            </a:xfrm>
            <a:prstGeom prst="rect">
              <a:avLst/>
            </a:prstGeom>
            <a:noFill/>
            <a:ln w="9525">
              <a:noFill/>
            </a:ln>
          </p:spPr>
          <p:txBody>
            <a:bodyPr anchor="t" anchorCtr="0">
              <a:spAutoFit/>
            </a:bodyPr>
            <a:p>
              <a:pPr algn="ctr">
                <a:lnSpc>
                  <a:spcPct val="100000"/>
                </a:lnSpc>
                <a:spcBef>
                  <a:spcPts val="0"/>
                </a:spcBef>
                <a:spcAft>
                  <a:spcPts val="0"/>
                </a:spcAft>
              </a:pPr>
              <a:r>
                <a:rPr lang="zh-CN" altLang="en-US" sz="2400" b="1" dirty="0">
                  <a:latin typeface="Tahoma" panose="020B0604030504040204" charset="0"/>
                  <a:ea typeface="宋体" panose="02010600030101010101" pitchFamily="2" charset="-122"/>
                </a:rPr>
                <a:t>单向左旋</a:t>
              </a:r>
              <a:endParaRPr lang="zh-CN" altLang="en-US" sz="2400" b="1" dirty="0">
                <a:latin typeface="Tahoma" panose="020B0604030504040204" charset="0"/>
                <a:ea typeface="宋体" panose="02010600030101010101" pitchFamily="2" charset="-122"/>
              </a:endParaRPr>
            </a:p>
            <a:p>
              <a:pPr algn="ctr">
                <a:lnSpc>
                  <a:spcPct val="100000"/>
                </a:lnSpc>
                <a:spcBef>
                  <a:spcPts val="0"/>
                </a:spcBef>
                <a:spcAft>
                  <a:spcPts val="0"/>
                </a:spcAft>
              </a:pPr>
              <a:r>
                <a:rPr lang="en-US" altLang="zh-CN" sz="2400" b="1" dirty="0">
                  <a:latin typeface="Tahoma" panose="020B0604030504040204" charset="0"/>
                  <a:ea typeface="宋体" panose="02010600030101010101" pitchFamily="2" charset="-122"/>
                </a:rPr>
                <a:t>RR</a:t>
              </a:r>
              <a:r>
                <a:rPr lang="zh-CN" altLang="en-US" sz="2400" b="1" dirty="0">
                  <a:latin typeface="Tahoma" panose="020B0604030504040204" charset="0"/>
                  <a:ea typeface="宋体" panose="02010600030101010101" pitchFamily="2" charset="-122"/>
                </a:rPr>
                <a:t>型</a:t>
              </a:r>
              <a:endParaRPr lang="zh-CN" altLang="en-US" sz="2400" b="1" dirty="0">
                <a:latin typeface="Tahoma" panose="020B0604030504040204" charset="0"/>
                <a:ea typeface="宋体" panose="02010600030101010101" pitchFamily="2" charset="-122"/>
              </a:endParaRPr>
            </a:p>
          </p:txBody>
        </p:sp>
      </p:grpSp>
      <p:grpSp>
        <p:nvGrpSpPr>
          <p:cNvPr id="70674" name="Group 18"/>
          <p:cNvGrpSpPr/>
          <p:nvPr/>
        </p:nvGrpSpPr>
        <p:grpSpPr>
          <a:xfrm>
            <a:off x="1847215" y="3213100"/>
            <a:ext cx="3652838" cy="2430463"/>
            <a:chOff x="3312" y="2928"/>
            <a:chExt cx="2301" cy="1531"/>
          </a:xfrm>
        </p:grpSpPr>
        <p:grpSp>
          <p:nvGrpSpPr>
            <p:cNvPr id="70675" name="Group 19"/>
            <p:cNvGrpSpPr/>
            <p:nvPr/>
          </p:nvGrpSpPr>
          <p:grpSpPr>
            <a:xfrm flipH="1">
              <a:off x="3312" y="2928"/>
              <a:ext cx="1104" cy="959"/>
              <a:chOff x="1046" y="3263"/>
              <a:chExt cx="828" cy="720"/>
            </a:xfrm>
          </p:grpSpPr>
          <p:sp>
            <p:nvSpPr>
              <p:cNvPr id="70676" name="Line 20"/>
              <p:cNvSpPr/>
              <p:nvPr/>
            </p:nvSpPr>
            <p:spPr>
              <a:xfrm>
                <a:off x="1220" y="3399"/>
                <a:ext cx="508" cy="441"/>
              </a:xfrm>
              <a:prstGeom prst="line">
                <a:avLst/>
              </a:prstGeom>
              <a:ln w="38100" cap="flat" cmpd="sng">
                <a:solidFill>
                  <a:srgbClr val="336699"/>
                </a:solidFill>
                <a:prstDash val="solid"/>
                <a:round/>
                <a:headEnd type="none" w="med" len="med"/>
                <a:tailEnd type="none" w="med" len="med"/>
              </a:ln>
            </p:spPr>
          </p:sp>
          <p:sp>
            <p:nvSpPr>
              <p:cNvPr id="70677" name="Oval 21"/>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78" name="Oval 22"/>
              <p:cNvSpPr/>
              <p:nvPr/>
            </p:nvSpPr>
            <p:spPr>
              <a:xfrm>
                <a:off x="1680"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79" name="Oval 23"/>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grpSp>
          <p:nvGrpSpPr>
            <p:cNvPr id="70680" name="Group 24"/>
            <p:cNvGrpSpPr/>
            <p:nvPr/>
          </p:nvGrpSpPr>
          <p:grpSpPr>
            <a:xfrm>
              <a:off x="4608" y="3312"/>
              <a:ext cx="1005" cy="559"/>
              <a:chOff x="1632" y="3270"/>
              <a:chExt cx="1005" cy="559"/>
            </a:xfrm>
          </p:grpSpPr>
          <p:sp>
            <p:nvSpPr>
              <p:cNvPr id="70681" name="Line 25"/>
              <p:cNvSpPr/>
              <p:nvPr/>
            </p:nvSpPr>
            <p:spPr>
              <a:xfrm>
                <a:off x="2208" y="3456"/>
                <a:ext cx="256" cy="212"/>
              </a:xfrm>
              <a:prstGeom prst="line">
                <a:avLst/>
              </a:prstGeom>
              <a:ln w="38100" cap="flat" cmpd="sng">
                <a:solidFill>
                  <a:srgbClr val="336699"/>
                </a:solidFill>
                <a:prstDash val="solid"/>
                <a:round/>
                <a:headEnd type="none" w="med" len="med"/>
                <a:tailEnd type="none" w="med" len="med"/>
              </a:ln>
            </p:spPr>
          </p:sp>
          <p:sp>
            <p:nvSpPr>
              <p:cNvPr id="70682" name="Oval 26"/>
              <p:cNvSpPr/>
              <p:nvPr/>
            </p:nvSpPr>
            <p:spPr>
              <a:xfrm>
                <a:off x="2400" y="3600"/>
                <a:ext cx="237" cy="22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83" name="Oval 27"/>
              <p:cNvSpPr/>
              <p:nvPr/>
            </p:nvSpPr>
            <p:spPr>
              <a:xfrm>
                <a:off x="2028" y="3270"/>
                <a:ext cx="240" cy="227"/>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0684" name="Line 28"/>
              <p:cNvSpPr/>
              <p:nvPr/>
            </p:nvSpPr>
            <p:spPr>
              <a:xfrm flipH="1">
                <a:off x="1776" y="3456"/>
                <a:ext cx="288" cy="240"/>
              </a:xfrm>
              <a:prstGeom prst="line">
                <a:avLst/>
              </a:prstGeom>
              <a:ln w="38100" cap="flat" cmpd="sng">
                <a:solidFill>
                  <a:srgbClr val="336699"/>
                </a:solidFill>
                <a:prstDash val="solid"/>
                <a:round/>
                <a:headEnd type="none" w="med" len="med"/>
                <a:tailEnd type="none" w="med" len="med"/>
              </a:ln>
            </p:spPr>
          </p:sp>
          <p:sp>
            <p:nvSpPr>
              <p:cNvPr id="70685" name="Oval 29"/>
              <p:cNvSpPr/>
              <p:nvPr/>
            </p:nvSpPr>
            <p:spPr>
              <a:xfrm>
                <a:off x="1632" y="3600"/>
                <a:ext cx="238" cy="22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
          <p:nvSpPr>
            <p:cNvPr id="70686" name="AutoShape 30"/>
            <p:cNvSpPr/>
            <p:nvPr/>
          </p:nvSpPr>
          <p:spPr>
            <a:xfrm>
              <a:off x="4176" y="3408"/>
              <a:ext cx="432" cy="192"/>
            </a:xfrm>
            <a:prstGeom prst="rightArrow">
              <a:avLst>
                <a:gd name="adj1" fmla="val 50000"/>
                <a:gd name="adj2" fmla="val 56250"/>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0687" name="Text Box 31"/>
            <p:cNvSpPr txBox="1"/>
            <p:nvPr/>
          </p:nvSpPr>
          <p:spPr>
            <a:xfrm>
              <a:off x="3721" y="3936"/>
              <a:ext cx="1478" cy="523"/>
            </a:xfrm>
            <a:prstGeom prst="rect">
              <a:avLst/>
            </a:prstGeom>
            <a:noFill/>
            <a:ln w="9525">
              <a:noFill/>
            </a:ln>
          </p:spPr>
          <p:txBody>
            <a:bodyPr wrap="square" anchor="t" anchorCtr="0">
              <a:spAutoFit/>
            </a:bodyPr>
            <a:p>
              <a:pPr algn="ctr">
                <a:lnSpc>
                  <a:spcPct val="100000"/>
                </a:lnSpc>
                <a:spcBef>
                  <a:spcPts val="0"/>
                </a:spcBef>
                <a:spcAft>
                  <a:spcPts val="0"/>
                </a:spcAft>
              </a:pPr>
              <a:r>
                <a:rPr lang="zh-CN" altLang="en-US" sz="2400" b="1" dirty="0">
                  <a:latin typeface="Tahoma" panose="020B0604030504040204" charset="0"/>
                  <a:ea typeface="宋体" panose="02010600030101010101" pitchFamily="2" charset="-122"/>
                </a:rPr>
                <a:t>单向右旋</a:t>
              </a:r>
              <a:endParaRPr lang="zh-CN" altLang="en-US" sz="2400" b="1" dirty="0">
                <a:latin typeface="Tahoma" panose="020B0604030504040204" charset="0"/>
                <a:ea typeface="宋体" panose="02010600030101010101" pitchFamily="2" charset="-122"/>
              </a:endParaRPr>
            </a:p>
            <a:p>
              <a:pPr algn="ctr">
                <a:lnSpc>
                  <a:spcPct val="100000"/>
                </a:lnSpc>
                <a:spcBef>
                  <a:spcPts val="0"/>
                </a:spcBef>
                <a:spcAft>
                  <a:spcPts val="0"/>
                </a:spcAft>
              </a:pPr>
              <a:r>
                <a:rPr lang="en-US" altLang="zh-CN" sz="2400" b="1" dirty="0">
                  <a:latin typeface="Tahoma" panose="020B0604030504040204" charset="0"/>
                  <a:ea typeface="宋体" panose="02010600030101010101" pitchFamily="2" charset="-122"/>
                </a:rPr>
                <a:t>LL</a:t>
              </a:r>
              <a:r>
                <a:rPr lang="zh-CN" altLang="en-US" sz="2400" b="1" dirty="0">
                  <a:latin typeface="Tahoma" panose="020B0604030504040204" charset="0"/>
                  <a:ea typeface="宋体" panose="02010600030101010101" pitchFamily="2" charset="-122"/>
                </a:rPr>
                <a:t>型</a:t>
              </a:r>
              <a:endParaRPr lang="zh-CN" altLang="en-US" sz="2400" b="1"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平衡化</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双向旋转：</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如果这三个结点处于一条折线上(“&lt;”型或“&gt;”型)，则采用双向旋转进行平衡化[A&gt;B&gt;C]</a:t>
            </a:r>
            <a:endParaRPr lang="zh-CN" altLang="en-US"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双旋转分为先左后右(“&lt;”型)和先右后左(“&gt;”型)</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1630998" y="3356293"/>
            <a:ext cx="3962400" cy="2201862"/>
            <a:chOff x="2733" y="5808"/>
            <a:chExt cx="6240" cy="3467"/>
          </a:xfrm>
        </p:grpSpPr>
        <p:grpSp>
          <p:nvGrpSpPr>
            <p:cNvPr id="71684" name="Group 4"/>
            <p:cNvGrpSpPr/>
            <p:nvPr/>
          </p:nvGrpSpPr>
          <p:grpSpPr>
            <a:xfrm>
              <a:off x="7053" y="6048"/>
              <a:ext cx="1920" cy="1200"/>
              <a:chOff x="1632" y="3270"/>
              <a:chExt cx="1005" cy="559"/>
            </a:xfrm>
          </p:grpSpPr>
          <p:sp>
            <p:nvSpPr>
              <p:cNvPr id="71685" name="Line 5"/>
              <p:cNvSpPr/>
              <p:nvPr/>
            </p:nvSpPr>
            <p:spPr>
              <a:xfrm>
                <a:off x="2208" y="3456"/>
                <a:ext cx="256" cy="212"/>
              </a:xfrm>
              <a:prstGeom prst="line">
                <a:avLst/>
              </a:prstGeom>
              <a:ln w="38100" cap="flat" cmpd="sng">
                <a:solidFill>
                  <a:srgbClr val="336699"/>
                </a:solidFill>
                <a:prstDash val="solid"/>
                <a:round/>
                <a:headEnd type="none" w="med" len="med"/>
                <a:tailEnd type="none" w="med" len="med"/>
              </a:ln>
            </p:spPr>
          </p:sp>
          <p:sp>
            <p:nvSpPr>
              <p:cNvPr id="71686" name="Oval 6"/>
              <p:cNvSpPr/>
              <p:nvPr/>
            </p:nvSpPr>
            <p:spPr>
              <a:xfrm>
                <a:off x="2400" y="3600"/>
                <a:ext cx="237" cy="22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687" name="Oval 7"/>
              <p:cNvSpPr/>
              <p:nvPr/>
            </p:nvSpPr>
            <p:spPr>
              <a:xfrm>
                <a:off x="2028" y="3270"/>
                <a:ext cx="240" cy="227"/>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688" name="Line 8"/>
              <p:cNvSpPr/>
              <p:nvPr/>
            </p:nvSpPr>
            <p:spPr>
              <a:xfrm flipH="1">
                <a:off x="1776" y="3456"/>
                <a:ext cx="288" cy="240"/>
              </a:xfrm>
              <a:prstGeom prst="line">
                <a:avLst/>
              </a:prstGeom>
              <a:ln w="38100" cap="flat" cmpd="sng">
                <a:solidFill>
                  <a:srgbClr val="336699"/>
                </a:solidFill>
                <a:prstDash val="solid"/>
                <a:round/>
                <a:headEnd type="none" w="med" len="med"/>
                <a:tailEnd type="none" w="med" len="med"/>
              </a:ln>
            </p:spPr>
          </p:sp>
          <p:sp>
            <p:nvSpPr>
              <p:cNvPr id="71689" name="Oval 9"/>
              <p:cNvSpPr/>
              <p:nvPr/>
            </p:nvSpPr>
            <p:spPr>
              <a:xfrm>
                <a:off x="1632" y="3600"/>
                <a:ext cx="238" cy="22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
          <p:nvSpPr>
            <p:cNvPr id="71690" name="AutoShape 10"/>
            <p:cNvSpPr/>
            <p:nvPr/>
          </p:nvSpPr>
          <p:spPr>
            <a:xfrm>
              <a:off x="3813" y="6648"/>
              <a:ext cx="825" cy="412"/>
            </a:xfrm>
            <a:prstGeom prst="rightArrow">
              <a:avLst>
                <a:gd name="adj1" fmla="val 50000"/>
                <a:gd name="adj2" fmla="val 49972"/>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latin typeface="Tahoma" panose="020B0604030504040204" charset="0"/>
                <a:ea typeface="宋体" panose="02010600030101010101" pitchFamily="2" charset="-122"/>
              </a:endParaRPr>
            </a:p>
          </p:txBody>
        </p:sp>
        <p:sp>
          <p:nvSpPr>
            <p:cNvPr id="71691" name="Text Box 11"/>
            <p:cNvSpPr txBox="1"/>
            <p:nvPr/>
          </p:nvSpPr>
          <p:spPr>
            <a:xfrm>
              <a:off x="4173" y="7968"/>
              <a:ext cx="3600" cy="1307"/>
            </a:xfrm>
            <a:prstGeom prst="rect">
              <a:avLst/>
            </a:prstGeom>
            <a:noFill/>
            <a:ln w="9525">
              <a:noFill/>
            </a:ln>
          </p:spPr>
          <p:txBody>
            <a:bodyPr anchor="t" anchorCtr="0">
              <a:spAutoFit/>
            </a:bodyPr>
            <a:p>
              <a:pPr algn="ctr">
                <a:lnSpc>
                  <a:spcPct val="100000"/>
                </a:lnSpc>
                <a:spcBef>
                  <a:spcPts val="0"/>
                </a:spcBef>
                <a:spcAft>
                  <a:spcPts val="0"/>
                </a:spcAft>
              </a:pPr>
              <a:r>
                <a:rPr lang="zh-CN" altLang="en-US" sz="2400" b="1" dirty="0">
                  <a:latin typeface="Tahoma" panose="020B0604030504040204" charset="0"/>
                  <a:ea typeface="宋体" panose="02010600030101010101" pitchFamily="2" charset="-122"/>
                </a:rPr>
                <a:t>先左后右旋转</a:t>
              </a:r>
              <a:endParaRPr lang="zh-CN" altLang="en-US" sz="2400" b="1" dirty="0">
                <a:latin typeface="Tahoma" panose="020B0604030504040204" charset="0"/>
                <a:ea typeface="宋体" panose="02010600030101010101" pitchFamily="2" charset="-122"/>
              </a:endParaRPr>
            </a:p>
            <a:p>
              <a:pPr algn="ctr">
                <a:lnSpc>
                  <a:spcPct val="100000"/>
                </a:lnSpc>
                <a:spcBef>
                  <a:spcPts val="0"/>
                </a:spcBef>
                <a:spcAft>
                  <a:spcPts val="0"/>
                </a:spcAft>
              </a:pPr>
              <a:r>
                <a:rPr lang="en-US" altLang="zh-CN" sz="2400" b="1" dirty="0">
                  <a:latin typeface="Tahoma" panose="020B0604030504040204" charset="0"/>
                  <a:ea typeface="宋体" panose="02010600030101010101" pitchFamily="2" charset="-122"/>
                </a:rPr>
                <a:t>LR</a:t>
              </a:r>
              <a:r>
                <a:rPr lang="zh-CN" altLang="en-US" sz="2400" b="1" dirty="0">
                  <a:latin typeface="Tahoma" panose="020B0604030504040204" charset="0"/>
                  <a:ea typeface="宋体" panose="02010600030101010101" pitchFamily="2" charset="-122"/>
                </a:rPr>
                <a:t>型</a:t>
              </a:r>
              <a:endParaRPr lang="zh-CN" altLang="en-US" sz="2400" b="1" dirty="0">
                <a:latin typeface="Tahoma" panose="020B0604030504040204" charset="0"/>
                <a:ea typeface="宋体" panose="02010600030101010101" pitchFamily="2" charset="-122"/>
              </a:endParaRPr>
            </a:p>
          </p:txBody>
        </p:sp>
        <p:grpSp>
          <p:nvGrpSpPr>
            <p:cNvPr id="71700" name="Group 20"/>
            <p:cNvGrpSpPr/>
            <p:nvPr/>
          </p:nvGrpSpPr>
          <p:grpSpPr>
            <a:xfrm>
              <a:off x="2733" y="5808"/>
              <a:ext cx="1175" cy="1955"/>
              <a:chOff x="540" y="2880"/>
              <a:chExt cx="614" cy="911"/>
            </a:xfrm>
          </p:grpSpPr>
          <p:sp>
            <p:nvSpPr>
              <p:cNvPr id="71701" name="Line 21"/>
              <p:cNvSpPr/>
              <p:nvPr/>
            </p:nvSpPr>
            <p:spPr>
              <a:xfrm>
                <a:off x="720" y="3408"/>
                <a:ext cx="256" cy="212"/>
              </a:xfrm>
              <a:prstGeom prst="line">
                <a:avLst/>
              </a:prstGeom>
              <a:ln w="38100" cap="flat" cmpd="sng">
                <a:solidFill>
                  <a:srgbClr val="336699"/>
                </a:solidFill>
                <a:prstDash val="solid"/>
                <a:round/>
                <a:headEnd type="none" w="med" len="med"/>
                <a:tailEnd type="none" w="med" len="med"/>
              </a:ln>
            </p:spPr>
          </p:sp>
          <p:sp>
            <p:nvSpPr>
              <p:cNvPr id="71702" name="Oval 22"/>
              <p:cNvSpPr/>
              <p:nvPr/>
            </p:nvSpPr>
            <p:spPr>
              <a:xfrm>
                <a:off x="912" y="2880"/>
                <a:ext cx="238" cy="22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03" name="Oval 23"/>
              <p:cNvSpPr/>
              <p:nvPr/>
            </p:nvSpPr>
            <p:spPr>
              <a:xfrm>
                <a:off x="917" y="3562"/>
                <a:ext cx="237" cy="22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04" name="Line 24"/>
              <p:cNvSpPr/>
              <p:nvPr/>
            </p:nvSpPr>
            <p:spPr>
              <a:xfrm flipV="1">
                <a:off x="720" y="3072"/>
                <a:ext cx="240" cy="192"/>
              </a:xfrm>
              <a:prstGeom prst="line">
                <a:avLst/>
              </a:prstGeom>
              <a:ln w="38100" cap="flat" cmpd="sng">
                <a:solidFill>
                  <a:srgbClr val="336699"/>
                </a:solidFill>
                <a:prstDash val="solid"/>
                <a:round/>
                <a:headEnd type="none" w="med" len="med"/>
                <a:tailEnd type="none" w="med" len="med"/>
              </a:ln>
            </p:spPr>
          </p:sp>
          <p:sp>
            <p:nvSpPr>
              <p:cNvPr id="71705" name="Oval 25"/>
              <p:cNvSpPr/>
              <p:nvPr/>
            </p:nvSpPr>
            <p:spPr>
              <a:xfrm>
                <a:off x="540" y="3222"/>
                <a:ext cx="240" cy="227"/>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grpSp>
          <p:nvGrpSpPr>
            <p:cNvPr id="71712" name="Group 32"/>
            <p:cNvGrpSpPr/>
            <p:nvPr/>
          </p:nvGrpSpPr>
          <p:grpSpPr>
            <a:xfrm flipH="1">
              <a:off x="4293" y="5928"/>
              <a:ext cx="2107" cy="1817"/>
              <a:chOff x="1046" y="3263"/>
              <a:chExt cx="828" cy="720"/>
            </a:xfrm>
          </p:grpSpPr>
          <p:sp>
            <p:nvSpPr>
              <p:cNvPr id="71713" name="Line 33"/>
              <p:cNvSpPr/>
              <p:nvPr/>
            </p:nvSpPr>
            <p:spPr>
              <a:xfrm>
                <a:off x="1220" y="3399"/>
                <a:ext cx="508" cy="441"/>
              </a:xfrm>
              <a:prstGeom prst="line">
                <a:avLst/>
              </a:prstGeom>
              <a:ln w="38100" cap="flat" cmpd="sng">
                <a:solidFill>
                  <a:srgbClr val="336699"/>
                </a:solidFill>
                <a:prstDash val="solid"/>
                <a:round/>
                <a:headEnd type="none" w="med" len="med"/>
                <a:tailEnd type="none" w="med" len="med"/>
              </a:ln>
            </p:spPr>
          </p:sp>
          <p:sp>
            <p:nvSpPr>
              <p:cNvPr id="71714" name="Oval 34"/>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15" name="Oval 35"/>
              <p:cNvSpPr/>
              <p:nvPr/>
            </p:nvSpPr>
            <p:spPr>
              <a:xfrm>
                <a:off x="1680"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16" name="Oval 36"/>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
          <p:nvSpPr>
            <p:cNvPr id="71722" name="AutoShape 42"/>
            <p:cNvSpPr/>
            <p:nvPr/>
          </p:nvSpPr>
          <p:spPr>
            <a:xfrm>
              <a:off x="5973" y="6648"/>
              <a:ext cx="825" cy="412"/>
            </a:xfrm>
            <a:prstGeom prst="rightArrow">
              <a:avLst>
                <a:gd name="adj1" fmla="val 50000"/>
                <a:gd name="adj2" fmla="val 49972"/>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latin typeface="Tahoma" panose="020B0604030504040204" charset="0"/>
                <a:ea typeface="宋体" panose="02010600030101010101" pitchFamily="2" charset="-122"/>
              </a:endParaRPr>
            </a:p>
          </p:txBody>
        </p:sp>
      </p:grpSp>
      <p:grpSp>
        <p:nvGrpSpPr>
          <p:cNvPr id="6" name="组合 5"/>
          <p:cNvGrpSpPr/>
          <p:nvPr/>
        </p:nvGrpSpPr>
        <p:grpSpPr>
          <a:xfrm>
            <a:off x="6431915" y="3356610"/>
            <a:ext cx="3886200" cy="2200910"/>
            <a:chOff x="10293" y="5808"/>
            <a:chExt cx="6120" cy="3466"/>
          </a:xfrm>
        </p:grpSpPr>
        <p:grpSp>
          <p:nvGrpSpPr>
            <p:cNvPr id="71692" name="Group 12"/>
            <p:cNvGrpSpPr/>
            <p:nvPr/>
          </p:nvGrpSpPr>
          <p:grpSpPr>
            <a:xfrm>
              <a:off x="14493" y="5928"/>
              <a:ext cx="1920" cy="1200"/>
              <a:chOff x="1632" y="3270"/>
              <a:chExt cx="1005" cy="559"/>
            </a:xfrm>
          </p:grpSpPr>
          <p:sp>
            <p:nvSpPr>
              <p:cNvPr id="71693" name="Line 13"/>
              <p:cNvSpPr/>
              <p:nvPr/>
            </p:nvSpPr>
            <p:spPr>
              <a:xfrm>
                <a:off x="2208" y="3456"/>
                <a:ext cx="256" cy="212"/>
              </a:xfrm>
              <a:prstGeom prst="line">
                <a:avLst/>
              </a:prstGeom>
              <a:ln w="38100" cap="flat" cmpd="sng">
                <a:solidFill>
                  <a:srgbClr val="336699"/>
                </a:solidFill>
                <a:prstDash val="solid"/>
                <a:round/>
                <a:headEnd type="none" w="med" len="med"/>
                <a:tailEnd type="none" w="med" len="med"/>
              </a:ln>
            </p:spPr>
          </p:sp>
          <p:sp>
            <p:nvSpPr>
              <p:cNvPr id="71694" name="Oval 14"/>
              <p:cNvSpPr/>
              <p:nvPr/>
            </p:nvSpPr>
            <p:spPr>
              <a:xfrm>
                <a:off x="2400" y="3600"/>
                <a:ext cx="237" cy="22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695" name="Oval 15"/>
              <p:cNvSpPr/>
              <p:nvPr/>
            </p:nvSpPr>
            <p:spPr>
              <a:xfrm>
                <a:off x="2028" y="3270"/>
                <a:ext cx="240" cy="227"/>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696" name="Line 16"/>
              <p:cNvSpPr/>
              <p:nvPr/>
            </p:nvSpPr>
            <p:spPr>
              <a:xfrm flipH="1">
                <a:off x="1776" y="3456"/>
                <a:ext cx="288" cy="240"/>
              </a:xfrm>
              <a:prstGeom prst="line">
                <a:avLst/>
              </a:prstGeom>
              <a:ln w="38100" cap="flat" cmpd="sng">
                <a:solidFill>
                  <a:srgbClr val="336699"/>
                </a:solidFill>
                <a:prstDash val="solid"/>
                <a:round/>
                <a:headEnd type="none" w="med" len="med"/>
                <a:tailEnd type="none" w="med" len="med"/>
              </a:ln>
            </p:spPr>
          </p:sp>
          <p:sp>
            <p:nvSpPr>
              <p:cNvPr id="71697" name="Oval 17"/>
              <p:cNvSpPr/>
              <p:nvPr/>
            </p:nvSpPr>
            <p:spPr>
              <a:xfrm>
                <a:off x="1632" y="3600"/>
                <a:ext cx="238" cy="22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
          <p:nvSpPr>
            <p:cNvPr id="71698" name="AutoShape 18"/>
            <p:cNvSpPr/>
            <p:nvPr/>
          </p:nvSpPr>
          <p:spPr>
            <a:xfrm>
              <a:off x="11733" y="6648"/>
              <a:ext cx="825" cy="412"/>
            </a:xfrm>
            <a:prstGeom prst="rightArrow">
              <a:avLst>
                <a:gd name="adj1" fmla="val 50000"/>
                <a:gd name="adj2" fmla="val 49972"/>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latin typeface="Tahoma" panose="020B0604030504040204" charset="0"/>
                <a:ea typeface="宋体" panose="02010600030101010101" pitchFamily="2" charset="-122"/>
              </a:endParaRPr>
            </a:p>
          </p:txBody>
        </p:sp>
        <p:sp>
          <p:nvSpPr>
            <p:cNvPr id="71699" name="Text Box 19"/>
            <p:cNvSpPr txBox="1"/>
            <p:nvPr/>
          </p:nvSpPr>
          <p:spPr>
            <a:xfrm>
              <a:off x="11733" y="7968"/>
              <a:ext cx="3360" cy="1307"/>
            </a:xfrm>
            <a:prstGeom prst="rect">
              <a:avLst/>
            </a:prstGeom>
            <a:noFill/>
            <a:ln w="9525">
              <a:noFill/>
            </a:ln>
          </p:spPr>
          <p:txBody>
            <a:bodyPr anchor="t" anchorCtr="0">
              <a:spAutoFit/>
            </a:bodyPr>
            <a:p>
              <a:pPr algn="ctr">
                <a:lnSpc>
                  <a:spcPct val="100000"/>
                </a:lnSpc>
                <a:spcBef>
                  <a:spcPts val="0"/>
                </a:spcBef>
                <a:spcAft>
                  <a:spcPts val="0"/>
                </a:spcAft>
              </a:pPr>
              <a:r>
                <a:rPr lang="zh-CN" altLang="en-US" sz="2400" b="1" dirty="0">
                  <a:latin typeface="Tahoma" panose="020B0604030504040204" charset="0"/>
                  <a:ea typeface="宋体" panose="02010600030101010101" pitchFamily="2" charset="-122"/>
                </a:rPr>
                <a:t>先右后左旋转</a:t>
              </a:r>
              <a:endParaRPr lang="zh-CN" altLang="en-US" sz="2400" b="1" dirty="0">
                <a:latin typeface="Tahoma" panose="020B0604030504040204" charset="0"/>
                <a:ea typeface="宋体" panose="02010600030101010101" pitchFamily="2" charset="-122"/>
              </a:endParaRPr>
            </a:p>
            <a:p>
              <a:pPr algn="ctr">
                <a:lnSpc>
                  <a:spcPct val="100000"/>
                </a:lnSpc>
                <a:spcBef>
                  <a:spcPts val="0"/>
                </a:spcBef>
                <a:spcAft>
                  <a:spcPts val="0"/>
                </a:spcAft>
              </a:pPr>
              <a:r>
                <a:rPr lang="en-US" altLang="zh-CN" sz="2400" b="1" dirty="0">
                  <a:latin typeface="Tahoma" panose="020B0604030504040204" charset="0"/>
                  <a:ea typeface="宋体" panose="02010600030101010101" pitchFamily="2" charset="-122"/>
                </a:rPr>
                <a:t>RL</a:t>
              </a:r>
              <a:r>
                <a:rPr lang="zh-CN" altLang="en-US" sz="2400" b="1" dirty="0">
                  <a:latin typeface="Tahoma" panose="020B0604030504040204" charset="0"/>
                  <a:ea typeface="宋体" panose="02010600030101010101" pitchFamily="2" charset="-122"/>
                </a:rPr>
                <a:t>型</a:t>
              </a:r>
              <a:endParaRPr lang="zh-CN" altLang="en-US" sz="2400" b="1" dirty="0">
                <a:latin typeface="Tahoma" panose="020B0604030504040204" charset="0"/>
                <a:ea typeface="宋体" panose="02010600030101010101" pitchFamily="2" charset="-122"/>
              </a:endParaRPr>
            </a:p>
          </p:txBody>
        </p:sp>
        <p:grpSp>
          <p:nvGrpSpPr>
            <p:cNvPr id="71706" name="Group 26"/>
            <p:cNvGrpSpPr/>
            <p:nvPr/>
          </p:nvGrpSpPr>
          <p:grpSpPr>
            <a:xfrm flipH="1">
              <a:off x="10293" y="5808"/>
              <a:ext cx="1192" cy="1955"/>
              <a:chOff x="540" y="2880"/>
              <a:chExt cx="614" cy="911"/>
            </a:xfrm>
          </p:grpSpPr>
          <p:sp>
            <p:nvSpPr>
              <p:cNvPr id="71707" name="Line 27"/>
              <p:cNvSpPr/>
              <p:nvPr/>
            </p:nvSpPr>
            <p:spPr>
              <a:xfrm>
                <a:off x="720" y="3408"/>
                <a:ext cx="256" cy="212"/>
              </a:xfrm>
              <a:prstGeom prst="line">
                <a:avLst/>
              </a:prstGeom>
              <a:ln w="38100" cap="flat" cmpd="sng">
                <a:solidFill>
                  <a:srgbClr val="336699"/>
                </a:solidFill>
                <a:prstDash val="solid"/>
                <a:round/>
                <a:headEnd type="none" w="med" len="med"/>
                <a:tailEnd type="none" w="med" len="med"/>
              </a:ln>
            </p:spPr>
          </p:sp>
          <p:sp>
            <p:nvSpPr>
              <p:cNvPr id="71708" name="Oval 28"/>
              <p:cNvSpPr/>
              <p:nvPr/>
            </p:nvSpPr>
            <p:spPr>
              <a:xfrm>
                <a:off x="912" y="2880"/>
                <a:ext cx="238" cy="22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09" name="Oval 29"/>
              <p:cNvSpPr/>
              <p:nvPr/>
            </p:nvSpPr>
            <p:spPr>
              <a:xfrm>
                <a:off x="917" y="3562"/>
                <a:ext cx="237" cy="22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10" name="Line 30"/>
              <p:cNvSpPr/>
              <p:nvPr/>
            </p:nvSpPr>
            <p:spPr>
              <a:xfrm flipV="1">
                <a:off x="720" y="3072"/>
                <a:ext cx="240" cy="192"/>
              </a:xfrm>
              <a:prstGeom prst="line">
                <a:avLst/>
              </a:prstGeom>
              <a:ln w="38100" cap="flat" cmpd="sng">
                <a:solidFill>
                  <a:srgbClr val="336699"/>
                </a:solidFill>
                <a:prstDash val="solid"/>
                <a:round/>
                <a:headEnd type="none" w="med" len="med"/>
                <a:tailEnd type="none" w="med" len="med"/>
              </a:ln>
            </p:spPr>
          </p:sp>
          <p:sp>
            <p:nvSpPr>
              <p:cNvPr id="71711" name="Oval 31"/>
              <p:cNvSpPr/>
              <p:nvPr/>
            </p:nvSpPr>
            <p:spPr>
              <a:xfrm>
                <a:off x="540" y="3222"/>
                <a:ext cx="240" cy="227"/>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grpSp>
          <p:nvGrpSpPr>
            <p:cNvPr id="71717" name="Group 37"/>
            <p:cNvGrpSpPr/>
            <p:nvPr/>
          </p:nvGrpSpPr>
          <p:grpSpPr>
            <a:xfrm>
              <a:off x="11973" y="5928"/>
              <a:ext cx="1927" cy="1852"/>
              <a:chOff x="1046" y="3263"/>
              <a:chExt cx="828" cy="720"/>
            </a:xfrm>
          </p:grpSpPr>
          <p:sp>
            <p:nvSpPr>
              <p:cNvPr id="71718" name="Line 38"/>
              <p:cNvSpPr/>
              <p:nvPr/>
            </p:nvSpPr>
            <p:spPr>
              <a:xfrm>
                <a:off x="1220" y="3399"/>
                <a:ext cx="508" cy="441"/>
              </a:xfrm>
              <a:prstGeom prst="line">
                <a:avLst/>
              </a:prstGeom>
              <a:ln w="38100" cap="flat" cmpd="sng">
                <a:solidFill>
                  <a:srgbClr val="336699"/>
                </a:solidFill>
                <a:prstDash val="solid"/>
                <a:round/>
                <a:headEnd type="none" w="med" len="med"/>
                <a:tailEnd type="none" w="med" len="med"/>
              </a:ln>
            </p:spPr>
          </p:sp>
          <p:sp>
            <p:nvSpPr>
              <p:cNvPr id="71719" name="Oval 39"/>
              <p:cNvSpPr/>
              <p:nvPr/>
            </p:nvSpPr>
            <p:spPr>
              <a:xfrm>
                <a:off x="1046" y="3263"/>
                <a:ext cx="195"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C</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20" name="Oval 40"/>
              <p:cNvSpPr/>
              <p:nvPr/>
            </p:nvSpPr>
            <p:spPr>
              <a:xfrm>
                <a:off x="1680" y="3792"/>
                <a:ext cx="194" cy="191"/>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A</a:t>
                </a:r>
                <a:endParaRPr lang="en-US" altLang="zh-CN" sz="1600" b="1" dirty="0">
                  <a:solidFill>
                    <a:schemeClr val="hlink"/>
                  </a:solidFill>
                  <a:latin typeface="Times New Roman" panose="02020603050405020304" pitchFamily="18" charset="0"/>
                  <a:ea typeface="宋体" panose="02010600030101010101" pitchFamily="2" charset="-122"/>
                </a:endParaRPr>
              </a:p>
            </p:txBody>
          </p:sp>
          <p:sp>
            <p:nvSpPr>
              <p:cNvPr id="71721" name="Oval 41"/>
              <p:cNvSpPr/>
              <p:nvPr/>
            </p:nvSpPr>
            <p:spPr>
              <a:xfrm>
                <a:off x="1371" y="3508"/>
                <a:ext cx="196" cy="19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chemeClr val="hlink"/>
                    </a:solidFill>
                    <a:latin typeface="Times New Roman" panose="02020603050405020304" pitchFamily="18" charset="0"/>
                    <a:ea typeface="宋体" panose="02010600030101010101" pitchFamily="2" charset="-122"/>
                  </a:rPr>
                  <a:t>B</a:t>
                </a:r>
                <a:endParaRPr lang="en-US" altLang="zh-CN" sz="1600" b="1" dirty="0">
                  <a:solidFill>
                    <a:schemeClr val="hlink"/>
                  </a:solidFill>
                  <a:latin typeface="Times New Roman" panose="02020603050405020304" pitchFamily="18" charset="0"/>
                  <a:ea typeface="宋体" panose="02010600030101010101" pitchFamily="2" charset="-122"/>
                </a:endParaRPr>
              </a:p>
            </p:txBody>
          </p:sp>
        </p:grpSp>
        <p:sp>
          <p:nvSpPr>
            <p:cNvPr id="71723" name="AutoShape 43"/>
            <p:cNvSpPr/>
            <p:nvPr/>
          </p:nvSpPr>
          <p:spPr>
            <a:xfrm>
              <a:off x="13533" y="6648"/>
              <a:ext cx="825" cy="412"/>
            </a:xfrm>
            <a:prstGeom prst="rightArrow">
              <a:avLst>
                <a:gd name="adj1" fmla="val 50000"/>
                <a:gd name="adj2" fmla="val 49972"/>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引发单向右旋的</a:t>
            </a:r>
            <a:r>
              <a:rPr lang="zh-CN" altLang="en-US" sz="2800" dirty="0">
                <a:latin typeface="黑体" panose="02010609060101010101" pitchFamily="2" charset="-122"/>
                <a:ea typeface="黑体" panose="02010609060101010101" pitchFamily="2" charset="-122"/>
                <a:sym typeface="+mn-ea"/>
              </a:rPr>
              <a:t>不平衡状态</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在</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左子树</a:t>
            </a:r>
            <a:r>
              <a:rPr lang="en-US" altLang="zh-CN" dirty="0">
                <a:latin typeface="黑体" panose="02010609060101010101" pitchFamily="2" charset="-122"/>
                <a:ea typeface="黑体" panose="02010609060101010101" pitchFamily="2" charset="-122"/>
                <a:sym typeface="+mn-ea"/>
              </a:rPr>
              <a:t>B</a:t>
            </a:r>
            <a:r>
              <a:rPr lang="en-US" altLang="zh-CN" baseline="-25000" dirty="0">
                <a:latin typeface="黑体" panose="02010609060101010101" pitchFamily="2" charset="-122"/>
                <a:ea typeface="黑体" panose="02010609060101010101" pitchFamily="2" charset="-122"/>
                <a:sym typeface="+mn-ea"/>
              </a:rPr>
              <a:t>L</a:t>
            </a:r>
            <a:r>
              <a:rPr lang="zh-CN" altLang="en-US" dirty="0">
                <a:latin typeface="黑体" panose="02010609060101010101" pitchFamily="2" charset="-122"/>
                <a:ea typeface="黑体" panose="02010609060101010101" pitchFamily="2" charset="-122"/>
                <a:sym typeface="+mn-ea"/>
              </a:rPr>
              <a:t>上插入新结点使其高度增</a:t>
            </a:r>
            <a:r>
              <a:rPr lang="en-US" altLang="zh-CN"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，导致结点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的平衡因子增到</a:t>
            </a:r>
            <a:r>
              <a:rPr lang="en-US" altLang="zh-CN" dirty="0">
                <a:latin typeface="黑体" panose="02010609060101010101" pitchFamily="2" charset="-122"/>
                <a:ea typeface="黑体" panose="02010609060101010101" pitchFamily="2" charset="-122"/>
                <a:sym typeface="+mn-ea"/>
              </a:rPr>
              <a:t>+2</a:t>
            </a:r>
            <a:r>
              <a:rPr lang="zh-CN" altLang="en-US" dirty="0">
                <a:latin typeface="黑体" panose="02010609060101010101" pitchFamily="2" charset="-122"/>
                <a:ea typeface="黑体" panose="02010609060101010101" pitchFamily="2" charset="-122"/>
                <a:sym typeface="+mn-ea"/>
              </a:rPr>
              <a:t>，造成不平衡进行平衡化</a:t>
            </a:r>
            <a:r>
              <a:rPr lang="en-US" altLang="zh-CN" dirty="0">
                <a:solidFill>
                  <a:schemeClr val="hlink"/>
                </a:solidFill>
                <a:latin typeface="黑体" panose="02010609060101010101" pitchFamily="2" charset="-122"/>
                <a:ea typeface="黑体" panose="02010609060101010101" pitchFamily="2" charset="-122"/>
                <a:sym typeface="+mn-ea"/>
              </a:rPr>
              <a:t>[A&gt;B&gt;C]</a:t>
            </a: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2708" name="Group 4"/>
          <p:cNvGrpSpPr/>
          <p:nvPr/>
        </p:nvGrpSpPr>
        <p:grpSpPr>
          <a:xfrm>
            <a:off x="2135188" y="2997200"/>
            <a:ext cx="7597775" cy="2493963"/>
            <a:chOff x="388" y="2593"/>
            <a:chExt cx="4786" cy="1571"/>
          </a:xfrm>
        </p:grpSpPr>
        <p:sp>
          <p:nvSpPr>
            <p:cNvPr id="72709" name="Line 5"/>
            <p:cNvSpPr/>
            <p:nvPr/>
          </p:nvSpPr>
          <p:spPr>
            <a:xfrm>
              <a:off x="4610" y="2995"/>
              <a:ext cx="280" cy="250"/>
            </a:xfrm>
            <a:prstGeom prst="line">
              <a:avLst/>
            </a:prstGeom>
            <a:ln w="28575" cap="flat" cmpd="sng">
              <a:solidFill>
                <a:srgbClr val="008000"/>
              </a:solidFill>
              <a:prstDash val="solid"/>
              <a:round/>
              <a:headEnd type="none" w="med" len="med"/>
              <a:tailEnd type="none" w="med" len="med"/>
            </a:ln>
          </p:spPr>
        </p:sp>
        <p:sp>
          <p:nvSpPr>
            <p:cNvPr id="72710" name="Line 6"/>
            <p:cNvSpPr/>
            <p:nvPr/>
          </p:nvSpPr>
          <p:spPr>
            <a:xfrm flipH="1">
              <a:off x="3864" y="3287"/>
              <a:ext cx="233" cy="209"/>
            </a:xfrm>
            <a:prstGeom prst="line">
              <a:avLst/>
            </a:prstGeom>
            <a:ln w="28575" cap="flat" cmpd="sng">
              <a:solidFill>
                <a:schemeClr val="hlink"/>
              </a:solidFill>
              <a:prstDash val="solid"/>
              <a:round/>
              <a:headEnd type="none" w="med" len="med"/>
              <a:tailEnd type="none" w="med" len="med"/>
            </a:ln>
          </p:spPr>
        </p:sp>
        <p:sp>
          <p:nvSpPr>
            <p:cNvPr id="72711" name="Line 7"/>
            <p:cNvSpPr/>
            <p:nvPr/>
          </p:nvSpPr>
          <p:spPr>
            <a:xfrm>
              <a:off x="1062" y="3280"/>
              <a:ext cx="280" cy="251"/>
            </a:xfrm>
            <a:prstGeom prst="line">
              <a:avLst/>
            </a:prstGeom>
            <a:ln w="28575" cap="flat" cmpd="sng">
              <a:solidFill>
                <a:srgbClr val="008000"/>
              </a:solidFill>
              <a:prstDash val="solid"/>
              <a:round/>
              <a:headEnd type="none" w="med" len="med"/>
              <a:tailEnd type="none" w="med" len="med"/>
            </a:ln>
          </p:spPr>
        </p:sp>
        <p:sp>
          <p:nvSpPr>
            <p:cNvPr id="72712" name="Line 8"/>
            <p:cNvSpPr/>
            <p:nvPr/>
          </p:nvSpPr>
          <p:spPr>
            <a:xfrm>
              <a:off x="1342" y="2946"/>
              <a:ext cx="279" cy="251"/>
            </a:xfrm>
            <a:prstGeom prst="line">
              <a:avLst/>
            </a:prstGeom>
            <a:ln w="28575" cap="flat" cmpd="sng">
              <a:solidFill>
                <a:srgbClr val="008000"/>
              </a:solidFill>
              <a:prstDash val="solid"/>
              <a:round/>
              <a:headEnd type="none" w="med" len="med"/>
              <a:tailEnd type="none" w="med" len="med"/>
            </a:ln>
          </p:spPr>
        </p:sp>
        <p:sp>
          <p:nvSpPr>
            <p:cNvPr id="72713" name="Line 9"/>
            <p:cNvSpPr/>
            <p:nvPr/>
          </p:nvSpPr>
          <p:spPr>
            <a:xfrm flipH="1">
              <a:off x="1062" y="2946"/>
              <a:ext cx="233" cy="209"/>
            </a:xfrm>
            <a:prstGeom prst="line">
              <a:avLst/>
            </a:prstGeom>
            <a:ln w="28575" cap="flat" cmpd="sng">
              <a:solidFill>
                <a:srgbClr val="008000"/>
              </a:solidFill>
              <a:prstDash val="solid"/>
              <a:round/>
              <a:headEnd type="none" w="med" len="med"/>
              <a:tailEnd type="none" w="med" len="med"/>
            </a:ln>
          </p:spPr>
        </p:sp>
        <p:sp>
          <p:nvSpPr>
            <p:cNvPr id="72714" name="Rectangle 10"/>
            <p:cNvSpPr/>
            <p:nvPr/>
          </p:nvSpPr>
          <p:spPr>
            <a:xfrm>
              <a:off x="1528" y="3155"/>
              <a:ext cx="233"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accent1">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15" name="Oval 11"/>
            <p:cNvSpPr/>
            <p:nvPr/>
          </p:nvSpPr>
          <p:spPr>
            <a:xfrm>
              <a:off x="1202" y="2821"/>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accent1">
                    <a:lumMod val="75000"/>
                  </a:schemeClr>
                </a:solidFill>
                <a:latin typeface="Arial" panose="020B0604020202020204" pitchFamily="34" charset="0"/>
                <a:ea typeface="宋体" panose="02010600030101010101" pitchFamily="2" charset="-122"/>
              </a:endParaRPr>
            </a:p>
          </p:txBody>
        </p:sp>
        <p:sp>
          <p:nvSpPr>
            <p:cNvPr id="72716" name="Line 12"/>
            <p:cNvSpPr/>
            <p:nvPr/>
          </p:nvSpPr>
          <p:spPr>
            <a:xfrm flipH="1">
              <a:off x="723" y="3280"/>
              <a:ext cx="233" cy="209"/>
            </a:xfrm>
            <a:prstGeom prst="line">
              <a:avLst/>
            </a:prstGeom>
            <a:ln w="28575" cap="flat" cmpd="sng">
              <a:solidFill>
                <a:srgbClr val="008000"/>
              </a:solidFill>
              <a:prstDash val="solid"/>
              <a:round/>
              <a:headEnd type="none" w="med" len="med"/>
              <a:tailEnd type="none" w="med" len="med"/>
            </a:ln>
          </p:spPr>
        </p:sp>
        <p:sp>
          <p:nvSpPr>
            <p:cNvPr id="72717" name="Oval 13"/>
            <p:cNvSpPr/>
            <p:nvPr/>
          </p:nvSpPr>
          <p:spPr>
            <a:xfrm>
              <a:off x="875" y="3113"/>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accent1">
                    <a:lumMod val="75000"/>
                  </a:schemeClr>
                </a:solidFill>
                <a:latin typeface="Arial" panose="020B0604020202020204" pitchFamily="34" charset="0"/>
                <a:ea typeface="宋体" panose="02010600030101010101" pitchFamily="2" charset="-122"/>
              </a:endParaRPr>
            </a:p>
          </p:txBody>
        </p:sp>
        <p:sp>
          <p:nvSpPr>
            <p:cNvPr id="72718" name="Rectangle 14"/>
            <p:cNvSpPr/>
            <p:nvPr/>
          </p:nvSpPr>
          <p:spPr>
            <a:xfrm>
              <a:off x="549" y="3447"/>
              <a:ext cx="233" cy="46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accent1">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19" name="Rectangle 15"/>
            <p:cNvSpPr/>
            <p:nvPr/>
          </p:nvSpPr>
          <p:spPr>
            <a:xfrm>
              <a:off x="1155" y="3447"/>
              <a:ext cx="233" cy="46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accent1">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0" name="Text Box 16"/>
            <p:cNvSpPr txBox="1"/>
            <p:nvPr/>
          </p:nvSpPr>
          <p:spPr>
            <a:xfrm>
              <a:off x="922" y="2692"/>
              <a:ext cx="254"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1" name="Text Box 17"/>
            <p:cNvSpPr txBox="1"/>
            <p:nvPr/>
          </p:nvSpPr>
          <p:spPr>
            <a:xfrm>
              <a:off x="1578" y="2910"/>
              <a:ext cx="344"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2" name="Text Box 18"/>
            <p:cNvSpPr txBox="1"/>
            <p:nvPr/>
          </p:nvSpPr>
          <p:spPr>
            <a:xfrm>
              <a:off x="1197" y="3225"/>
              <a:ext cx="333"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3" name="Text Box 19"/>
            <p:cNvSpPr txBox="1"/>
            <p:nvPr/>
          </p:nvSpPr>
          <p:spPr>
            <a:xfrm>
              <a:off x="642" y="2977"/>
              <a:ext cx="243"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4" name="Text Box 20"/>
            <p:cNvSpPr txBox="1"/>
            <p:nvPr/>
          </p:nvSpPr>
          <p:spPr>
            <a:xfrm>
              <a:off x="388" y="3183"/>
              <a:ext cx="326"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5" name="Line 21"/>
            <p:cNvSpPr/>
            <p:nvPr/>
          </p:nvSpPr>
          <p:spPr>
            <a:xfrm flipH="1">
              <a:off x="4237" y="2972"/>
              <a:ext cx="233" cy="209"/>
            </a:xfrm>
            <a:prstGeom prst="line">
              <a:avLst/>
            </a:prstGeom>
            <a:ln w="28575" cap="flat" cmpd="sng">
              <a:solidFill>
                <a:schemeClr val="hlink"/>
              </a:solidFill>
              <a:prstDash val="solid"/>
              <a:round/>
              <a:headEnd type="none" w="med" len="med"/>
              <a:tailEnd type="none" w="med" len="med"/>
            </a:ln>
          </p:spPr>
        </p:sp>
        <p:sp>
          <p:nvSpPr>
            <p:cNvPr id="72726" name="Rectangle 22"/>
            <p:cNvSpPr/>
            <p:nvPr/>
          </p:nvSpPr>
          <p:spPr>
            <a:xfrm>
              <a:off x="4750" y="3162"/>
              <a:ext cx="233"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accent1">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27" name="Line 23"/>
            <p:cNvSpPr/>
            <p:nvPr/>
          </p:nvSpPr>
          <p:spPr>
            <a:xfrm>
              <a:off x="4283" y="3287"/>
              <a:ext cx="280" cy="251"/>
            </a:xfrm>
            <a:prstGeom prst="line">
              <a:avLst/>
            </a:prstGeom>
            <a:ln w="28575" cap="flat" cmpd="sng">
              <a:solidFill>
                <a:srgbClr val="008000"/>
              </a:solidFill>
              <a:prstDash val="solid"/>
              <a:round/>
              <a:headEnd type="none" w="med" len="med"/>
              <a:tailEnd type="none" w="med" len="med"/>
            </a:ln>
          </p:spPr>
        </p:sp>
        <p:sp>
          <p:nvSpPr>
            <p:cNvPr id="72728" name="Oval 24"/>
            <p:cNvSpPr/>
            <p:nvPr/>
          </p:nvSpPr>
          <p:spPr>
            <a:xfrm>
              <a:off x="4097" y="3120"/>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accent1">
                    <a:lumMod val="75000"/>
                  </a:schemeClr>
                </a:solidFill>
                <a:latin typeface="Arial" panose="020B0604020202020204" pitchFamily="34" charset="0"/>
                <a:ea typeface="宋体" panose="02010600030101010101" pitchFamily="2" charset="-122"/>
              </a:endParaRPr>
            </a:p>
          </p:txBody>
        </p:sp>
        <p:sp>
          <p:nvSpPr>
            <p:cNvPr id="72729" name="Oval 25"/>
            <p:cNvSpPr/>
            <p:nvPr/>
          </p:nvSpPr>
          <p:spPr>
            <a:xfrm>
              <a:off x="4423" y="2828"/>
              <a:ext cx="233" cy="20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accent1">
                    <a:lumMod val="75000"/>
                  </a:schemeClr>
                </a:solidFill>
                <a:latin typeface="Arial" panose="020B0604020202020204" pitchFamily="34" charset="0"/>
                <a:ea typeface="宋体" panose="02010600030101010101" pitchFamily="2" charset="-122"/>
              </a:endParaRPr>
            </a:p>
          </p:txBody>
        </p:sp>
        <p:sp>
          <p:nvSpPr>
            <p:cNvPr id="72730" name="Rectangle 26"/>
            <p:cNvSpPr/>
            <p:nvPr/>
          </p:nvSpPr>
          <p:spPr>
            <a:xfrm>
              <a:off x="3770" y="3454"/>
              <a:ext cx="234" cy="710"/>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2731" name="Text Box 27"/>
            <p:cNvSpPr txBox="1"/>
            <p:nvPr/>
          </p:nvSpPr>
          <p:spPr>
            <a:xfrm>
              <a:off x="3864" y="2973"/>
              <a:ext cx="243"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32" name="Text Box 28"/>
            <p:cNvSpPr txBox="1"/>
            <p:nvPr/>
          </p:nvSpPr>
          <p:spPr>
            <a:xfrm>
              <a:off x="4178" y="2681"/>
              <a:ext cx="254"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33" name="Text Box 29"/>
            <p:cNvSpPr txBox="1"/>
            <p:nvPr/>
          </p:nvSpPr>
          <p:spPr>
            <a:xfrm>
              <a:off x="4830" y="2931"/>
              <a:ext cx="344"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34" name="Text Box 30"/>
            <p:cNvSpPr txBox="1"/>
            <p:nvPr/>
          </p:nvSpPr>
          <p:spPr>
            <a:xfrm>
              <a:off x="4423" y="3224"/>
              <a:ext cx="333"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35" name="Text Box 31"/>
            <p:cNvSpPr txBox="1"/>
            <p:nvPr/>
          </p:nvSpPr>
          <p:spPr>
            <a:xfrm>
              <a:off x="3574" y="3151"/>
              <a:ext cx="326" cy="290"/>
            </a:xfrm>
            <a:prstGeom prst="rect">
              <a:avLst/>
            </a:prstGeom>
            <a:noFill/>
            <a:ln w="9525">
              <a:noFill/>
            </a:ln>
          </p:spPr>
          <p:txBody>
            <a:bodyPr wrap="none" anchor="t" anchorCtr="0">
              <a:spAutoFit/>
            </a:bodyPr>
            <a:p>
              <a:r>
                <a:rPr lang="en-US" altLang="zh-CN" sz="2400" b="1" dirty="0">
                  <a:solidFill>
                    <a:schemeClr val="accent1">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accent1">
                    <a:lumMod val="75000"/>
                  </a:schemeClr>
                </a:solidFill>
                <a:latin typeface="Times New Roman" panose="02020603050405020304" pitchFamily="18" charset="0"/>
                <a:ea typeface="宋体" panose="02010600030101010101" pitchFamily="2" charset="-122"/>
              </a:endParaRPr>
            </a:p>
          </p:txBody>
        </p:sp>
        <p:sp>
          <p:nvSpPr>
            <p:cNvPr id="72736" name="Rectangle 32"/>
            <p:cNvSpPr/>
            <p:nvPr/>
          </p:nvSpPr>
          <p:spPr>
            <a:xfrm>
              <a:off x="4330" y="3454"/>
              <a:ext cx="233"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accent1">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934945" name="Text Box 33"/>
            <p:cNvSpPr txBox="1">
              <a:spLocks noChangeArrowheads="1"/>
            </p:cNvSpPr>
            <p:nvPr/>
          </p:nvSpPr>
          <p:spPr bwMode="auto">
            <a:xfrm>
              <a:off x="912" y="2885"/>
              <a:ext cx="211" cy="290"/>
            </a:xfrm>
            <a:prstGeom prst="rect">
              <a:avLst/>
            </a:prstGeom>
            <a:noFill/>
            <a:ln w="9525">
              <a:noFill/>
              <a:miter lim="800000"/>
            </a:ln>
            <a:effectLst/>
          </p:spPr>
          <p:txBody>
            <a:bodyPr wrap="none">
              <a:spAutoFit/>
            </a:bodyPr>
            <a:p>
              <a:r>
                <a:rPr lang="en-US" altLang="zh-CN" sz="2400" b="1" noProof="1" dirty="0">
                  <a:solidFill>
                    <a:schemeClr val="accent1">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chemeClr val="accent1">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endParaRPr>
            </a:p>
          </p:txBody>
        </p:sp>
        <p:sp>
          <p:nvSpPr>
            <p:cNvPr id="934946" name="Text Box 34"/>
            <p:cNvSpPr txBox="1">
              <a:spLocks noChangeArrowheads="1"/>
            </p:cNvSpPr>
            <p:nvPr/>
          </p:nvSpPr>
          <p:spPr bwMode="auto">
            <a:xfrm>
              <a:off x="1192" y="2593"/>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4947" name="Text Box 35"/>
            <p:cNvSpPr txBox="1">
              <a:spLocks noChangeArrowheads="1"/>
            </p:cNvSpPr>
            <p:nvPr/>
          </p:nvSpPr>
          <p:spPr bwMode="auto">
            <a:xfrm>
              <a:off x="4050" y="2869"/>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隶书" panose="02010509060101010101" pitchFamily="49" charset="-122"/>
                  <a:ea typeface="隶书" panose="02010509060101010101" pitchFamily="49" charset="-122"/>
                  <a:cs typeface="+mn-cs"/>
                </a:rPr>
                <a:t>+</a:t>
              </a:r>
              <a:r>
                <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4948" name="Text Box 36"/>
            <p:cNvSpPr txBox="1">
              <a:spLocks noChangeArrowheads="1"/>
            </p:cNvSpPr>
            <p:nvPr/>
          </p:nvSpPr>
          <p:spPr bwMode="auto">
            <a:xfrm>
              <a:off x="4460" y="2619"/>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隶书" panose="02010509060101010101" pitchFamily="49" charset="-122"/>
                  <a:ea typeface="隶书" panose="02010509060101010101" pitchFamily="49" charset="-122"/>
                  <a:cs typeface="+mn-cs"/>
                </a:rPr>
                <a:t>+</a:t>
              </a:r>
              <a:r>
                <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chemeClr val="accent1">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单向右旋具体</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操作：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为使树恢复平衡，从</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沿插入路径连续取</a:t>
            </a:r>
            <a:r>
              <a:rPr lang="en-US" altLang="zh-CN" dirty="0">
                <a:latin typeface="黑体" panose="02010609060101010101" pitchFamily="2" charset="-122"/>
                <a:ea typeface="黑体" panose="02010609060101010101" pitchFamily="2" charset="-122"/>
                <a:sym typeface="+mn-ea"/>
              </a:rPr>
              <a:t>3</a:t>
            </a:r>
            <a:r>
              <a:rPr lang="zh-CN" altLang="en-US" dirty="0">
                <a:latin typeface="黑体" panose="02010609060101010101" pitchFamily="2" charset="-122"/>
                <a:ea typeface="黑体" panose="02010609060101010101" pitchFamily="2" charset="-122"/>
                <a:sym typeface="+mn-ea"/>
              </a:rPr>
              <a:t>个结点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和</a:t>
            </a:r>
            <a:r>
              <a:rPr lang="en-US" altLang="zh-CN" dirty="0">
                <a:latin typeface="黑体" panose="02010609060101010101" pitchFamily="2" charset="-122"/>
                <a:ea typeface="黑体" panose="02010609060101010101" pitchFamily="2" charset="-122"/>
                <a:sym typeface="+mn-ea"/>
              </a:rPr>
              <a:t>B</a:t>
            </a:r>
            <a:r>
              <a:rPr lang="en-US" altLang="zh-CN" baseline="-25000" dirty="0">
                <a:latin typeface="黑体" panose="02010609060101010101" pitchFamily="2" charset="-122"/>
                <a:ea typeface="黑体" panose="02010609060101010101" pitchFamily="2" charset="-122"/>
                <a:sym typeface="+mn-ea"/>
              </a:rPr>
              <a:t>L</a:t>
            </a:r>
            <a:r>
              <a:rPr lang="en-US" altLang="zh-CN" dirty="0">
                <a:solidFill>
                  <a:schemeClr val="hlink"/>
                </a:solidFill>
                <a:latin typeface="黑体" panose="02010609060101010101" pitchFamily="2" charset="-122"/>
                <a:ea typeface="黑体" panose="02010609060101010101" pitchFamily="2" charset="-122"/>
                <a:sym typeface="+mn-ea"/>
              </a:rPr>
              <a:t>(</a:t>
            </a:r>
            <a:r>
              <a:rPr lang="en-US" altLang="zh-CN" dirty="0">
                <a:solidFill>
                  <a:schemeClr val="hlink"/>
                </a:solidFill>
                <a:ea typeface="黑体" panose="02010609060101010101" pitchFamily="2" charset="-122"/>
                <a:sym typeface="+mn-ea"/>
              </a:rPr>
              <a:t>“</a:t>
            </a:r>
            <a:r>
              <a:rPr lang="en-US" altLang="zh-CN" dirty="0">
                <a:solidFill>
                  <a:schemeClr val="hlink"/>
                </a:solidFill>
                <a:latin typeface="黑体" panose="02010609060101010101" pitchFamily="2" charset="-122"/>
                <a:ea typeface="黑体" panose="02010609060101010101" pitchFamily="2" charset="-122"/>
                <a:sym typeface="+mn-ea"/>
              </a:rPr>
              <a:t>/</a:t>
            </a:r>
            <a:r>
              <a:rPr lang="en-US" altLang="zh-CN" dirty="0">
                <a:solidFill>
                  <a:schemeClr val="hlink"/>
                </a:solidFill>
                <a:ea typeface="黑体" panose="02010609060101010101" pitchFamily="2" charset="-122"/>
                <a:sym typeface="+mn-ea"/>
              </a:rPr>
              <a:t>”</a:t>
            </a:r>
            <a:r>
              <a:rPr lang="zh-CN" altLang="en-US" dirty="0">
                <a:solidFill>
                  <a:schemeClr val="hlink"/>
                </a:solidFill>
                <a:latin typeface="黑体" panose="02010609060101010101" pitchFamily="2" charset="-122"/>
                <a:ea typeface="黑体" panose="02010609060101010101" pitchFamily="2" charset="-122"/>
                <a:sym typeface="+mn-ea"/>
              </a:rPr>
              <a:t>型</a:t>
            </a:r>
            <a:r>
              <a:rPr lang="en-US" altLang="zh-CN" dirty="0">
                <a:solidFill>
                  <a:schemeClr val="hlink"/>
                </a:solidFill>
                <a:latin typeface="黑体" panose="02010609060101010101" pitchFamily="2" charset="-122"/>
                <a:ea typeface="黑体" panose="02010609060101010101" pitchFamily="2" charset="-122"/>
                <a:sym typeface="+mn-ea"/>
              </a:rPr>
              <a:t>)</a:t>
            </a:r>
            <a:endParaRPr lang="en-US" altLang="zh-CN" dirty="0">
              <a:solidFill>
                <a:schemeClr val="hlink"/>
              </a:solidFill>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以结点</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为旋转轴，将结点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顺时针</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右</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旋转。</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3732" name="Group 4"/>
          <p:cNvGrpSpPr/>
          <p:nvPr/>
        </p:nvGrpSpPr>
        <p:grpSpPr>
          <a:xfrm>
            <a:off x="1630998" y="2420303"/>
            <a:ext cx="8235950" cy="2547937"/>
            <a:chOff x="388" y="2593"/>
            <a:chExt cx="5188" cy="1605"/>
          </a:xfrm>
        </p:grpSpPr>
        <p:sp>
          <p:nvSpPr>
            <p:cNvPr id="73733" name="Line 5"/>
            <p:cNvSpPr/>
            <p:nvPr/>
          </p:nvSpPr>
          <p:spPr>
            <a:xfrm>
              <a:off x="3196" y="3029"/>
              <a:ext cx="280" cy="250"/>
            </a:xfrm>
            <a:prstGeom prst="line">
              <a:avLst/>
            </a:prstGeom>
            <a:ln w="28575" cap="flat" cmpd="sng">
              <a:solidFill>
                <a:srgbClr val="008000"/>
              </a:solidFill>
              <a:prstDash val="solid"/>
              <a:round/>
              <a:headEnd type="none" w="med" len="med"/>
              <a:tailEnd type="none" w="med" len="med"/>
            </a:ln>
          </p:spPr>
        </p:sp>
        <p:sp>
          <p:nvSpPr>
            <p:cNvPr id="73734" name="Line 6"/>
            <p:cNvSpPr/>
            <p:nvPr/>
          </p:nvSpPr>
          <p:spPr>
            <a:xfrm flipH="1">
              <a:off x="2450" y="3321"/>
              <a:ext cx="233" cy="209"/>
            </a:xfrm>
            <a:prstGeom prst="line">
              <a:avLst/>
            </a:prstGeom>
            <a:ln w="28575" cap="flat" cmpd="sng">
              <a:solidFill>
                <a:schemeClr val="hlink"/>
              </a:solidFill>
              <a:prstDash val="solid"/>
              <a:round/>
              <a:headEnd type="none" w="med" len="med"/>
              <a:tailEnd type="none" w="med" len="med"/>
            </a:ln>
          </p:spPr>
        </p:sp>
        <p:sp>
          <p:nvSpPr>
            <p:cNvPr id="73735" name="Line 7"/>
            <p:cNvSpPr/>
            <p:nvPr/>
          </p:nvSpPr>
          <p:spPr>
            <a:xfrm>
              <a:off x="1062" y="3280"/>
              <a:ext cx="280" cy="251"/>
            </a:xfrm>
            <a:prstGeom prst="line">
              <a:avLst/>
            </a:prstGeom>
            <a:ln w="28575" cap="flat" cmpd="sng">
              <a:solidFill>
                <a:srgbClr val="008000"/>
              </a:solidFill>
              <a:prstDash val="solid"/>
              <a:round/>
              <a:headEnd type="none" w="med" len="med"/>
              <a:tailEnd type="none" w="med" len="med"/>
            </a:ln>
          </p:spPr>
        </p:sp>
        <p:sp>
          <p:nvSpPr>
            <p:cNvPr id="73736" name="Line 8"/>
            <p:cNvSpPr/>
            <p:nvPr/>
          </p:nvSpPr>
          <p:spPr>
            <a:xfrm>
              <a:off x="1342" y="2946"/>
              <a:ext cx="279" cy="251"/>
            </a:xfrm>
            <a:prstGeom prst="line">
              <a:avLst/>
            </a:prstGeom>
            <a:ln w="28575" cap="flat" cmpd="sng">
              <a:solidFill>
                <a:srgbClr val="008000"/>
              </a:solidFill>
              <a:prstDash val="solid"/>
              <a:round/>
              <a:headEnd type="none" w="med" len="med"/>
              <a:tailEnd type="none" w="med" len="med"/>
            </a:ln>
          </p:spPr>
        </p:sp>
        <p:sp>
          <p:nvSpPr>
            <p:cNvPr id="73737" name="Line 9"/>
            <p:cNvSpPr/>
            <p:nvPr/>
          </p:nvSpPr>
          <p:spPr>
            <a:xfrm flipH="1">
              <a:off x="1062" y="2946"/>
              <a:ext cx="233" cy="209"/>
            </a:xfrm>
            <a:prstGeom prst="line">
              <a:avLst/>
            </a:prstGeom>
            <a:ln w="28575" cap="flat" cmpd="sng">
              <a:solidFill>
                <a:srgbClr val="008000"/>
              </a:solidFill>
              <a:prstDash val="solid"/>
              <a:round/>
              <a:headEnd type="none" w="med" len="med"/>
              <a:tailEnd type="none" w="med" len="med"/>
            </a:ln>
          </p:spPr>
        </p:sp>
        <p:sp>
          <p:nvSpPr>
            <p:cNvPr id="73738" name="Rectangle 10"/>
            <p:cNvSpPr/>
            <p:nvPr/>
          </p:nvSpPr>
          <p:spPr>
            <a:xfrm>
              <a:off x="1528" y="3155"/>
              <a:ext cx="233"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3739" name="Oval 11"/>
            <p:cNvSpPr/>
            <p:nvPr/>
          </p:nvSpPr>
          <p:spPr>
            <a:xfrm>
              <a:off x="1202" y="2821"/>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3740" name="Line 12"/>
            <p:cNvSpPr/>
            <p:nvPr/>
          </p:nvSpPr>
          <p:spPr>
            <a:xfrm flipH="1">
              <a:off x="723" y="3280"/>
              <a:ext cx="233" cy="209"/>
            </a:xfrm>
            <a:prstGeom prst="line">
              <a:avLst/>
            </a:prstGeom>
            <a:ln w="28575" cap="flat" cmpd="sng">
              <a:solidFill>
                <a:srgbClr val="008000"/>
              </a:solidFill>
              <a:prstDash val="solid"/>
              <a:round/>
              <a:headEnd type="none" w="med" len="med"/>
              <a:tailEnd type="none" w="med" len="med"/>
            </a:ln>
          </p:spPr>
        </p:sp>
        <p:sp>
          <p:nvSpPr>
            <p:cNvPr id="73741" name="Oval 13"/>
            <p:cNvSpPr/>
            <p:nvPr/>
          </p:nvSpPr>
          <p:spPr>
            <a:xfrm>
              <a:off x="875" y="3113"/>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3742" name="Rectangle 14"/>
            <p:cNvSpPr/>
            <p:nvPr/>
          </p:nvSpPr>
          <p:spPr>
            <a:xfrm>
              <a:off x="549" y="3447"/>
              <a:ext cx="233" cy="46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3743" name="Rectangle 15"/>
            <p:cNvSpPr/>
            <p:nvPr/>
          </p:nvSpPr>
          <p:spPr>
            <a:xfrm>
              <a:off x="1155" y="3447"/>
              <a:ext cx="233" cy="46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3744" name="Text Box 16"/>
            <p:cNvSpPr txBox="1"/>
            <p:nvPr/>
          </p:nvSpPr>
          <p:spPr>
            <a:xfrm>
              <a:off x="922" y="2692"/>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3745" name="Text Box 17"/>
            <p:cNvSpPr txBox="1"/>
            <p:nvPr/>
          </p:nvSpPr>
          <p:spPr>
            <a:xfrm>
              <a:off x="1797" y="2925"/>
              <a:ext cx="34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46" name="Text Box 18"/>
            <p:cNvSpPr txBox="1"/>
            <p:nvPr/>
          </p:nvSpPr>
          <p:spPr>
            <a:xfrm>
              <a:off x="1248" y="3216"/>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47" name="Text Box 19"/>
            <p:cNvSpPr txBox="1"/>
            <p:nvPr/>
          </p:nvSpPr>
          <p:spPr>
            <a:xfrm>
              <a:off x="642" y="2977"/>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3748" name="Text Box 20"/>
            <p:cNvSpPr txBox="1"/>
            <p:nvPr/>
          </p:nvSpPr>
          <p:spPr>
            <a:xfrm>
              <a:off x="388" y="3183"/>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49" name="Line 21"/>
            <p:cNvSpPr/>
            <p:nvPr/>
          </p:nvSpPr>
          <p:spPr>
            <a:xfrm flipH="1">
              <a:off x="2823" y="3006"/>
              <a:ext cx="233" cy="209"/>
            </a:xfrm>
            <a:prstGeom prst="line">
              <a:avLst/>
            </a:prstGeom>
            <a:ln w="28575" cap="flat" cmpd="sng">
              <a:solidFill>
                <a:schemeClr val="hlink"/>
              </a:solidFill>
              <a:prstDash val="solid"/>
              <a:round/>
              <a:headEnd type="none" w="med" len="med"/>
              <a:tailEnd type="none" w="med" len="med"/>
            </a:ln>
          </p:spPr>
        </p:sp>
        <p:sp>
          <p:nvSpPr>
            <p:cNvPr id="73750" name="Rectangle 22"/>
            <p:cNvSpPr/>
            <p:nvPr/>
          </p:nvSpPr>
          <p:spPr>
            <a:xfrm>
              <a:off x="3336" y="3196"/>
              <a:ext cx="233"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3751" name="Line 23"/>
            <p:cNvSpPr/>
            <p:nvPr/>
          </p:nvSpPr>
          <p:spPr>
            <a:xfrm>
              <a:off x="2869" y="3321"/>
              <a:ext cx="280" cy="251"/>
            </a:xfrm>
            <a:prstGeom prst="line">
              <a:avLst/>
            </a:prstGeom>
            <a:ln w="28575" cap="flat" cmpd="sng">
              <a:solidFill>
                <a:srgbClr val="008000"/>
              </a:solidFill>
              <a:prstDash val="solid"/>
              <a:round/>
              <a:headEnd type="none" w="med" len="med"/>
              <a:tailEnd type="none" w="med" len="med"/>
            </a:ln>
          </p:spPr>
        </p:sp>
        <p:sp>
          <p:nvSpPr>
            <p:cNvPr id="73752" name="Oval 24"/>
            <p:cNvSpPr/>
            <p:nvPr/>
          </p:nvSpPr>
          <p:spPr>
            <a:xfrm>
              <a:off x="2683" y="3154"/>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3753" name="Oval 25"/>
            <p:cNvSpPr/>
            <p:nvPr/>
          </p:nvSpPr>
          <p:spPr>
            <a:xfrm>
              <a:off x="3009" y="2862"/>
              <a:ext cx="233" cy="20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3754" name="Rectangle 26"/>
            <p:cNvSpPr/>
            <p:nvPr/>
          </p:nvSpPr>
          <p:spPr>
            <a:xfrm>
              <a:off x="2356" y="3488"/>
              <a:ext cx="234" cy="710"/>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3755" name="Text Box 27"/>
            <p:cNvSpPr txBox="1"/>
            <p:nvPr/>
          </p:nvSpPr>
          <p:spPr>
            <a:xfrm>
              <a:off x="2450" y="3007"/>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3756" name="Text Box 28"/>
            <p:cNvSpPr txBox="1"/>
            <p:nvPr/>
          </p:nvSpPr>
          <p:spPr>
            <a:xfrm>
              <a:off x="2764" y="2715"/>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3757" name="Text Box 29"/>
            <p:cNvSpPr txBox="1"/>
            <p:nvPr/>
          </p:nvSpPr>
          <p:spPr>
            <a:xfrm>
              <a:off x="3416" y="2965"/>
              <a:ext cx="34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58" name="Text Box 30"/>
            <p:cNvSpPr txBox="1"/>
            <p:nvPr/>
          </p:nvSpPr>
          <p:spPr>
            <a:xfrm>
              <a:off x="3009" y="3258"/>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59" name="Text Box 31"/>
            <p:cNvSpPr txBox="1"/>
            <p:nvPr/>
          </p:nvSpPr>
          <p:spPr>
            <a:xfrm>
              <a:off x="2160" y="3230"/>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60" name="Line 32"/>
            <p:cNvSpPr/>
            <p:nvPr/>
          </p:nvSpPr>
          <p:spPr>
            <a:xfrm>
              <a:off x="4646" y="2964"/>
              <a:ext cx="279" cy="251"/>
            </a:xfrm>
            <a:prstGeom prst="line">
              <a:avLst/>
            </a:prstGeom>
            <a:ln w="28575" cap="flat" cmpd="sng">
              <a:solidFill>
                <a:srgbClr val="008000"/>
              </a:solidFill>
              <a:prstDash val="solid"/>
              <a:round/>
              <a:headEnd type="none" w="med" len="med"/>
              <a:tailEnd type="none" w="med" len="med"/>
            </a:ln>
          </p:spPr>
        </p:sp>
        <p:sp>
          <p:nvSpPr>
            <p:cNvPr id="73761" name="Line 33"/>
            <p:cNvSpPr/>
            <p:nvPr/>
          </p:nvSpPr>
          <p:spPr>
            <a:xfrm flipH="1">
              <a:off x="4319" y="2964"/>
              <a:ext cx="280" cy="251"/>
            </a:xfrm>
            <a:prstGeom prst="line">
              <a:avLst/>
            </a:prstGeom>
            <a:ln w="28575" cap="flat" cmpd="sng">
              <a:solidFill>
                <a:srgbClr val="008000"/>
              </a:solidFill>
              <a:prstDash val="solid"/>
              <a:round/>
              <a:headEnd type="none" w="med" len="med"/>
              <a:tailEnd type="none" w="med" len="med"/>
            </a:ln>
          </p:spPr>
        </p:sp>
        <p:sp>
          <p:nvSpPr>
            <p:cNvPr id="73762" name="Oval 34"/>
            <p:cNvSpPr/>
            <p:nvPr/>
          </p:nvSpPr>
          <p:spPr>
            <a:xfrm>
              <a:off x="4832" y="3131"/>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3763" name="Oval 35"/>
            <p:cNvSpPr/>
            <p:nvPr/>
          </p:nvSpPr>
          <p:spPr>
            <a:xfrm>
              <a:off x="4506" y="2839"/>
              <a:ext cx="233"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3764" name="Line 36"/>
            <p:cNvSpPr/>
            <p:nvPr/>
          </p:nvSpPr>
          <p:spPr>
            <a:xfrm flipH="1">
              <a:off x="4646" y="3298"/>
              <a:ext cx="233" cy="209"/>
            </a:xfrm>
            <a:prstGeom prst="line">
              <a:avLst/>
            </a:prstGeom>
            <a:ln w="28575" cap="flat" cmpd="sng">
              <a:solidFill>
                <a:srgbClr val="008000"/>
              </a:solidFill>
              <a:prstDash val="solid"/>
              <a:round/>
              <a:headEnd type="none" w="med" len="med"/>
              <a:tailEnd type="none" w="med" len="med"/>
            </a:ln>
          </p:spPr>
        </p:sp>
        <p:sp>
          <p:nvSpPr>
            <p:cNvPr id="73765" name="Rectangle 37"/>
            <p:cNvSpPr/>
            <p:nvPr/>
          </p:nvSpPr>
          <p:spPr>
            <a:xfrm>
              <a:off x="4560" y="3456"/>
              <a:ext cx="233" cy="46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3766" name="Line 38"/>
            <p:cNvSpPr/>
            <p:nvPr/>
          </p:nvSpPr>
          <p:spPr>
            <a:xfrm>
              <a:off x="5019" y="3298"/>
              <a:ext cx="279" cy="251"/>
            </a:xfrm>
            <a:prstGeom prst="line">
              <a:avLst/>
            </a:prstGeom>
            <a:ln w="28575" cap="flat" cmpd="sng">
              <a:solidFill>
                <a:srgbClr val="008000"/>
              </a:solidFill>
              <a:prstDash val="solid"/>
              <a:round/>
              <a:headEnd type="none" w="med" len="med"/>
              <a:tailEnd type="none" w="med" len="med"/>
            </a:ln>
          </p:spPr>
        </p:sp>
        <p:sp>
          <p:nvSpPr>
            <p:cNvPr id="73767" name="Rectangle 39"/>
            <p:cNvSpPr/>
            <p:nvPr/>
          </p:nvSpPr>
          <p:spPr>
            <a:xfrm>
              <a:off x="5159" y="3465"/>
              <a:ext cx="233" cy="46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3768" name="Rectangle 40"/>
            <p:cNvSpPr/>
            <p:nvPr/>
          </p:nvSpPr>
          <p:spPr>
            <a:xfrm>
              <a:off x="4179" y="3215"/>
              <a:ext cx="233" cy="710"/>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3769" name="Text Box 41"/>
            <p:cNvSpPr txBox="1"/>
            <p:nvPr/>
          </p:nvSpPr>
          <p:spPr>
            <a:xfrm>
              <a:off x="5232" y="3216"/>
              <a:ext cx="34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70" name="Text Box 42"/>
            <p:cNvSpPr txBox="1"/>
            <p:nvPr/>
          </p:nvSpPr>
          <p:spPr>
            <a:xfrm>
              <a:off x="4464" y="3216"/>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71" name="Text Box 43"/>
            <p:cNvSpPr txBox="1"/>
            <p:nvPr/>
          </p:nvSpPr>
          <p:spPr>
            <a:xfrm>
              <a:off x="5053" y="3001"/>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3772" name="Text Box 44"/>
            <p:cNvSpPr txBox="1"/>
            <p:nvPr/>
          </p:nvSpPr>
          <p:spPr>
            <a:xfrm>
              <a:off x="4740" y="2734"/>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3773" name="Text Box 45"/>
            <p:cNvSpPr txBox="1"/>
            <p:nvPr/>
          </p:nvSpPr>
          <p:spPr>
            <a:xfrm>
              <a:off x="4032" y="2942"/>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3774" name="Rectangle 46"/>
            <p:cNvSpPr/>
            <p:nvPr/>
          </p:nvSpPr>
          <p:spPr>
            <a:xfrm>
              <a:off x="2916" y="3488"/>
              <a:ext cx="233"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935983" name="Text Box 47"/>
            <p:cNvSpPr txBox="1">
              <a:spLocks noChangeArrowheads="1"/>
            </p:cNvSpPr>
            <p:nvPr/>
          </p:nvSpPr>
          <p:spPr bwMode="auto">
            <a:xfrm>
              <a:off x="4869" y="2903"/>
              <a:ext cx="211" cy="290"/>
            </a:xfrm>
            <a:prstGeom prst="rect">
              <a:avLst/>
            </a:prstGeom>
            <a:noFill/>
            <a:ln w="9525">
              <a:noFill/>
              <a:miter lim="800000"/>
            </a:ln>
            <a:effectLst/>
          </p:spPr>
          <p:txBody>
            <a:bodyPr wrap="none">
              <a:spAutoFit/>
            </a:bodyPr>
            <a:p>
              <a:r>
                <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endParaRPr>
            </a:p>
          </p:txBody>
        </p:sp>
        <p:sp>
          <p:nvSpPr>
            <p:cNvPr id="935984" name="Text Box 48"/>
            <p:cNvSpPr txBox="1">
              <a:spLocks noChangeArrowheads="1"/>
            </p:cNvSpPr>
            <p:nvPr/>
          </p:nvSpPr>
          <p:spPr bwMode="auto">
            <a:xfrm>
              <a:off x="4346" y="2653"/>
              <a:ext cx="211" cy="290"/>
            </a:xfrm>
            <a:prstGeom prst="rect">
              <a:avLst/>
            </a:prstGeom>
            <a:noFill/>
            <a:ln w="9525">
              <a:noFill/>
              <a:miter lim="800000"/>
            </a:ln>
            <a:effectLst/>
          </p:spPr>
          <p:txBody>
            <a:bodyPr wrap="none">
              <a:spAutoFit/>
            </a:bodyPr>
            <a:p>
              <a:r>
                <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endParaRPr>
            </a:p>
          </p:txBody>
        </p:sp>
        <p:sp>
          <p:nvSpPr>
            <p:cNvPr id="935985" name="Text Box 49"/>
            <p:cNvSpPr txBox="1">
              <a:spLocks noChangeArrowheads="1"/>
            </p:cNvSpPr>
            <p:nvPr/>
          </p:nvSpPr>
          <p:spPr bwMode="auto">
            <a:xfrm>
              <a:off x="912" y="2885"/>
              <a:ext cx="211" cy="290"/>
            </a:xfrm>
            <a:prstGeom prst="rect">
              <a:avLst/>
            </a:prstGeom>
            <a:noFill/>
            <a:ln w="9525">
              <a:noFill/>
              <a:miter lim="800000"/>
            </a:ln>
            <a:effectLst/>
          </p:spPr>
          <p:txBody>
            <a:bodyPr wrap="none">
              <a:spAutoFit/>
            </a:bodyPr>
            <a:p>
              <a:r>
                <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endParaRPr>
            </a:p>
          </p:txBody>
        </p:sp>
        <p:sp>
          <p:nvSpPr>
            <p:cNvPr id="935986" name="Text Box 50"/>
            <p:cNvSpPr txBox="1">
              <a:spLocks noChangeArrowheads="1"/>
            </p:cNvSpPr>
            <p:nvPr/>
          </p:nvSpPr>
          <p:spPr bwMode="auto">
            <a:xfrm>
              <a:off x="1192" y="2593"/>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5987" name="Text Box 51"/>
            <p:cNvSpPr txBox="1">
              <a:spLocks noChangeArrowheads="1"/>
            </p:cNvSpPr>
            <p:nvPr/>
          </p:nvSpPr>
          <p:spPr bwMode="auto">
            <a:xfrm>
              <a:off x="2636" y="2903"/>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隶书" panose="02010509060101010101" pitchFamily="49" charset="-122"/>
                  <a:ea typeface="隶书" panose="02010509060101010101" pitchFamily="49" charset="-122"/>
                  <a:cs typeface="+mn-cs"/>
                </a:rPr>
                <a:t>+</a:t>
              </a: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5988" name="Text Box 52"/>
            <p:cNvSpPr txBox="1">
              <a:spLocks noChangeArrowheads="1"/>
            </p:cNvSpPr>
            <p:nvPr/>
          </p:nvSpPr>
          <p:spPr bwMode="auto">
            <a:xfrm>
              <a:off x="3046" y="2653"/>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隶书" panose="02010509060101010101" pitchFamily="49" charset="-122"/>
                  <a:ea typeface="隶书" panose="02010509060101010101" pitchFamily="49" charset="-122"/>
                  <a:cs typeface="+mn-cs"/>
                </a:rPr>
                <a:t>+</a:t>
              </a: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sp>
        <p:nvSpPr>
          <p:cNvPr id="5" name="文本框 4"/>
          <p:cNvSpPr txBox="1"/>
          <p:nvPr/>
        </p:nvSpPr>
        <p:spPr>
          <a:xfrm>
            <a:off x="834390" y="5229225"/>
            <a:ext cx="8740775" cy="829945"/>
          </a:xfrm>
          <a:prstGeom prst="rect">
            <a:avLst/>
          </a:prstGeom>
        </p:spPr>
        <p:txBody>
          <a:bodyPr vert="horz" wrap="square" lIns="91440" tIns="45720" rIns="91440" bIns="45720" rtlCol="0" anchor="t">
            <a:spAutoFit/>
          </a:bodyPr>
          <a:p>
            <a:pPr lvl="1" indent="0" eaLnBrk="1" hangingPunct="1">
              <a:buClr>
                <a:schemeClr val="accent2"/>
              </a:buClr>
              <a:buFont typeface="Wingdings" panose="05000000000000000000" pitchFamily="2" charset="2"/>
              <a:buNone/>
            </a:pPr>
            <a:r>
              <a:rPr lang="zh-CN" altLang="en-US" sz="2400" u="sng" dirty="0">
                <a:solidFill>
                  <a:srgbClr val="FF0000"/>
                </a:solidFill>
                <a:latin typeface="黑体" panose="02010609060101010101" pitchFamily="2" charset="-122"/>
                <a:ea typeface="黑体" panose="02010609060101010101" pitchFamily="2" charset="-122"/>
                <a:sym typeface="+mn-ea"/>
              </a:rPr>
              <a:t>实际操作，</a:t>
            </a:r>
            <a:r>
              <a:rPr lang="en-US" altLang="zh-CN" sz="2400" u="sng" dirty="0">
                <a:solidFill>
                  <a:srgbClr val="FF0000"/>
                </a:solidFill>
                <a:latin typeface="黑体" panose="02010609060101010101" pitchFamily="2" charset="-122"/>
                <a:ea typeface="黑体" panose="02010609060101010101" pitchFamily="2" charset="-122"/>
                <a:sym typeface="+mn-ea"/>
              </a:rPr>
              <a:t>A</a:t>
            </a:r>
            <a:r>
              <a:rPr lang="zh-CN" altLang="en-US" sz="2400" u="sng" dirty="0">
                <a:solidFill>
                  <a:srgbClr val="FF0000"/>
                </a:solidFill>
                <a:latin typeface="黑体" panose="02010609060101010101" pitchFamily="2" charset="-122"/>
                <a:ea typeface="黑体" panose="02010609060101010101" pitchFamily="2" charset="-122"/>
                <a:sym typeface="+mn-ea"/>
              </a:rPr>
              <a:t>变为</a:t>
            </a:r>
            <a:r>
              <a:rPr lang="en-US" altLang="zh-CN" sz="2400" u="sng" dirty="0">
                <a:solidFill>
                  <a:srgbClr val="FF0000"/>
                </a:solidFill>
                <a:latin typeface="黑体" panose="02010609060101010101" pitchFamily="2" charset="-122"/>
                <a:ea typeface="黑体" panose="02010609060101010101" pitchFamily="2" charset="-122"/>
                <a:sym typeface="+mn-ea"/>
              </a:rPr>
              <a:t>B</a:t>
            </a:r>
            <a:r>
              <a:rPr lang="zh-CN" altLang="en-US" sz="2400" u="sng" dirty="0">
                <a:solidFill>
                  <a:srgbClr val="FF0000"/>
                </a:solidFill>
                <a:latin typeface="黑体" panose="02010609060101010101" pitchFamily="2" charset="-122"/>
                <a:ea typeface="黑体" panose="02010609060101010101" pitchFamily="2" charset="-122"/>
                <a:sym typeface="+mn-ea"/>
              </a:rPr>
              <a:t>的右孩子，原</a:t>
            </a:r>
            <a:r>
              <a:rPr lang="en-US" altLang="zh-CN" sz="2400" u="sng" dirty="0">
                <a:solidFill>
                  <a:srgbClr val="FF0000"/>
                </a:solidFill>
                <a:latin typeface="黑体" panose="02010609060101010101" pitchFamily="2" charset="-122"/>
                <a:ea typeface="黑体" panose="02010609060101010101" pitchFamily="2" charset="-122"/>
                <a:sym typeface="+mn-ea"/>
              </a:rPr>
              <a:t>B</a:t>
            </a:r>
            <a:r>
              <a:rPr lang="zh-CN" altLang="en-US" sz="2400" u="sng" dirty="0">
                <a:solidFill>
                  <a:srgbClr val="FF0000"/>
                </a:solidFill>
                <a:latin typeface="黑体" panose="02010609060101010101" pitchFamily="2" charset="-122"/>
                <a:ea typeface="黑体" panose="02010609060101010101" pitchFamily="2" charset="-122"/>
                <a:sym typeface="+mn-ea"/>
              </a:rPr>
              <a:t>右孩子变为</a:t>
            </a:r>
            <a:r>
              <a:rPr lang="en-US" altLang="zh-CN" sz="2400" u="sng" dirty="0">
                <a:solidFill>
                  <a:srgbClr val="FF0000"/>
                </a:solidFill>
                <a:latin typeface="黑体" panose="02010609060101010101" pitchFamily="2" charset="-122"/>
                <a:ea typeface="黑体" panose="02010609060101010101" pitchFamily="2" charset="-122"/>
                <a:sym typeface="+mn-ea"/>
              </a:rPr>
              <a:t>A</a:t>
            </a:r>
            <a:r>
              <a:rPr lang="zh-CN" altLang="en-US" sz="2400" u="sng" dirty="0">
                <a:solidFill>
                  <a:srgbClr val="FF0000"/>
                </a:solidFill>
                <a:latin typeface="黑体" panose="02010609060101010101" pitchFamily="2" charset="-122"/>
                <a:ea typeface="黑体" panose="02010609060101010101" pitchFamily="2" charset="-122"/>
                <a:sym typeface="+mn-ea"/>
              </a:rPr>
              <a:t>左孩子</a:t>
            </a:r>
            <a:endParaRPr lang="zh-CN" altLang="en-US" sz="2400" u="sng" dirty="0">
              <a:solidFill>
                <a:srgbClr val="FF0000"/>
              </a:solidFill>
              <a:latin typeface="黑体" panose="02010609060101010101" pitchFamily="2" charset="-122"/>
              <a:ea typeface="黑体" panose="02010609060101010101" pitchFamily="2" charset="-122"/>
              <a:sym typeface="+mn-ea"/>
            </a:endParaRPr>
          </a:p>
          <a:p>
            <a:pPr lvl="1" indent="0" eaLnBrk="1" hangingPunct="1">
              <a:buClr>
                <a:schemeClr val="accent2"/>
              </a:buClr>
              <a:buFont typeface="Wingdings" panose="05000000000000000000" pitchFamily="2" charset="2"/>
              <a:buNone/>
            </a:pPr>
            <a:r>
              <a:rPr lang="zh-CN" altLang="en-US" sz="2400" u="sng" dirty="0">
                <a:solidFill>
                  <a:srgbClr val="FF0000"/>
                </a:solidFill>
                <a:latin typeface="黑体" panose="02010609060101010101" pitchFamily="2" charset="-122"/>
                <a:ea typeface="黑体" panose="02010609060101010101" pitchFamily="2" charset="-122"/>
                <a:sym typeface="+mn-ea"/>
              </a:rPr>
              <a:t>若已知</a:t>
            </a:r>
            <a:r>
              <a:rPr lang="en-US" altLang="zh-CN" sz="2400" u="sng" dirty="0">
                <a:solidFill>
                  <a:srgbClr val="FF0000"/>
                </a:solidFill>
                <a:latin typeface="黑体" panose="02010609060101010101" pitchFamily="2" charset="-122"/>
                <a:ea typeface="黑体" panose="02010609060101010101" pitchFamily="2" charset="-122"/>
                <a:sym typeface="+mn-ea"/>
              </a:rPr>
              <a:t>A\B\C</a:t>
            </a:r>
            <a:r>
              <a:rPr lang="zh-CN" altLang="en-US" sz="2400" u="sng" dirty="0">
                <a:solidFill>
                  <a:srgbClr val="FF0000"/>
                </a:solidFill>
                <a:latin typeface="黑体" panose="02010609060101010101" pitchFamily="2" charset="-122"/>
                <a:ea typeface="黑体" panose="02010609060101010101" pitchFamily="2" charset="-122"/>
                <a:sym typeface="+mn-ea"/>
              </a:rPr>
              <a:t>三个结点指针，代码如何写？？</a:t>
            </a:r>
            <a:endParaRPr lang="zh-CN" altLang="en-US" sz="2400" u="sng" dirty="0">
              <a:solidFill>
                <a:srgbClr val="FF0000"/>
              </a:solidFill>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单向右旋</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AVL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树如下图，插入新数据</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6</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，求插入后的树</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4756" name="Group 83"/>
          <p:cNvGrpSpPr/>
          <p:nvPr/>
        </p:nvGrpSpPr>
        <p:grpSpPr>
          <a:xfrm>
            <a:off x="1057910" y="2488248"/>
            <a:ext cx="3524250" cy="2668587"/>
            <a:chOff x="204" y="1253"/>
            <a:chExt cx="2220" cy="1681"/>
          </a:xfrm>
        </p:grpSpPr>
        <p:grpSp>
          <p:nvGrpSpPr>
            <p:cNvPr id="74757" name="Group 81"/>
            <p:cNvGrpSpPr/>
            <p:nvPr/>
          </p:nvGrpSpPr>
          <p:grpSpPr>
            <a:xfrm>
              <a:off x="204" y="1253"/>
              <a:ext cx="2220" cy="1681"/>
              <a:chOff x="204" y="1253"/>
              <a:chExt cx="2220" cy="1681"/>
            </a:xfrm>
          </p:grpSpPr>
          <p:sp>
            <p:nvSpPr>
              <p:cNvPr id="74758" name="Oval 54"/>
              <p:cNvSpPr/>
              <p:nvPr/>
            </p:nvSpPr>
            <p:spPr>
              <a:xfrm>
                <a:off x="1565" y="1253"/>
                <a:ext cx="225" cy="24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59" name="Oval 55"/>
              <p:cNvSpPr/>
              <p:nvPr/>
            </p:nvSpPr>
            <p:spPr>
              <a:xfrm>
                <a:off x="1882" y="1616"/>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60" name="Oval 56"/>
              <p:cNvSpPr/>
              <p:nvPr/>
            </p:nvSpPr>
            <p:spPr>
              <a:xfrm>
                <a:off x="748" y="1933"/>
                <a:ext cx="223"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61" name="Oval 57"/>
              <p:cNvSpPr/>
              <p:nvPr/>
            </p:nvSpPr>
            <p:spPr>
              <a:xfrm>
                <a:off x="2200" y="1933"/>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62" name="Oval 58"/>
              <p:cNvSpPr/>
              <p:nvPr/>
            </p:nvSpPr>
            <p:spPr>
              <a:xfrm>
                <a:off x="1424" y="1959"/>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63" name="Line 60"/>
              <p:cNvSpPr/>
              <p:nvPr/>
            </p:nvSpPr>
            <p:spPr>
              <a:xfrm flipH="1">
                <a:off x="1292" y="1434"/>
                <a:ext cx="272" cy="182"/>
              </a:xfrm>
              <a:prstGeom prst="line">
                <a:avLst/>
              </a:prstGeom>
              <a:ln w="38100" cap="flat" cmpd="sng">
                <a:solidFill>
                  <a:srgbClr val="336699"/>
                </a:solidFill>
                <a:prstDash val="solid"/>
                <a:round/>
                <a:headEnd type="none" w="med" len="med"/>
                <a:tailEnd type="none" w="med" len="med"/>
              </a:ln>
            </p:spPr>
          </p:sp>
          <p:sp>
            <p:nvSpPr>
              <p:cNvPr id="74764" name="Line 61"/>
              <p:cNvSpPr/>
              <p:nvPr/>
            </p:nvSpPr>
            <p:spPr>
              <a:xfrm flipH="1">
                <a:off x="925" y="1822"/>
                <a:ext cx="196" cy="144"/>
              </a:xfrm>
              <a:prstGeom prst="line">
                <a:avLst/>
              </a:prstGeom>
              <a:ln w="38100" cap="flat" cmpd="sng">
                <a:solidFill>
                  <a:srgbClr val="666699"/>
                </a:solidFill>
                <a:prstDash val="solid"/>
                <a:round/>
                <a:headEnd type="none" w="med" len="med"/>
                <a:tailEnd type="none" w="med" len="med"/>
              </a:ln>
            </p:spPr>
          </p:sp>
          <p:sp>
            <p:nvSpPr>
              <p:cNvPr id="74765" name="Line 62"/>
              <p:cNvSpPr/>
              <p:nvPr/>
            </p:nvSpPr>
            <p:spPr>
              <a:xfrm>
                <a:off x="1790" y="1452"/>
                <a:ext cx="183" cy="164"/>
              </a:xfrm>
              <a:prstGeom prst="line">
                <a:avLst/>
              </a:prstGeom>
              <a:ln w="38100" cap="flat" cmpd="sng">
                <a:solidFill>
                  <a:srgbClr val="336699"/>
                </a:solidFill>
                <a:prstDash val="solid"/>
                <a:round/>
                <a:headEnd type="none" w="med" len="med"/>
                <a:tailEnd type="none" w="med" len="med"/>
              </a:ln>
            </p:spPr>
          </p:sp>
          <p:sp>
            <p:nvSpPr>
              <p:cNvPr id="74766" name="Line 63"/>
              <p:cNvSpPr/>
              <p:nvPr/>
            </p:nvSpPr>
            <p:spPr>
              <a:xfrm>
                <a:off x="1298" y="1797"/>
                <a:ext cx="198" cy="171"/>
              </a:xfrm>
              <a:prstGeom prst="line">
                <a:avLst/>
              </a:prstGeom>
              <a:ln w="38100" cap="flat" cmpd="sng">
                <a:solidFill>
                  <a:srgbClr val="336699"/>
                </a:solidFill>
                <a:prstDash val="solid"/>
                <a:round/>
                <a:headEnd type="none" w="med" len="med"/>
                <a:tailEnd type="none" w="med" len="med"/>
              </a:ln>
            </p:spPr>
          </p:sp>
          <p:sp>
            <p:nvSpPr>
              <p:cNvPr id="74767" name="Line 64"/>
              <p:cNvSpPr/>
              <p:nvPr/>
            </p:nvSpPr>
            <p:spPr>
              <a:xfrm flipH="1">
                <a:off x="622" y="2140"/>
                <a:ext cx="153" cy="181"/>
              </a:xfrm>
              <a:prstGeom prst="line">
                <a:avLst/>
              </a:prstGeom>
              <a:ln w="38100" cap="flat" cmpd="sng">
                <a:solidFill>
                  <a:srgbClr val="336699"/>
                </a:solidFill>
                <a:prstDash val="solid"/>
                <a:round/>
                <a:headEnd type="none" w="med" len="med"/>
                <a:tailEnd type="none" w="med" len="med"/>
              </a:ln>
            </p:spPr>
          </p:sp>
          <p:sp>
            <p:nvSpPr>
              <p:cNvPr id="74768" name="Line 65"/>
              <p:cNvSpPr/>
              <p:nvPr/>
            </p:nvSpPr>
            <p:spPr>
              <a:xfrm>
                <a:off x="2109" y="1797"/>
                <a:ext cx="181" cy="136"/>
              </a:xfrm>
              <a:prstGeom prst="line">
                <a:avLst/>
              </a:prstGeom>
              <a:ln w="38100" cap="flat" cmpd="sng">
                <a:solidFill>
                  <a:srgbClr val="336699"/>
                </a:solidFill>
                <a:prstDash val="solid"/>
                <a:round/>
                <a:headEnd type="none" w="med" len="med"/>
                <a:tailEnd type="none" w="med" len="med"/>
              </a:ln>
            </p:spPr>
          </p:sp>
          <p:sp>
            <p:nvSpPr>
              <p:cNvPr id="74769" name="Oval 68"/>
              <p:cNvSpPr/>
              <p:nvPr/>
            </p:nvSpPr>
            <p:spPr>
              <a:xfrm>
                <a:off x="204" y="2694"/>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70" name="Line 69"/>
              <p:cNvSpPr/>
              <p:nvPr/>
            </p:nvSpPr>
            <p:spPr>
              <a:xfrm flipH="1">
                <a:off x="340" y="2523"/>
                <a:ext cx="154" cy="181"/>
              </a:xfrm>
              <a:prstGeom prst="line">
                <a:avLst/>
              </a:prstGeom>
              <a:ln w="38100" cap="flat" cmpd="sng">
                <a:solidFill>
                  <a:srgbClr val="336699"/>
                </a:solidFill>
                <a:prstDash val="solid"/>
                <a:round/>
                <a:headEnd type="none" w="med" len="med"/>
                <a:tailEnd type="none" w="med" len="med"/>
              </a:ln>
            </p:spPr>
          </p:sp>
          <p:sp>
            <p:nvSpPr>
              <p:cNvPr id="74771" name="Oval 71"/>
              <p:cNvSpPr/>
              <p:nvPr/>
            </p:nvSpPr>
            <p:spPr>
              <a:xfrm>
                <a:off x="431" y="2296"/>
                <a:ext cx="224" cy="238"/>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72" name="Oval 72"/>
              <p:cNvSpPr/>
              <p:nvPr/>
            </p:nvSpPr>
            <p:spPr>
              <a:xfrm>
                <a:off x="1111" y="1616"/>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73" name="Oval 79"/>
              <p:cNvSpPr/>
              <p:nvPr/>
            </p:nvSpPr>
            <p:spPr>
              <a:xfrm>
                <a:off x="1020" y="2296"/>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74" name="Line 80"/>
              <p:cNvSpPr/>
              <p:nvPr/>
            </p:nvSpPr>
            <p:spPr>
              <a:xfrm>
                <a:off x="930" y="2115"/>
                <a:ext cx="136" cy="181"/>
              </a:xfrm>
              <a:prstGeom prst="line">
                <a:avLst/>
              </a:prstGeom>
              <a:ln w="38100" cap="flat" cmpd="sng">
                <a:solidFill>
                  <a:srgbClr val="336699"/>
                </a:solidFill>
                <a:prstDash val="solid"/>
                <a:round/>
                <a:headEnd type="none" w="med" len="med"/>
                <a:tailEnd type="none" w="med" len="med"/>
              </a:ln>
            </p:spPr>
          </p:sp>
        </p:grpSp>
        <p:sp>
          <p:nvSpPr>
            <p:cNvPr id="74775" name="Line 82"/>
            <p:cNvSpPr/>
            <p:nvPr/>
          </p:nvSpPr>
          <p:spPr>
            <a:xfrm flipH="1">
              <a:off x="622" y="2140"/>
              <a:ext cx="153" cy="181"/>
            </a:xfrm>
            <a:prstGeom prst="line">
              <a:avLst/>
            </a:prstGeom>
            <a:ln w="38100" cap="flat" cmpd="sng">
              <a:solidFill>
                <a:srgbClr val="336699"/>
              </a:solidFill>
              <a:prstDash val="solid"/>
              <a:round/>
              <a:headEnd type="none" w="med" len="med"/>
              <a:tailEnd type="none" w="med" len="med"/>
            </a:ln>
          </p:spPr>
        </p:sp>
      </p:grpSp>
      <p:grpSp>
        <p:nvGrpSpPr>
          <p:cNvPr id="6" name="Group 105"/>
          <p:cNvGrpSpPr/>
          <p:nvPr/>
        </p:nvGrpSpPr>
        <p:grpSpPr>
          <a:xfrm>
            <a:off x="5088890" y="2487930"/>
            <a:ext cx="3163888" cy="2106613"/>
            <a:chOff x="3016" y="1298"/>
            <a:chExt cx="1993" cy="1327"/>
          </a:xfrm>
        </p:grpSpPr>
        <p:sp>
          <p:nvSpPr>
            <p:cNvPr id="74777" name="Oval 86"/>
            <p:cNvSpPr/>
            <p:nvPr/>
          </p:nvSpPr>
          <p:spPr>
            <a:xfrm>
              <a:off x="4150" y="1298"/>
              <a:ext cx="225" cy="24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78" name="Oval 87"/>
            <p:cNvSpPr/>
            <p:nvPr/>
          </p:nvSpPr>
          <p:spPr>
            <a:xfrm>
              <a:off x="4467" y="1661"/>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79" name="Oval 88"/>
            <p:cNvSpPr/>
            <p:nvPr/>
          </p:nvSpPr>
          <p:spPr>
            <a:xfrm>
              <a:off x="3333" y="1978"/>
              <a:ext cx="223"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80" name="Oval 89"/>
            <p:cNvSpPr/>
            <p:nvPr/>
          </p:nvSpPr>
          <p:spPr>
            <a:xfrm>
              <a:off x="4785" y="1978"/>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81" name="Oval 90"/>
            <p:cNvSpPr/>
            <p:nvPr/>
          </p:nvSpPr>
          <p:spPr>
            <a:xfrm>
              <a:off x="4009" y="2004"/>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82" name="Line 91"/>
            <p:cNvSpPr/>
            <p:nvPr/>
          </p:nvSpPr>
          <p:spPr>
            <a:xfrm flipH="1">
              <a:off x="3877" y="1479"/>
              <a:ext cx="272" cy="182"/>
            </a:xfrm>
            <a:prstGeom prst="line">
              <a:avLst/>
            </a:prstGeom>
            <a:ln w="38100" cap="flat" cmpd="sng">
              <a:solidFill>
                <a:srgbClr val="336699"/>
              </a:solidFill>
              <a:prstDash val="solid"/>
              <a:round/>
              <a:headEnd type="none" w="med" len="med"/>
              <a:tailEnd type="none" w="med" len="med"/>
            </a:ln>
          </p:spPr>
        </p:sp>
        <p:sp>
          <p:nvSpPr>
            <p:cNvPr id="74783" name="Line 92"/>
            <p:cNvSpPr/>
            <p:nvPr/>
          </p:nvSpPr>
          <p:spPr>
            <a:xfrm flipH="1">
              <a:off x="3510" y="1867"/>
              <a:ext cx="196" cy="144"/>
            </a:xfrm>
            <a:prstGeom prst="line">
              <a:avLst/>
            </a:prstGeom>
            <a:ln w="38100" cap="flat" cmpd="sng">
              <a:solidFill>
                <a:srgbClr val="666699"/>
              </a:solidFill>
              <a:prstDash val="solid"/>
              <a:round/>
              <a:headEnd type="none" w="med" len="med"/>
              <a:tailEnd type="none" w="med" len="med"/>
            </a:ln>
          </p:spPr>
        </p:sp>
        <p:sp>
          <p:nvSpPr>
            <p:cNvPr id="74784" name="Line 93"/>
            <p:cNvSpPr/>
            <p:nvPr/>
          </p:nvSpPr>
          <p:spPr>
            <a:xfrm>
              <a:off x="4375" y="1497"/>
              <a:ext cx="183" cy="164"/>
            </a:xfrm>
            <a:prstGeom prst="line">
              <a:avLst/>
            </a:prstGeom>
            <a:ln w="38100" cap="flat" cmpd="sng">
              <a:solidFill>
                <a:srgbClr val="336699"/>
              </a:solidFill>
              <a:prstDash val="solid"/>
              <a:round/>
              <a:headEnd type="none" w="med" len="med"/>
              <a:tailEnd type="none" w="med" len="med"/>
            </a:ln>
          </p:spPr>
        </p:sp>
        <p:sp>
          <p:nvSpPr>
            <p:cNvPr id="74785" name="Line 94"/>
            <p:cNvSpPr/>
            <p:nvPr/>
          </p:nvSpPr>
          <p:spPr>
            <a:xfrm>
              <a:off x="3883" y="1842"/>
              <a:ext cx="198" cy="171"/>
            </a:xfrm>
            <a:prstGeom prst="line">
              <a:avLst/>
            </a:prstGeom>
            <a:ln w="38100" cap="flat" cmpd="sng">
              <a:solidFill>
                <a:srgbClr val="336699"/>
              </a:solidFill>
              <a:prstDash val="solid"/>
              <a:round/>
              <a:headEnd type="none" w="med" len="med"/>
              <a:tailEnd type="none" w="med" len="med"/>
            </a:ln>
          </p:spPr>
        </p:sp>
        <p:sp>
          <p:nvSpPr>
            <p:cNvPr id="74786" name="Line 95"/>
            <p:cNvSpPr/>
            <p:nvPr/>
          </p:nvSpPr>
          <p:spPr>
            <a:xfrm flipH="1">
              <a:off x="3207" y="2185"/>
              <a:ext cx="153" cy="181"/>
            </a:xfrm>
            <a:prstGeom prst="line">
              <a:avLst/>
            </a:prstGeom>
            <a:ln w="38100" cap="flat" cmpd="sng">
              <a:solidFill>
                <a:srgbClr val="336699"/>
              </a:solidFill>
              <a:prstDash val="solid"/>
              <a:round/>
              <a:headEnd type="none" w="med" len="med"/>
              <a:tailEnd type="none" w="med" len="med"/>
            </a:ln>
          </p:spPr>
        </p:sp>
        <p:sp>
          <p:nvSpPr>
            <p:cNvPr id="74787" name="Line 96"/>
            <p:cNvSpPr/>
            <p:nvPr/>
          </p:nvSpPr>
          <p:spPr>
            <a:xfrm>
              <a:off x="4694" y="1842"/>
              <a:ext cx="181" cy="136"/>
            </a:xfrm>
            <a:prstGeom prst="line">
              <a:avLst/>
            </a:prstGeom>
            <a:ln w="38100" cap="flat" cmpd="sng">
              <a:solidFill>
                <a:srgbClr val="336699"/>
              </a:solidFill>
              <a:prstDash val="solid"/>
              <a:round/>
              <a:headEnd type="none" w="med" len="med"/>
              <a:tailEnd type="none" w="med" len="med"/>
            </a:ln>
          </p:spPr>
        </p:sp>
        <p:sp>
          <p:nvSpPr>
            <p:cNvPr id="74788" name="Oval 97"/>
            <p:cNvSpPr/>
            <p:nvPr/>
          </p:nvSpPr>
          <p:spPr>
            <a:xfrm>
              <a:off x="3016" y="2341"/>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89" name="Oval 99"/>
            <p:cNvSpPr/>
            <p:nvPr/>
          </p:nvSpPr>
          <p:spPr>
            <a:xfrm>
              <a:off x="3696" y="2387"/>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11</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90" name="Oval 100"/>
            <p:cNvSpPr/>
            <p:nvPr/>
          </p:nvSpPr>
          <p:spPr>
            <a:xfrm>
              <a:off x="3696" y="1661"/>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91" name="Oval 101"/>
            <p:cNvSpPr/>
            <p:nvPr/>
          </p:nvSpPr>
          <p:spPr>
            <a:xfrm>
              <a:off x="4286" y="2387"/>
              <a:ext cx="224"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37</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4792" name="Line 102"/>
            <p:cNvSpPr/>
            <p:nvPr/>
          </p:nvSpPr>
          <p:spPr>
            <a:xfrm>
              <a:off x="4196" y="2206"/>
              <a:ext cx="136" cy="181"/>
            </a:xfrm>
            <a:prstGeom prst="line">
              <a:avLst/>
            </a:prstGeom>
            <a:ln w="38100" cap="flat" cmpd="sng">
              <a:solidFill>
                <a:srgbClr val="336699"/>
              </a:solidFill>
              <a:prstDash val="solid"/>
              <a:round/>
              <a:headEnd type="none" w="med" len="med"/>
              <a:tailEnd type="none" w="med" len="med"/>
            </a:ln>
          </p:spPr>
        </p:sp>
        <p:sp>
          <p:nvSpPr>
            <p:cNvPr id="74793" name="Line 103"/>
            <p:cNvSpPr/>
            <p:nvPr/>
          </p:nvSpPr>
          <p:spPr>
            <a:xfrm flipH="1">
              <a:off x="3878" y="2205"/>
              <a:ext cx="153" cy="181"/>
            </a:xfrm>
            <a:prstGeom prst="line">
              <a:avLst/>
            </a:prstGeom>
            <a:ln w="38100" cap="flat" cmpd="sng">
              <a:solidFill>
                <a:srgbClr val="336699"/>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引发单向左旋的</a:t>
            </a:r>
            <a:r>
              <a:rPr lang="zh-CN" altLang="en-US" sz="2800" dirty="0">
                <a:latin typeface="黑体" panose="02010609060101010101" pitchFamily="2" charset="-122"/>
                <a:ea typeface="黑体" panose="02010609060101010101" pitchFamily="2" charset="-122"/>
                <a:sym typeface="+mn-ea"/>
              </a:rPr>
              <a:t>不平衡状态</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在</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右子树</a:t>
            </a:r>
            <a:r>
              <a:rPr lang="en-US" altLang="zh-CN" dirty="0">
                <a:latin typeface="黑体" panose="02010609060101010101" pitchFamily="2" charset="-122"/>
                <a:ea typeface="黑体" panose="02010609060101010101" pitchFamily="2" charset="-122"/>
                <a:sym typeface="+mn-ea"/>
              </a:rPr>
              <a:t>B</a:t>
            </a:r>
            <a:r>
              <a:rPr lang="en-US" altLang="zh-CN" baseline="-25000" dirty="0">
                <a:latin typeface="黑体" panose="02010609060101010101" pitchFamily="2" charset="-122"/>
                <a:ea typeface="黑体" panose="02010609060101010101" pitchFamily="2" charset="-122"/>
                <a:sym typeface="+mn-ea"/>
              </a:rPr>
              <a:t>R</a:t>
            </a:r>
            <a:r>
              <a:rPr lang="zh-CN" altLang="en-US" dirty="0">
                <a:latin typeface="黑体" panose="02010609060101010101" pitchFamily="2" charset="-122"/>
                <a:ea typeface="黑体" panose="02010609060101010101" pitchFamily="2" charset="-122"/>
                <a:sym typeface="+mn-ea"/>
              </a:rPr>
              <a:t>中插入新结点，该子树高度增</a:t>
            </a:r>
            <a:r>
              <a:rPr lang="en-US" altLang="zh-CN"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导致结点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的平衡因子变成</a:t>
            </a:r>
            <a:r>
              <a:rPr lang="en-US" altLang="zh-CN" dirty="0">
                <a:latin typeface="黑体" panose="02010609060101010101" pitchFamily="2" charset="-122"/>
                <a:ea typeface="黑体" panose="02010609060101010101" pitchFamily="2" charset="-122"/>
                <a:sym typeface="+mn-ea"/>
              </a:rPr>
              <a:t>-2</a:t>
            </a:r>
            <a:r>
              <a:rPr lang="zh-CN" altLang="en-US" dirty="0">
                <a:latin typeface="黑体" panose="02010609060101010101" pitchFamily="2" charset="-122"/>
                <a:ea typeface="黑体" panose="02010609060101010101" pitchFamily="2" charset="-122"/>
                <a:sym typeface="+mn-ea"/>
              </a:rPr>
              <a:t>，出现不平衡</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5780" name="Group 4"/>
          <p:cNvGrpSpPr/>
          <p:nvPr/>
        </p:nvGrpSpPr>
        <p:grpSpPr>
          <a:xfrm>
            <a:off x="2455545" y="2492693"/>
            <a:ext cx="7035800" cy="2743200"/>
            <a:chOff x="278" y="2498"/>
            <a:chExt cx="4432" cy="1728"/>
          </a:xfrm>
        </p:grpSpPr>
        <p:sp>
          <p:nvSpPr>
            <p:cNvPr id="75781" name="Line 5"/>
            <p:cNvSpPr/>
            <p:nvPr/>
          </p:nvSpPr>
          <p:spPr>
            <a:xfrm>
              <a:off x="3992" y="3170"/>
              <a:ext cx="288" cy="288"/>
            </a:xfrm>
            <a:prstGeom prst="line">
              <a:avLst/>
            </a:prstGeom>
            <a:ln w="28575" cap="flat" cmpd="sng">
              <a:solidFill>
                <a:schemeClr val="hlink"/>
              </a:solidFill>
              <a:prstDash val="solid"/>
              <a:round/>
              <a:headEnd type="none" w="med" len="med"/>
              <a:tailEnd type="none" w="med" len="med"/>
            </a:ln>
          </p:spPr>
        </p:sp>
        <p:sp>
          <p:nvSpPr>
            <p:cNvPr id="75782" name="Line 6"/>
            <p:cNvSpPr/>
            <p:nvPr/>
          </p:nvSpPr>
          <p:spPr>
            <a:xfrm flipH="1">
              <a:off x="3752" y="3170"/>
              <a:ext cx="240" cy="240"/>
            </a:xfrm>
            <a:prstGeom prst="line">
              <a:avLst/>
            </a:prstGeom>
            <a:ln w="28575" cap="flat" cmpd="sng">
              <a:solidFill>
                <a:srgbClr val="008000"/>
              </a:solidFill>
              <a:prstDash val="solid"/>
              <a:round/>
              <a:headEnd type="none" w="med" len="med"/>
              <a:tailEnd type="none" w="med" len="med"/>
            </a:ln>
          </p:spPr>
        </p:sp>
        <p:sp>
          <p:nvSpPr>
            <p:cNvPr id="75783" name="Line 7"/>
            <p:cNvSpPr/>
            <p:nvPr/>
          </p:nvSpPr>
          <p:spPr>
            <a:xfrm>
              <a:off x="1008" y="2931"/>
              <a:ext cx="288" cy="288"/>
            </a:xfrm>
            <a:prstGeom prst="line">
              <a:avLst/>
            </a:prstGeom>
            <a:ln w="28575" cap="flat" cmpd="sng">
              <a:solidFill>
                <a:srgbClr val="008000"/>
              </a:solidFill>
              <a:prstDash val="solid"/>
              <a:round/>
              <a:headEnd type="none" w="med" len="med"/>
              <a:tailEnd type="none" w="med" len="med"/>
            </a:ln>
          </p:spPr>
        </p:sp>
        <p:sp>
          <p:nvSpPr>
            <p:cNvPr id="75784" name="Line 8"/>
            <p:cNvSpPr/>
            <p:nvPr/>
          </p:nvSpPr>
          <p:spPr>
            <a:xfrm>
              <a:off x="1344" y="3267"/>
              <a:ext cx="288" cy="288"/>
            </a:xfrm>
            <a:prstGeom prst="line">
              <a:avLst/>
            </a:prstGeom>
            <a:ln w="28575" cap="flat" cmpd="sng">
              <a:solidFill>
                <a:srgbClr val="008000"/>
              </a:solidFill>
              <a:prstDash val="solid"/>
              <a:round/>
              <a:headEnd type="none" w="med" len="med"/>
              <a:tailEnd type="none" w="med" len="med"/>
            </a:ln>
          </p:spPr>
        </p:sp>
        <p:sp>
          <p:nvSpPr>
            <p:cNvPr id="75785" name="Line 9"/>
            <p:cNvSpPr/>
            <p:nvPr/>
          </p:nvSpPr>
          <p:spPr>
            <a:xfrm flipH="1">
              <a:off x="624" y="2931"/>
              <a:ext cx="240" cy="240"/>
            </a:xfrm>
            <a:prstGeom prst="line">
              <a:avLst/>
            </a:prstGeom>
            <a:ln w="28575" cap="flat" cmpd="sng">
              <a:solidFill>
                <a:srgbClr val="008000"/>
              </a:solidFill>
              <a:prstDash val="solid"/>
              <a:round/>
              <a:headEnd type="none" w="med" len="med"/>
              <a:tailEnd type="none" w="med" len="med"/>
            </a:ln>
          </p:spPr>
        </p:sp>
        <p:sp>
          <p:nvSpPr>
            <p:cNvPr id="75786" name="Rectangle 10"/>
            <p:cNvSpPr/>
            <p:nvPr/>
          </p:nvSpPr>
          <p:spPr>
            <a:xfrm>
              <a:off x="528" y="3123"/>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5787" name="Oval 11"/>
            <p:cNvSpPr/>
            <p:nvPr/>
          </p:nvSpPr>
          <p:spPr>
            <a:xfrm>
              <a:off x="816" y="2739"/>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5788" name="Line 12"/>
            <p:cNvSpPr/>
            <p:nvPr/>
          </p:nvSpPr>
          <p:spPr>
            <a:xfrm flipH="1">
              <a:off x="960" y="3267"/>
              <a:ext cx="240" cy="240"/>
            </a:xfrm>
            <a:prstGeom prst="line">
              <a:avLst/>
            </a:prstGeom>
            <a:ln w="28575" cap="flat" cmpd="sng">
              <a:solidFill>
                <a:srgbClr val="008000"/>
              </a:solidFill>
              <a:prstDash val="solid"/>
              <a:round/>
              <a:headEnd type="none" w="med" len="med"/>
              <a:tailEnd type="none" w="med" len="med"/>
            </a:ln>
          </p:spPr>
        </p:sp>
        <p:sp>
          <p:nvSpPr>
            <p:cNvPr id="75789" name="Oval 13"/>
            <p:cNvSpPr/>
            <p:nvPr/>
          </p:nvSpPr>
          <p:spPr>
            <a:xfrm>
              <a:off x="1152" y="3075"/>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5790" name="Rectangle 14"/>
            <p:cNvSpPr/>
            <p:nvPr/>
          </p:nvSpPr>
          <p:spPr>
            <a:xfrm>
              <a:off x="912"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5791" name="Rectangle 15"/>
            <p:cNvSpPr/>
            <p:nvPr/>
          </p:nvSpPr>
          <p:spPr>
            <a:xfrm>
              <a:off x="1440"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5792" name="Text Box 16"/>
            <p:cNvSpPr txBox="1"/>
            <p:nvPr/>
          </p:nvSpPr>
          <p:spPr>
            <a:xfrm>
              <a:off x="1046" y="2580"/>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5793" name="Text Box 17"/>
            <p:cNvSpPr txBox="1"/>
            <p:nvPr/>
          </p:nvSpPr>
          <p:spPr>
            <a:xfrm>
              <a:off x="1382" y="2909"/>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5794" name="Text Box 18"/>
            <p:cNvSpPr txBox="1"/>
            <p:nvPr/>
          </p:nvSpPr>
          <p:spPr>
            <a:xfrm>
              <a:off x="1646" y="3518"/>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5795" name="Text Box 19"/>
            <p:cNvSpPr txBox="1"/>
            <p:nvPr/>
          </p:nvSpPr>
          <p:spPr>
            <a:xfrm>
              <a:off x="278" y="2890"/>
              <a:ext cx="337"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5796" name="Text Box 20"/>
            <p:cNvSpPr txBox="1"/>
            <p:nvPr/>
          </p:nvSpPr>
          <p:spPr>
            <a:xfrm>
              <a:off x="777" y="3266"/>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5797" name="Line 21"/>
            <p:cNvSpPr/>
            <p:nvPr/>
          </p:nvSpPr>
          <p:spPr>
            <a:xfrm flipH="1">
              <a:off x="3320" y="2882"/>
              <a:ext cx="240" cy="240"/>
            </a:xfrm>
            <a:prstGeom prst="line">
              <a:avLst/>
            </a:prstGeom>
            <a:ln w="28575" cap="flat" cmpd="sng">
              <a:solidFill>
                <a:srgbClr val="008000"/>
              </a:solidFill>
              <a:prstDash val="solid"/>
              <a:round/>
              <a:headEnd type="none" w="med" len="med"/>
              <a:tailEnd type="none" w="med" len="med"/>
            </a:ln>
          </p:spPr>
        </p:sp>
        <p:sp>
          <p:nvSpPr>
            <p:cNvPr id="75798" name="Rectangle 22"/>
            <p:cNvSpPr/>
            <p:nvPr/>
          </p:nvSpPr>
          <p:spPr>
            <a:xfrm>
              <a:off x="3656" y="3410"/>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5799" name="Rectangle 23"/>
            <p:cNvSpPr/>
            <p:nvPr/>
          </p:nvSpPr>
          <p:spPr>
            <a:xfrm>
              <a:off x="3224" y="3074"/>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5800" name="Line 24"/>
            <p:cNvSpPr/>
            <p:nvPr/>
          </p:nvSpPr>
          <p:spPr>
            <a:xfrm>
              <a:off x="3656" y="2827"/>
              <a:ext cx="288" cy="288"/>
            </a:xfrm>
            <a:prstGeom prst="line">
              <a:avLst/>
            </a:prstGeom>
            <a:ln w="28575" cap="flat" cmpd="sng">
              <a:solidFill>
                <a:schemeClr val="hlink"/>
              </a:solidFill>
              <a:prstDash val="solid"/>
              <a:round/>
              <a:headEnd type="none" w="med" len="med"/>
              <a:tailEnd type="none" w="med" len="med"/>
            </a:ln>
          </p:spPr>
        </p:sp>
        <p:sp>
          <p:nvSpPr>
            <p:cNvPr id="75801" name="Oval 25"/>
            <p:cNvSpPr/>
            <p:nvPr/>
          </p:nvSpPr>
          <p:spPr>
            <a:xfrm>
              <a:off x="3848" y="3026"/>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5802" name="Oval 26"/>
            <p:cNvSpPr/>
            <p:nvPr/>
          </p:nvSpPr>
          <p:spPr>
            <a:xfrm>
              <a:off x="3512" y="2690"/>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5803" name="Rectangle 27"/>
            <p:cNvSpPr/>
            <p:nvPr/>
          </p:nvSpPr>
          <p:spPr>
            <a:xfrm>
              <a:off x="4136" y="3410"/>
              <a:ext cx="240" cy="816"/>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5804" name="Text Box 28"/>
            <p:cNvSpPr txBox="1"/>
            <p:nvPr/>
          </p:nvSpPr>
          <p:spPr>
            <a:xfrm>
              <a:off x="2974" y="2834"/>
              <a:ext cx="337"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5805" name="Text Box 29"/>
            <p:cNvSpPr txBox="1"/>
            <p:nvPr/>
          </p:nvSpPr>
          <p:spPr>
            <a:xfrm>
              <a:off x="3739" y="2512"/>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5806" name="Text Box 30"/>
            <p:cNvSpPr txBox="1"/>
            <p:nvPr/>
          </p:nvSpPr>
          <p:spPr>
            <a:xfrm>
              <a:off x="4027" y="2867"/>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5807" name="Text Box 31"/>
            <p:cNvSpPr txBox="1"/>
            <p:nvPr/>
          </p:nvSpPr>
          <p:spPr>
            <a:xfrm>
              <a:off x="4377" y="3203"/>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5808" name="Text Box 32"/>
            <p:cNvSpPr txBox="1"/>
            <p:nvPr/>
          </p:nvSpPr>
          <p:spPr>
            <a:xfrm>
              <a:off x="3499" y="3155"/>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936993" name="Text Box 33"/>
            <p:cNvSpPr txBox="1">
              <a:spLocks noChangeArrowheads="1"/>
            </p:cNvSpPr>
            <p:nvPr/>
          </p:nvSpPr>
          <p:spPr bwMode="auto">
            <a:xfrm>
              <a:off x="576" y="2525"/>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6994" name="Text Box 34"/>
            <p:cNvSpPr txBox="1">
              <a:spLocks noChangeArrowheads="1"/>
            </p:cNvSpPr>
            <p:nvPr/>
          </p:nvSpPr>
          <p:spPr bwMode="auto">
            <a:xfrm>
              <a:off x="3224" y="249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6995" name="Text Box 35"/>
            <p:cNvSpPr txBox="1">
              <a:spLocks noChangeArrowheads="1"/>
            </p:cNvSpPr>
            <p:nvPr/>
          </p:nvSpPr>
          <p:spPr bwMode="auto">
            <a:xfrm>
              <a:off x="1190" y="2813"/>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6996" name="Text Box 36"/>
            <p:cNvSpPr txBox="1">
              <a:spLocks noChangeArrowheads="1"/>
            </p:cNvSpPr>
            <p:nvPr/>
          </p:nvSpPr>
          <p:spPr bwMode="auto">
            <a:xfrm>
              <a:off x="3800" y="2779"/>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查找的术语</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查找表，同一类型元素构成的</a:t>
            </a:r>
            <a:r>
              <a:rPr lang="zh-CN" altLang="en-US" sz="2400" dirty="0">
                <a:solidFill>
                  <a:srgbClr val="FF0000"/>
                </a:solidFill>
                <a:latin typeface="黑体" panose="02010609060101010101" pitchFamily="2" charset="-122"/>
                <a:ea typeface="黑体" panose="02010609060101010101" pitchFamily="2" charset="-122"/>
                <a:cs typeface="+mn-ea"/>
                <a:sym typeface="+mn-ea"/>
              </a:rPr>
              <a:t>集合</a:t>
            </a:r>
            <a:r>
              <a:rPr lang="zh-CN" altLang="en-US" sz="2400" dirty="0">
                <a:latin typeface="黑体" panose="02010609060101010101" pitchFamily="2" charset="-122"/>
                <a:ea typeface="黑体" panose="02010609060101010101" pitchFamily="2" charset="-122"/>
                <a:cs typeface="+mn-ea"/>
                <a:sym typeface="+mn-ea"/>
              </a:rPr>
              <a:t>。集合是一个松散灵活的数据结构</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关键字，是数据元素中某个数据项的值，用以标识一个数据元素，分主关键字（唯一标识），次关键字（部分识别）</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查找，根据给定的某个值，在查找表中确定一个其关键字等于给定值的数据元素（或记录）。</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若查找成功返回位置或记录；查找不成功返回空指针或</a:t>
            </a:r>
            <a:r>
              <a:rPr lang="zh-CN" altLang="en-US" sz="2400" dirty="0">
                <a:latin typeface="黑体" panose="02010609060101010101" pitchFamily="2" charset="-122"/>
                <a:ea typeface="黑体" panose="02010609060101010101" pitchFamily="2" charset="-122"/>
                <a:cs typeface="+mn-ea"/>
                <a:sym typeface="+mn-ea"/>
              </a:rPr>
              <a:t>空记录</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单向</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左旋具体</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操作：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沿插入路径检查三个结点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和</a:t>
            </a:r>
            <a:r>
              <a:rPr lang="en-US" altLang="zh-CN" dirty="0">
                <a:latin typeface="黑体" panose="02010609060101010101" pitchFamily="2" charset="-122"/>
                <a:ea typeface="黑体" panose="02010609060101010101" pitchFamily="2" charset="-122"/>
                <a:sym typeface="+mn-ea"/>
              </a:rPr>
              <a:t>B</a:t>
            </a:r>
            <a:r>
              <a:rPr lang="en-US" altLang="zh-CN" baseline="-25000" dirty="0">
                <a:latin typeface="黑体" panose="02010609060101010101" pitchFamily="2" charset="-122"/>
                <a:ea typeface="黑体" panose="02010609060101010101" pitchFamily="2" charset="-122"/>
                <a:sym typeface="+mn-ea"/>
              </a:rPr>
              <a:t>R</a:t>
            </a:r>
            <a:r>
              <a:rPr lang="en-US" altLang="zh-CN" dirty="0">
                <a:solidFill>
                  <a:schemeClr val="hlink"/>
                </a:solidFill>
                <a:latin typeface="黑体" panose="02010609060101010101" pitchFamily="2" charset="-122"/>
                <a:ea typeface="黑体" panose="02010609060101010101" pitchFamily="2" charset="-122"/>
                <a:sym typeface="+mn-ea"/>
              </a:rPr>
              <a:t>(</a:t>
            </a:r>
            <a:r>
              <a:rPr lang="en-US" altLang="zh-CN" dirty="0">
                <a:solidFill>
                  <a:schemeClr val="hlink"/>
                </a:solidFill>
                <a:ea typeface="黑体" panose="02010609060101010101" pitchFamily="2" charset="-122"/>
                <a:sym typeface="+mn-ea"/>
              </a:rPr>
              <a:t>“</a:t>
            </a:r>
            <a:r>
              <a:rPr lang="en-US" altLang="zh-CN" dirty="0">
                <a:solidFill>
                  <a:schemeClr val="hlink"/>
                </a:solidFill>
                <a:latin typeface="黑体" panose="02010609060101010101" pitchFamily="2" charset="-122"/>
                <a:ea typeface="黑体" panose="02010609060101010101" pitchFamily="2" charset="-122"/>
                <a:sym typeface="+mn-ea"/>
              </a:rPr>
              <a:t>\</a:t>
            </a:r>
            <a:r>
              <a:rPr lang="en-US" altLang="zh-CN" dirty="0">
                <a:solidFill>
                  <a:schemeClr val="hlink"/>
                </a:solidFill>
                <a:ea typeface="黑体" panose="02010609060101010101" pitchFamily="2" charset="-122"/>
                <a:sym typeface="+mn-ea"/>
              </a:rPr>
              <a:t>”</a:t>
            </a:r>
            <a:r>
              <a:rPr lang="zh-CN" altLang="en-US" dirty="0">
                <a:solidFill>
                  <a:schemeClr val="hlink"/>
                </a:solidFill>
                <a:latin typeface="黑体" panose="02010609060101010101" pitchFamily="2" charset="-122"/>
                <a:ea typeface="黑体" panose="02010609060101010101" pitchFamily="2" charset="-122"/>
                <a:sym typeface="+mn-ea"/>
              </a:rPr>
              <a:t>型</a:t>
            </a:r>
            <a:r>
              <a:rPr lang="en-US" altLang="zh-CN" dirty="0">
                <a:solidFill>
                  <a:schemeClr val="hlink"/>
                </a:solidFill>
                <a:latin typeface="黑体" panose="02010609060101010101" pitchFamily="2" charset="-122"/>
                <a:ea typeface="黑体" panose="02010609060101010101" pitchFamily="2" charset="-122"/>
                <a:sym typeface="+mn-ea"/>
              </a:rPr>
              <a:t>)</a:t>
            </a:r>
            <a:endParaRPr lang="en-US" altLang="zh-CN" dirty="0">
              <a:solidFill>
                <a:schemeClr val="hlink"/>
              </a:solidFill>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以结点</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为旋转轴，让结点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反时针</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左</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旋转</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6804" name="Group 4"/>
          <p:cNvGrpSpPr/>
          <p:nvPr/>
        </p:nvGrpSpPr>
        <p:grpSpPr>
          <a:xfrm>
            <a:off x="1630998" y="2420620"/>
            <a:ext cx="8621713" cy="2778125"/>
            <a:chOff x="278" y="2525"/>
            <a:chExt cx="5431" cy="1750"/>
          </a:xfrm>
        </p:grpSpPr>
        <p:sp>
          <p:nvSpPr>
            <p:cNvPr id="76805" name="Line 5"/>
            <p:cNvSpPr/>
            <p:nvPr/>
          </p:nvSpPr>
          <p:spPr>
            <a:xfrm>
              <a:off x="3130" y="3219"/>
              <a:ext cx="288" cy="288"/>
            </a:xfrm>
            <a:prstGeom prst="line">
              <a:avLst/>
            </a:prstGeom>
            <a:ln w="28575" cap="flat" cmpd="sng">
              <a:solidFill>
                <a:schemeClr val="hlink"/>
              </a:solidFill>
              <a:prstDash val="solid"/>
              <a:round/>
              <a:headEnd type="none" w="med" len="med"/>
              <a:tailEnd type="none" w="med" len="med"/>
            </a:ln>
          </p:spPr>
        </p:sp>
        <p:sp>
          <p:nvSpPr>
            <p:cNvPr id="76806" name="Line 6"/>
            <p:cNvSpPr/>
            <p:nvPr/>
          </p:nvSpPr>
          <p:spPr>
            <a:xfrm flipH="1">
              <a:off x="2890" y="3219"/>
              <a:ext cx="240" cy="240"/>
            </a:xfrm>
            <a:prstGeom prst="line">
              <a:avLst/>
            </a:prstGeom>
            <a:ln w="28575" cap="flat" cmpd="sng">
              <a:solidFill>
                <a:srgbClr val="008000"/>
              </a:solidFill>
              <a:prstDash val="solid"/>
              <a:round/>
              <a:headEnd type="none" w="med" len="med"/>
              <a:tailEnd type="none" w="med" len="med"/>
            </a:ln>
          </p:spPr>
        </p:sp>
        <p:sp>
          <p:nvSpPr>
            <p:cNvPr id="76807" name="Line 7"/>
            <p:cNvSpPr/>
            <p:nvPr/>
          </p:nvSpPr>
          <p:spPr>
            <a:xfrm>
              <a:off x="1008" y="2931"/>
              <a:ext cx="288" cy="288"/>
            </a:xfrm>
            <a:prstGeom prst="line">
              <a:avLst/>
            </a:prstGeom>
            <a:ln w="28575" cap="flat" cmpd="sng">
              <a:solidFill>
                <a:srgbClr val="008000"/>
              </a:solidFill>
              <a:prstDash val="solid"/>
              <a:round/>
              <a:headEnd type="none" w="med" len="med"/>
              <a:tailEnd type="none" w="med" len="med"/>
            </a:ln>
          </p:spPr>
        </p:sp>
        <p:sp>
          <p:nvSpPr>
            <p:cNvPr id="76808" name="Line 8"/>
            <p:cNvSpPr/>
            <p:nvPr/>
          </p:nvSpPr>
          <p:spPr>
            <a:xfrm>
              <a:off x="1344" y="3267"/>
              <a:ext cx="288" cy="288"/>
            </a:xfrm>
            <a:prstGeom prst="line">
              <a:avLst/>
            </a:prstGeom>
            <a:ln w="28575" cap="flat" cmpd="sng">
              <a:solidFill>
                <a:srgbClr val="008000"/>
              </a:solidFill>
              <a:prstDash val="solid"/>
              <a:round/>
              <a:headEnd type="none" w="med" len="med"/>
              <a:tailEnd type="none" w="med" len="med"/>
            </a:ln>
          </p:spPr>
        </p:sp>
        <p:sp>
          <p:nvSpPr>
            <p:cNvPr id="76809" name="Line 9"/>
            <p:cNvSpPr/>
            <p:nvPr/>
          </p:nvSpPr>
          <p:spPr>
            <a:xfrm flipH="1">
              <a:off x="624" y="2931"/>
              <a:ext cx="240" cy="240"/>
            </a:xfrm>
            <a:prstGeom prst="line">
              <a:avLst/>
            </a:prstGeom>
            <a:ln w="28575" cap="flat" cmpd="sng">
              <a:solidFill>
                <a:srgbClr val="008000"/>
              </a:solidFill>
              <a:prstDash val="solid"/>
              <a:round/>
              <a:headEnd type="none" w="med" len="med"/>
              <a:tailEnd type="none" w="med" len="med"/>
            </a:ln>
          </p:spPr>
        </p:sp>
        <p:sp>
          <p:nvSpPr>
            <p:cNvPr id="76810" name="Rectangle 10"/>
            <p:cNvSpPr/>
            <p:nvPr/>
          </p:nvSpPr>
          <p:spPr>
            <a:xfrm>
              <a:off x="528" y="3123"/>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11" name="Oval 11"/>
            <p:cNvSpPr/>
            <p:nvPr/>
          </p:nvSpPr>
          <p:spPr>
            <a:xfrm>
              <a:off x="816" y="2739"/>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6812" name="Line 12"/>
            <p:cNvSpPr/>
            <p:nvPr/>
          </p:nvSpPr>
          <p:spPr>
            <a:xfrm flipH="1">
              <a:off x="960" y="3267"/>
              <a:ext cx="240" cy="240"/>
            </a:xfrm>
            <a:prstGeom prst="line">
              <a:avLst/>
            </a:prstGeom>
            <a:ln w="28575" cap="flat" cmpd="sng">
              <a:solidFill>
                <a:srgbClr val="008000"/>
              </a:solidFill>
              <a:prstDash val="solid"/>
              <a:round/>
              <a:headEnd type="none" w="med" len="med"/>
              <a:tailEnd type="none" w="med" len="med"/>
            </a:ln>
          </p:spPr>
        </p:sp>
        <p:sp>
          <p:nvSpPr>
            <p:cNvPr id="76813" name="Oval 13"/>
            <p:cNvSpPr/>
            <p:nvPr/>
          </p:nvSpPr>
          <p:spPr>
            <a:xfrm>
              <a:off x="1152" y="3075"/>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6814" name="Rectangle 14"/>
            <p:cNvSpPr/>
            <p:nvPr/>
          </p:nvSpPr>
          <p:spPr>
            <a:xfrm>
              <a:off x="912"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15" name="Rectangle 15"/>
            <p:cNvSpPr/>
            <p:nvPr/>
          </p:nvSpPr>
          <p:spPr>
            <a:xfrm>
              <a:off x="1440"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16" name="Text Box 16"/>
            <p:cNvSpPr txBox="1"/>
            <p:nvPr/>
          </p:nvSpPr>
          <p:spPr>
            <a:xfrm>
              <a:off x="1046" y="2580"/>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6817" name="Text Box 17"/>
            <p:cNvSpPr txBox="1"/>
            <p:nvPr/>
          </p:nvSpPr>
          <p:spPr>
            <a:xfrm>
              <a:off x="1382" y="2909"/>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6818" name="Text Box 18"/>
            <p:cNvSpPr txBox="1"/>
            <p:nvPr/>
          </p:nvSpPr>
          <p:spPr>
            <a:xfrm>
              <a:off x="1681" y="3252"/>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19" name="Text Box 19"/>
            <p:cNvSpPr txBox="1"/>
            <p:nvPr/>
          </p:nvSpPr>
          <p:spPr>
            <a:xfrm>
              <a:off x="278" y="2890"/>
              <a:ext cx="337"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20" name="Text Box 20"/>
            <p:cNvSpPr txBox="1"/>
            <p:nvPr/>
          </p:nvSpPr>
          <p:spPr>
            <a:xfrm>
              <a:off x="768" y="3204"/>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21" name="Line 21"/>
            <p:cNvSpPr/>
            <p:nvPr/>
          </p:nvSpPr>
          <p:spPr>
            <a:xfrm flipH="1">
              <a:off x="2458" y="2931"/>
              <a:ext cx="240" cy="240"/>
            </a:xfrm>
            <a:prstGeom prst="line">
              <a:avLst/>
            </a:prstGeom>
            <a:ln w="28575" cap="flat" cmpd="sng">
              <a:solidFill>
                <a:srgbClr val="008000"/>
              </a:solidFill>
              <a:prstDash val="solid"/>
              <a:round/>
              <a:headEnd type="none" w="med" len="med"/>
              <a:tailEnd type="none" w="med" len="med"/>
            </a:ln>
          </p:spPr>
        </p:sp>
        <p:sp>
          <p:nvSpPr>
            <p:cNvPr id="76822" name="Rectangle 22"/>
            <p:cNvSpPr/>
            <p:nvPr/>
          </p:nvSpPr>
          <p:spPr>
            <a:xfrm>
              <a:off x="2794"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23" name="Rectangle 23"/>
            <p:cNvSpPr/>
            <p:nvPr/>
          </p:nvSpPr>
          <p:spPr>
            <a:xfrm>
              <a:off x="2362" y="3123"/>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24" name="Line 24"/>
            <p:cNvSpPr/>
            <p:nvPr/>
          </p:nvSpPr>
          <p:spPr>
            <a:xfrm>
              <a:off x="2794" y="2876"/>
              <a:ext cx="288" cy="288"/>
            </a:xfrm>
            <a:prstGeom prst="line">
              <a:avLst/>
            </a:prstGeom>
            <a:ln w="28575" cap="flat" cmpd="sng">
              <a:solidFill>
                <a:schemeClr val="hlink"/>
              </a:solidFill>
              <a:prstDash val="solid"/>
              <a:round/>
              <a:headEnd type="none" w="med" len="med"/>
              <a:tailEnd type="none" w="med" len="med"/>
            </a:ln>
          </p:spPr>
        </p:sp>
        <p:sp>
          <p:nvSpPr>
            <p:cNvPr id="76825" name="Oval 25"/>
            <p:cNvSpPr/>
            <p:nvPr/>
          </p:nvSpPr>
          <p:spPr>
            <a:xfrm>
              <a:off x="2986" y="3075"/>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6826" name="Oval 26"/>
            <p:cNvSpPr/>
            <p:nvPr/>
          </p:nvSpPr>
          <p:spPr>
            <a:xfrm>
              <a:off x="2650" y="2739"/>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6827" name="Rectangle 27"/>
            <p:cNvSpPr/>
            <p:nvPr/>
          </p:nvSpPr>
          <p:spPr>
            <a:xfrm>
              <a:off x="3274" y="3459"/>
              <a:ext cx="240" cy="816"/>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6828" name="Text Box 28"/>
            <p:cNvSpPr txBox="1"/>
            <p:nvPr/>
          </p:nvSpPr>
          <p:spPr>
            <a:xfrm>
              <a:off x="2112" y="2883"/>
              <a:ext cx="337"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29" name="Text Box 29"/>
            <p:cNvSpPr txBox="1"/>
            <p:nvPr/>
          </p:nvSpPr>
          <p:spPr>
            <a:xfrm>
              <a:off x="2877" y="2561"/>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6830" name="Text Box 30"/>
            <p:cNvSpPr txBox="1"/>
            <p:nvPr/>
          </p:nvSpPr>
          <p:spPr>
            <a:xfrm>
              <a:off x="3165" y="2916"/>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6831" name="Text Box 31"/>
            <p:cNvSpPr txBox="1"/>
            <p:nvPr/>
          </p:nvSpPr>
          <p:spPr>
            <a:xfrm>
              <a:off x="3515" y="3252"/>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32" name="Text Box 32"/>
            <p:cNvSpPr txBox="1"/>
            <p:nvPr/>
          </p:nvSpPr>
          <p:spPr>
            <a:xfrm>
              <a:off x="2637" y="3204"/>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33" name="Line 33"/>
            <p:cNvSpPr/>
            <p:nvPr/>
          </p:nvSpPr>
          <p:spPr>
            <a:xfrm>
              <a:off x="4992" y="2883"/>
              <a:ext cx="288" cy="288"/>
            </a:xfrm>
            <a:prstGeom prst="line">
              <a:avLst/>
            </a:prstGeom>
            <a:ln w="28575" cap="flat" cmpd="sng">
              <a:solidFill>
                <a:srgbClr val="008000"/>
              </a:solidFill>
              <a:prstDash val="solid"/>
              <a:round/>
              <a:headEnd type="none" w="med" len="med"/>
              <a:tailEnd type="none" w="med" len="med"/>
            </a:ln>
          </p:spPr>
        </p:sp>
        <p:sp>
          <p:nvSpPr>
            <p:cNvPr id="76834" name="Line 34"/>
            <p:cNvSpPr/>
            <p:nvPr/>
          </p:nvSpPr>
          <p:spPr>
            <a:xfrm flipH="1">
              <a:off x="4656" y="2931"/>
              <a:ext cx="240" cy="240"/>
            </a:xfrm>
            <a:prstGeom prst="line">
              <a:avLst/>
            </a:prstGeom>
            <a:ln w="28575" cap="flat" cmpd="sng">
              <a:solidFill>
                <a:srgbClr val="008000"/>
              </a:solidFill>
              <a:prstDash val="solid"/>
              <a:round/>
              <a:headEnd type="none" w="med" len="med"/>
              <a:tailEnd type="none" w="med" len="med"/>
            </a:ln>
          </p:spPr>
        </p:sp>
        <p:sp>
          <p:nvSpPr>
            <p:cNvPr id="76835" name="Oval 35"/>
            <p:cNvSpPr/>
            <p:nvPr/>
          </p:nvSpPr>
          <p:spPr>
            <a:xfrm>
              <a:off x="4512" y="3075"/>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6836" name="Oval 36"/>
            <p:cNvSpPr/>
            <p:nvPr/>
          </p:nvSpPr>
          <p:spPr>
            <a:xfrm>
              <a:off x="4848" y="2739"/>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solidFill>
                  <a:schemeClr val="tx2">
                    <a:lumMod val="75000"/>
                  </a:schemeClr>
                </a:solidFill>
                <a:latin typeface="Arial" panose="020B0604020202020204" pitchFamily="34" charset="0"/>
                <a:ea typeface="宋体" panose="02010600030101010101" pitchFamily="2" charset="-122"/>
              </a:endParaRPr>
            </a:p>
          </p:txBody>
        </p:sp>
        <p:sp>
          <p:nvSpPr>
            <p:cNvPr id="76837" name="Line 37"/>
            <p:cNvSpPr/>
            <p:nvPr/>
          </p:nvSpPr>
          <p:spPr>
            <a:xfrm flipH="1">
              <a:off x="4320" y="3267"/>
              <a:ext cx="240" cy="240"/>
            </a:xfrm>
            <a:prstGeom prst="line">
              <a:avLst/>
            </a:prstGeom>
            <a:ln w="28575" cap="flat" cmpd="sng">
              <a:solidFill>
                <a:srgbClr val="008000"/>
              </a:solidFill>
              <a:prstDash val="solid"/>
              <a:round/>
              <a:headEnd type="none" w="med" len="med"/>
              <a:tailEnd type="none" w="med" len="med"/>
            </a:ln>
          </p:spPr>
        </p:sp>
        <p:sp>
          <p:nvSpPr>
            <p:cNvPr id="76838" name="Rectangle 38"/>
            <p:cNvSpPr/>
            <p:nvPr/>
          </p:nvSpPr>
          <p:spPr>
            <a:xfrm>
              <a:off x="4224"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39" name="Line 39"/>
            <p:cNvSpPr/>
            <p:nvPr/>
          </p:nvSpPr>
          <p:spPr>
            <a:xfrm>
              <a:off x="4704" y="3267"/>
              <a:ext cx="288" cy="288"/>
            </a:xfrm>
            <a:prstGeom prst="line">
              <a:avLst/>
            </a:prstGeom>
            <a:ln w="28575" cap="flat" cmpd="sng">
              <a:solidFill>
                <a:srgbClr val="008000"/>
              </a:solidFill>
              <a:prstDash val="solid"/>
              <a:round/>
              <a:headEnd type="none" w="med" len="med"/>
              <a:tailEnd type="none" w="med" len="med"/>
            </a:ln>
          </p:spPr>
        </p:sp>
        <p:sp>
          <p:nvSpPr>
            <p:cNvPr id="76840" name="Rectangle 40"/>
            <p:cNvSpPr/>
            <p:nvPr/>
          </p:nvSpPr>
          <p:spPr>
            <a:xfrm>
              <a:off x="4752" y="3459"/>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tx2">
                      <a:lumMod val="75000"/>
                    </a:schemeClr>
                  </a:solidFill>
                  <a:latin typeface="Times New Roman" panose="02020603050405020304" pitchFamily="18" charset="0"/>
                  <a:ea typeface="宋体" panose="02010600030101010101" pitchFamily="2" charset="-122"/>
                </a:rPr>
                <a:t>h</a:t>
              </a:r>
              <a:endParaRPr lang="en-US" altLang="zh-CN" sz="2400" b="1" i="1" dirty="0">
                <a:solidFill>
                  <a:schemeClr val="tx2">
                    <a:lumMod val="75000"/>
                  </a:schemeClr>
                </a:solidFill>
                <a:latin typeface="Times New Roman" panose="02020603050405020304" pitchFamily="18" charset="0"/>
                <a:ea typeface="宋体" panose="02010600030101010101" pitchFamily="2" charset="-122"/>
              </a:endParaRPr>
            </a:p>
          </p:txBody>
        </p:sp>
        <p:sp>
          <p:nvSpPr>
            <p:cNvPr id="76841" name="Rectangle 41"/>
            <p:cNvSpPr/>
            <p:nvPr/>
          </p:nvSpPr>
          <p:spPr>
            <a:xfrm>
              <a:off x="5232" y="3171"/>
              <a:ext cx="240" cy="816"/>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ctr">
                <a:lnSpc>
                  <a:spcPct val="60000"/>
                </a:lnSpc>
              </a:pPr>
              <a:r>
                <a:rPr lang="en-US" altLang="zh-CN" sz="2400" b="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6842" name="Text Box 42"/>
            <p:cNvSpPr txBox="1"/>
            <p:nvPr/>
          </p:nvSpPr>
          <p:spPr>
            <a:xfrm>
              <a:off x="4608" y="2561"/>
              <a:ext cx="24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6843" name="Text Box 43"/>
            <p:cNvSpPr txBox="1"/>
            <p:nvPr/>
          </p:nvSpPr>
          <p:spPr>
            <a:xfrm>
              <a:off x="5376" y="2897"/>
              <a:ext cx="333"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R</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44" name="Text Box 44"/>
            <p:cNvSpPr txBox="1"/>
            <p:nvPr/>
          </p:nvSpPr>
          <p:spPr>
            <a:xfrm>
              <a:off x="4224" y="2916"/>
              <a:ext cx="254"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endParaRPr lang="en-US" altLang="zh-CN" sz="2400" b="1" dirty="0">
                <a:solidFill>
                  <a:schemeClr val="tx2">
                    <a:lumMod val="75000"/>
                  </a:schemeClr>
                </a:solidFill>
                <a:latin typeface="Times New Roman" panose="02020603050405020304" pitchFamily="18" charset="0"/>
                <a:ea typeface="宋体" panose="02010600030101010101" pitchFamily="2" charset="-122"/>
              </a:endParaRPr>
            </a:p>
          </p:txBody>
        </p:sp>
        <p:sp>
          <p:nvSpPr>
            <p:cNvPr id="76845" name="Text Box 45"/>
            <p:cNvSpPr txBox="1"/>
            <p:nvPr/>
          </p:nvSpPr>
          <p:spPr>
            <a:xfrm>
              <a:off x="4023" y="3204"/>
              <a:ext cx="337"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A</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76846" name="Text Box 46"/>
            <p:cNvSpPr txBox="1"/>
            <p:nvPr/>
          </p:nvSpPr>
          <p:spPr>
            <a:xfrm>
              <a:off x="4931" y="3204"/>
              <a:ext cx="326" cy="290"/>
            </a:xfrm>
            <a:prstGeom prst="rect">
              <a:avLst/>
            </a:prstGeom>
            <a:noFill/>
            <a:ln w="9525">
              <a:noFill/>
            </a:ln>
          </p:spPr>
          <p:txBody>
            <a:bodyPr wrap="none" anchor="t" anchorCtr="0">
              <a:spAutoFit/>
            </a:bodyPr>
            <a:p>
              <a:r>
                <a:rPr lang="en-US" altLang="zh-CN" sz="2400" b="1" dirty="0">
                  <a:solidFill>
                    <a:schemeClr val="tx2">
                      <a:lumMod val="75000"/>
                    </a:schemeClr>
                  </a:solidFill>
                  <a:latin typeface="Times New Roman" panose="02020603050405020304" pitchFamily="18" charset="0"/>
                  <a:ea typeface="宋体" panose="02010600030101010101" pitchFamily="2" charset="-122"/>
                </a:rPr>
                <a:t>B</a:t>
              </a:r>
              <a:r>
                <a:rPr lang="en-US" altLang="zh-CN" sz="2400" b="1" baseline="-25000" dirty="0">
                  <a:solidFill>
                    <a:schemeClr val="tx2">
                      <a:lumMod val="75000"/>
                    </a:schemeClr>
                  </a:solidFill>
                  <a:latin typeface="Times New Roman" panose="02020603050405020304" pitchFamily="18" charset="0"/>
                  <a:ea typeface="宋体" panose="02010600030101010101" pitchFamily="2" charset="-122"/>
                </a:rPr>
                <a:t>L</a:t>
              </a:r>
              <a:endParaRPr lang="en-US" altLang="zh-CN" sz="2400" b="1" baseline="-25000" dirty="0">
                <a:solidFill>
                  <a:schemeClr val="tx2">
                    <a:lumMod val="75000"/>
                  </a:schemeClr>
                </a:solidFill>
                <a:latin typeface="Times New Roman" panose="02020603050405020304" pitchFamily="18" charset="0"/>
                <a:ea typeface="宋体" panose="02010600030101010101" pitchFamily="2" charset="-122"/>
              </a:endParaRPr>
            </a:p>
          </p:txBody>
        </p:sp>
        <p:sp>
          <p:nvSpPr>
            <p:cNvPr id="938031" name="Text Box 47"/>
            <p:cNvSpPr txBox="1">
              <a:spLocks noChangeArrowheads="1"/>
            </p:cNvSpPr>
            <p:nvPr/>
          </p:nvSpPr>
          <p:spPr bwMode="auto">
            <a:xfrm>
              <a:off x="576" y="2525"/>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8032" name="Text Box 48"/>
            <p:cNvSpPr txBox="1">
              <a:spLocks noChangeArrowheads="1"/>
            </p:cNvSpPr>
            <p:nvPr/>
          </p:nvSpPr>
          <p:spPr bwMode="auto">
            <a:xfrm>
              <a:off x="2362" y="2547"/>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8033" name="Text Box 49"/>
            <p:cNvSpPr txBox="1">
              <a:spLocks noChangeArrowheads="1"/>
            </p:cNvSpPr>
            <p:nvPr/>
          </p:nvSpPr>
          <p:spPr bwMode="auto">
            <a:xfrm>
              <a:off x="1190" y="2813"/>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8034" name="Text Box 50"/>
            <p:cNvSpPr txBox="1">
              <a:spLocks noChangeArrowheads="1"/>
            </p:cNvSpPr>
            <p:nvPr/>
          </p:nvSpPr>
          <p:spPr bwMode="auto">
            <a:xfrm>
              <a:off x="2938" y="282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8035" name="Text Box 51"/>
            <p:cNvSpPr txBox="1">
              <a:spLocks noChangeArrowheads="1"/>
            </p:cNvSpPr>
            <p:nvPr/>
          </p:nvSpPr>
          <p:spPr bwMode="auto">
            <a:xfrm>
              <a:off x="4502" y="2813"/>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b="1" kern="1200" cap="none" spc="0" normalizeH="0" baseline="0" noProof="0">
                <a:solidFill>
                  <a:schemeClr val="tx2">
                    <a:lumMod val="75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8036" name="Text Box 52"/>
            <p:cNvSpPr txBox="1">
              <a:spLocks noChangeArrowheads="1"/>
            </p:cNvSpPr>
            <p:nvPr/>
          </p:nvSpPr>
          <p:spPr bwMode="auto">
            <a:xfrm>
              <a:off x="5021" y="2525"/>
              <a:ext cx="211" cy="290"/>
            </a:xfrm>
            <a:prstGeom prst="rect">
              <a:avLst/>
            </a:prstGeom>
            <a:noFill/>
            <a:ln w="9525">
              <a:noFill/>
              <a:miter lim="800000"/>
            </a:ln>
            <a:effectLst/>
          </p:spPr>
          <p:txBody>
            <a:bodyPr wrap="none">
              <a:spAutoFit/>
            </a:bodyPr>
            <a:p>
              <a:r>
                <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chemeClr val="tx2">
                    <a:lumMod val="75000"/>
                  </a:schemeClr>
                </a:solidFill>
                <a:effectLst>
                  <a:outerShdw blurRad="38100" dist="38100" dir="2700000">
                    <a:srgbClr val="C0C0C0"/>
                  </a:outerShdw>
                </a:effectLst>
                <a:latin typeface="Times New Roman" panose="02020603050405020304" pitchFamily="18" charset="0"/>
                <a:ea typeface="宋体" panose="02010600030101010101" pitchFamily="2" charset="-122"/>
                <a:cs typeface="+mn-ea"/>
              </a:endParaRPr>
            </a:p>
          </p:txBody>
        </p:sp>
      </p:grpSp>
      <p:sp>
        <p:nvSpPr>
          <p:cNvPr id="5" name="文本框 4"/>
          <p:cNvSpPr txBox="1"/>
          <p:nvPr/>
        </p:nvSpPr>
        <p:spPr>
          <a:xfrm>
            <a:off x="834390" y="5229225"/>
            <a:ext cx="8740775" cy="829945"/>
          </a:xfrm>
          <a:prstGeom prst="rect">
            <a:avLst/>
          </a:prstGeom>
        </p:spPr>
        <p:txBody>
          <a:bodyPr vert="horz" wrap="square" lIns="91440" tIns="45720" rIns="91440" bIns="45720" rtlCol="0" anchor="t">
            <a:spAutoFit/>
          </a:bodyPr>
          <a:p>
            <a:pPr lvl="1" indent="0" eaLnBrk="1" hangingPunct="1">
              <a:buClr>
                <a:schemeClr val="accent2"/>
              </a:buClr>
              <a:buFont typeface="Wingdings" panose="05000000000000000000" pitchFamily="2" charset="2"/>
              <a:buNone/>
            </a:pPr>
            <a:r>
              <a:rPr lang="zh-CN" altLang="en-US" sz="2400" u="sng" dirty="0">
                <a:solidFill>
                  <a:srgbClr val="FF0000"/>
                </a:solidFill>
                <a:latin typeface="黑体" panose="02010609060101010101" pitchFamily="2" charset="-122"/>
                <a:ea typeface="黑体" panose="02010609060101010101" pitchFamily="2" charset="-122"/>
                <a:sym typeface="+mn-ea"/>
              </a:rPr>
              <a:t>实际操作，</a:t>
            </a:r>
            <a:r>
              <a:rPr lang="en-US" altLang="zh-CN" sz="2400" u="sng" dirty="0">
                <a:solidFill>
                  <a:srgbClr val="FF0000"/>
                </a:solidFill>
                <a:latin typeface="黑体" panose="02010609060101010101" pitchFamily="2" charset="-122"/>
                <a:ea typeface="黑体" panose="02010609060101010101" pitchFamily="2" charset="-122"/>
                <a:sym typeface="+mn-ea"/>
              </a:rPr>
              <a:t>A</a:t>
            </a:r>
            <a:r>
              <a:rPr lang="zh-CN" altLang="en-US" sz="2400" u="sng" dirty="0">
                <a:solidFill>
                  <a:srgbClr val="FF0000"/>
                </a:solidFill>
                <a:latin typeface="黑体" panose="02010609060101010101" pitchFamily="2" charset="-122"/>
                <a:ea typeface="黑体" panose="02010609060101010101" pitchFamily="2" charset="-122"/>
                <a:sym typeface="+mn-ea"/>
              </a:rPr>
              <a:t>变为</a:t>
            </a:r>
            <a:r>
              <a:rPr lang="en-US" altLang="zh-CN" sz="2400" u="sng" dirty="0">
                <a:solidFill>
                  <a:srgbClr val="FF0000"/>
                </a:solidFill>
                <a:latin typeface="黑体" panose="02010609060101010101" pitchFamily="2" charset="-122"/>
                <a:ea typeface="黑体" panose="02010609060101010101" pitchFamily="2" charset="-122"/>
                <a:sym typeface="+mn-ea"/>
              </a:rPr>
              <a:t>B</a:t>
            </a:r>
            <a:r>
              <a:rPr lang="zh-CN" altLang="en-US" sz="2400" u="sng" dirty="0">
                <a:solidFill>
                  <a:srgbClr val="FF0000"/>
                </a:solidFill>
                <a:latin typeface="黑体" panose="02010609060101010101" pitchFamily="2" charset="-122"/>
                <a:ea typeface="黑体" panose="02010609060101010101" pitchFamily="2" charset="-122"/>
                <a:sym typeface="+mn-ea"/>
              </a:rPr>
              <a:t>的左孩子，原</a:t>
            </a:r>
            <a:r>
              <a:rPr lang="en-US" altLang="zh-CN" sz="2400" u="sng" dirty="0">
                <a:solidFill>
                  <a:srgbClr val="FF0000"/>
                </a:solidFill>
                <a:latin typeface="黑体" panose="02010609060101010101" pitchFamily="2" charset="-122"/>
                <a:ea typeface="黑体" panose="02010609060101010101" pitchFamily="2" charset="-122"/>
                <a:sym typeface="+mn-ea"/>
              </a:rPr>
              <a:t>B</a:t>
            </a:r>
            <a:r>
              <a:rPr lang="zh-CN" altLang="en-US" sz="2400" u="sng" dirty="0">
                <a:solidFill>
                  <a:srgbClr val="FF0000"/>
                </a:solidFill>
                <a:latin typeface="黑体" panose="02010609060101010101" pitchFamily="2" charset="-122"/>
                <a:ea typeface="黑体" panose="02010609060101010101" pitchFamily="2" charset="-122"/>
                <a:sym typeface="+mn-ea"/>
              </a:rPr>
              <a:t>左孩子变为</a:t>
            </a:r>
            <a:r>
              <a:rPr lang="en-US" altLang="zh-CN" sz="2400" u="sng" dirty="0">
                <a:solidFill>
                  <a:srgbClr val="FF0000"/>
                </a:solidFill>
                <a:latin typeface="黑体" panose="02010609060101010101" pitchFamily="2" charset="-122"/>
                <a:ea typeface="黑体" panose="02010609060101010101" pitchFamily="2" charset="-122"/>
                <a:sym typeface="+mn-ea"/>
              </a:rPr>
              <a:t>A</a:t>
            </a:r>
            <a:r>
              <a:rPr lang="zh-CN" altLang="en-US" sz="2400" u="sng" dirty="0">
                <a:solidFill>
                  <a:srgbClr val="FF0000"/>
                </a:solidFill>
                <a:latin typeface="黑体" panose="02010609060101010101" pitchFamily="2" charset="-122"/>
                <a:ea typeface="黑体" panose="02010609060101010101" pitchFamily="2" charset="-122"/>
                <a:sym typeface="+mn-ea"/>
              </a:rPr>
              <a:t>右孩子</a:t>
            </a:r>
            <a:endParaRPr lang="zh-CN" altLang="en-US" sz="2400" u="sng" dirty="0">
              <a:solidFill>
                <a:srgbClr val="FF0000"/>
              </a:solidFill>
              <a:latin typeface="黑体" panose="02010609060101010101" pitchFamily="2" charset="-122"/>
              <a:ea typeface="黑体" panose="02010609060101010101" pitchFamily="2" charset="-122"/>
              <a:sym typeface="+mn-ea"/>
            </a:endParaRPr>
          </a:p>
          <a:p>
            <a:pPr lvl="1" indent="0" eaLnBrk="1" hangingPunct="1">
              <a:buClr>
                <a:schemeClr val="accent2"/>
              </a:buClr>
              <a:buFont typeface="Wingdings" panose="05000000000000000000" pitchFamily="2" charset="2"/>
              <a:buNone/>
            </a:pPr>
            <a:r>
              <a:rPr lang="zh-CN" altLang="en-US" sz="2400" u="sng" dirty="0">
                <a:solidFill>
                  <a:srgbClr val="FF0000"/>
                </a:solidFill>
                <a:latin typeface="黑体" panose="02010609060101010101" pitchFamily="2" charset="-122"/>
                <a:ea typeface="黑体" panose="02010609060101010101" pitchFamily="2" charset="-122"/>
                <a:sym typeface="+mn-ea"/>
              </a:rPr>
              <a:t>若已知</a:t>
            </a:r>
            <a:r>
              <a:rPr lang="en-US" altLang="zh-CN" sz="2400" u="sng" dirty="0">
                <a:solidFill>
                  <a:srgbClr val="FF0000"/>
                </a:solidFill>
                <a:latin typeface="黑体" panose="02010609060101010101" pitchFamily="2" charset="-122"/>
                <a:ea typeface="黑体" panose="02010609060101010101" pitchFamily="2" charset="-122"/>
                <a:sym typeface="+mn-ea"/>
              </a:rPr>
              <a:t>A\B\C</a:t>
            </a:r>
            <a:r>
              <a:rPr lang="zh-CN" altLang="en-US" sz="2400" u="sng" dirty="0">
                <a:solidFill>
                  <a:srgbClr val="FF0000"/>
                </a:solidFill>
                <a:latin typeface="黑体" panose="02010609060101010101" pitchFamily="2" charset="-122"/>
                <a:ea typeface="黑体" panose="02010609060101010101" pitchFamily="2" charset="-122"/>
                <a:sym typeface="+mn-ea"/>
              </a:rPr>
              <a:t>三个结点指针，代码如何写？？</a:t>
            </a:r>
            <a:endParaRPr lang="zh-CN" altLang="en-US" sz="2400" u="sng" dirty="0">
              <a:solidFill>
                <a:srgbClr val="FF0000"/>
              </a:solidFill>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单向</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左旋</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举例：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AVL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树如下图，插入新数据</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96</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，求插入后的树</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7828" name="Group 44"/>
          <p:cNvGrpSpPr/>
          <p:nvPr/>
        </p:nvGrpSpPr>
        <p:grpSpPr>
          <a:xfrm>
            <a:off x="1417003" y="2320290"/>
            <a:ext cx="3451225" cy="2613025"/>
            <a:chOff x="249" y="1298"/>
            <a:chExt cx="2174" cy="1646"/>
          </a:xfrm>
        </p:grpSpPr>
        <p:sp>
          <p:nvSpPr>
            <p:cNvPr id="77829" name="Oval 6"/>
            <p:cNvSpPr/>
            <p:nvPr/>
          </p:nvSpPr>
          <p:spPr>
            <a:xfrm>
              <a:off x="1066" y="1298"/>
              <a:ext cx="225" cy="24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30" name="Oval 7"/>
            <p:cNvSpPr/>
            <p:nvPr/>
          </p:nvSpPr>
          <p:spPr>
            <a:xfrm>
              <a:off x="1383" y="1661"/>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31" name="Oval 8"/>
            <p:cNvSpPr/>
            <p:nvPr/>
          </p:nvSpPr>
          <p:spPr>
            <a:xfrm>
              <a:off x="249" y="1978"/>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32" name="Oval 9"/>
            <p:cNvSpPr/>
            <p:nvPr/>
          </p:nvSpPr>
          <p:spPr>
            <a:xfrm>
              <a:off x="1701" y="1978"/>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33" name="Oval 10"/>
            <p:cNvSpPr/>
            <p:nvPr/>
          </p:nvSpPr>
          <p:spPr>
            <a:xfrm>
              <a:off x="1156" y="2024"/>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34" name="Line 11"/>
            <p:cNvSpPr/>
            <p:nvPr/>
          </p:nvSpPr>
          <p:spPr>
            <a:xfrm flipH="1">
              <a:off x="793" y="1479"/>
              <a:ext cx="272" cy="182"/>
            </a:xfrm>
            <a:prstGeom prst="line">
              <a:avLst/>
            </a:prstGeom>
            <a:ln w="38100" cap="flat" cmpd="sng">
              <a:solidFill>
                <a:srgbClr val="336699"/>
              </a:solidFill>
              <a:prstDash val="solid"/>
              <a:round/>
              <a:headEnd type="none" w="med" len="med"/>
              <a:tailEnd type="none" w="med" len="med"/>
            </a:ln>
          </p:spPr>
        </p:sp>
        <p:sp>
          <p:nvSpPr>
            <p:cNvPr id="77835" name="Line 12"/>
            <p:cNvSpPr/>
            <p:nvPr/>
          </p:nvSpPr>
          <p:spPr>
            <a:xfrm flipH="1">
              <a:off x="426" y="1867"/>
              <a:ext cx="196" cy="144"/>
            </a:xfrm>
            <a:prstGeom prst="line">
              <a:avLst/>
            </a:prstGeom>
            <a:ln w="38100" cap="flat" cmpd="sng">
              <a:solidFill>
                <a:srgbClr val="666699"/>
              </a:solidFill>
              <a:prstDash val="solid"/>
              <a:round/>
              <a:headEnd type="none" w="med" len="med"/>
              <a:tailEnd type="none" w="med" len="med"/>
            </a:ln>
          </p:spPr>
        </p:sp>
        <p:sp>
          <p:nvSpPr>
            <p:cNvPr id="77836" name="Line 13"/>
            <p:cNvSpPr/>
            <p:nvPr/>
          </p:nvSpPr>
          <p:spPr>
            <a:xfrm>
              <a:off x="1291" y="1497"/>
              <a:ext cx="183" cy="164"/>
            </a:xfrm>
            <a:prstGeom prst="line">
              <a:avLst/>
            </a:prstGeom>
            <a:ln w="38100" cap="flat" cmpd="sng">
              <a:solidFill>
                <a:srgbClr val="336699"/>
              </a:solidFill>
              <a:prstDash val="solid"/>
              <a:round/>
              <a:headEnd type="none" w="med" len="med"/>
              <a:tailEnd type="none" w="med" len="med"/>
            </a:ln>
          </p:spPr>
        </p:sp>
        <p:sp>
          <p:nvSpPr>
            <p:cNvPr id="77837" name="Line 14"/>
            <p:cNvSpPr/>
            <p:nvPr/>
          </p:nvSpPr>
          <p:spPr>
            <a:xfrm flipH="1">
              <a:off x="1292" y="1888"/>
              <a:ext cx="137" cy="136"/>
            </a:xfrm>
            <a:prstGeom prst="line">
              <a:avLst/>
            </a:prstGeom>
            <a:ln w="38100" cap="flat" cmpd="sng">
              <a:solidFill>
                <a:srgbClr val="336699"/>
              </a:solidFill>
              <a:prstDash val="solid"/>
              <a:round/>
              <a:headEnd type="none" w="med" len="med"/>
              <a:tailEnd type="none" w="med" len="med"/>
            </a:ln>
          </p:spPr>
        </p:sp>
        <p:sp>
          <p:nvSpPr>
            <p:cNvPr id="77838" name="Line 16"/>
            <p:cNvSpPr/>
            <p:nvPr/>
          </p:nvSpPr>
          <p:spPr>
            <a:xfrm>
              <a:off x="1610" y="1842"/>
              <a:ext cx="136" cy="137"/>
            </a:xfrm>
            <a:prstGeom prst="line">
              <a:avLst/>
            </a:prstGeom>
            <a:ln w="38100" cap="flat" cmpd="sng">
              <a:solidFill>
                <a:srgbClr val="336699"/>
              </a:solidFill>
              <a:prstDash val="solid"/>
              <a:round/>
              <a:headEnd type="none" w="med" len="med"/>
              <a:tailEnd type="none" w="med" len="med"/>
            </a:ln>
          </p:spPr>
        </p:sp>
        <p:sp>
          <p:nvSpPr>
            <p:cNvPr id="77839" name="Oval 17"/>
            <p:cNvSpPr/>
            <p:nvPr/>
          </p:nvSpPr>
          <p:spPr>
            <a:xfrm>
              <a:off x="2200" y="2704"/>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40" name="Line 18"/>
            <p:cNvSpPr/>
            <p:nvPr/>
          </p:nvSpPr>
          <p:spPr>
            <a:xfrm flipH="1" flipV="1">
              <a:off x="2154" y="2568"/>
              <a:ext cx="91" cy="136"/>
            </a:xfrm>
            <a:prstGeom prst="line">
              <a:avLst/>
            </a:prstGeom>
            <a:ln w="38100" cap="flat" cmpd="sng">
              <a:solidFill>
                <a:srgbClr val="336699"/>
              </a:solidFill>
              <a:prstDash val="solid"/>
              <a:round/>
              <a:headEnd type="none" w="med" len="med"/>
              <a:tailEnd type="none" w="med" len="med"/>
            </a:ln>
          </p:spPr>
        </p:sp>
        <p:sp>
          <p:nvSpPr>
            <p:cNvPr id="77841" name="Oval 19"/>
            <p:cNvSpPr/>
            <p:nvPr/>
          </p:nvSpPr>
          <p:spPr>
            <a:xfrm>
              <a:off x="1428" y="2386"/>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42" name="Oval 20"/>
            <p:cNvSpPr/>
            <p:nvPr/>
          </p:nvSpPr>
          <p:spPr>
            <a:xfrm>
              <a:off x="612" y="1661"/>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43" name="Oval 21"/>
            <p:cNvSpPr/>
            <p:nvPr/>
          </p:nvSpPr>
          <p:spPr>
            <a:xfrm>
              <a:off x="1973" y="2341"/>
              <a:ext cx="224" cy="238"/>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44" name="Line 22"/>
            <p:cNvSpPr/>
            <p:nvPr/>
          </p:nvSpPr>
          <p:spPr>
            <a:xfrm>
              <a:off x="1897" y="2195"/>
              <a:ext cx="136" cy="181"/>
            </a:xfrm>
            <a:prstGeom prst="line">
              <a:avLst/>
            </a:prstGeom>
            <a:ln w="38100" cap="flat" cmpd="sng">
              <a:solidFill>
                <a:srgbClr val="336699"/>
              </a:solidFill>
              <a:prstDash val="solid"/>
              <a:round/>
              <a:headEnd type="none" w="med" len="med"/>
              <a:tailEnd type="none" w="med" len="med"/>
            </a:ln>
          </p:spPr>
        </p:sp>
        <p:sp>
          <p:nvSpPr>
            <p:cNvPr id="77845" name="Line 23"/>
            <p:cNvSpPr/>
            <p:nvPr/>
          </p:nvSpPr>
          <p:spPr>
            <a:xfrm flipH="1">
              <a:off x="1565" y="2205"/>
              <a:ext cx="181" cy="181"/>
            </a:xfrm>
            <a:prstGeom prst="line">
              <a:avLst/>
            </a:prstGeom>
            <a:ln w="38100" cap="flat" cmpd="sng">
              <a:solidFill>
                <a:srgbClr val="336699"/>
              </a:solidFill>
              <a:prstDash val="solid"/>
              <a:round/>
              <a:headEnd type="none" w="med" len="med"/>
              <a:tailEnd type="none" w="med" len="med"/>
            </a:ln>
          </p:spPr>
        </p:sp>
      </p:grpSp>
      <p:grpSp>
        <p:nvGrpSpPr>
          <p:cNvPr id="5" name="Group 63"/>
          <p:cNvGrpSpPr/>
          <p:nvPr/>
        </p:nvGrpSpPr>
        <p:grpSpPr>
          <a:xfrm>
            <a:off x="6025198" y="2291715"/>
            <a:ext cx="3017837" cy="2178050"/>
            <a:chOff x="2971" y="1344"/>
            <a:chExt cx="1901" cy="1372"/>
          </a:xfrm>
        </p:grpSpPr>
        <p:sp>
          <p:nvSpPr>
            <p:cNvPr id="77847" name="Oval 46"/>
            <p:cNvSpPr/>
            <p:nvPr/>
          </p:nvSpPr>
          <p:spPr>
            <a:xfrm>
              <a:off x="3788" y="1344"/>
              <a:ext cx="225" cy="240"/>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48" name="Oval 47"/>
            <p:cNvSpPr/>
            <p:nvPr/>
          </p:nvSpPr>
          <p:spPr>
            <a:xfrm>
              <a:off x="4105" y="1707"/>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49" name="Oval 48"/>
            <p:cNvSpPr/>
            <p:nvPr/>
          </p:nvSpPr>
          <p:spPr>
            <a:xfrm>
              <a:off x="2971" y="2024"/>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50" name="Oval 49"/>
            <p:cNvSpPr/>
            <p:nvPr/>
          </p:nvSpPr>
          <p:spPr>
            <a:xfrm>
              <a:off x="4423" y="2024"/>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51" name="Oval 50"/>
            <p:cNvSpPr/>
            <p:nvPr/>
          </p:nvSpPr>
          <p:spPr>
            <a:xfrm>
              <a:off x="3878" y="2069"/>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52" name="Line 51"/>
            <p:cNvSpPr/>
            <p:nvPr/>
          </p:nvSpPr>
          <p:spPr>
            <a:xfrm flipH="1">
              <a:off x="3515" y="1525"/>
              <a:ext cx="272" cy="182"/>
            </a:xfrm>
            <a:prstGeom prst="line">
              <a:avLst/>
            </a:prstGeom>
            <a:ln w="38100" cap="flat" cmpd="sng">
              <a:solidFill>
                <a:srgbClr val="336699"/>
              </a:solidFill>
              <a:prstDash val="solid"/>
              <a:round/>
              <a:headEnd type="none" w="med" len="med"/>
              <a:tailEnd type="none" w="med" len="med"/>
            </a:ln>
          </p:spPr>
        </p:sp>
        <p:sp>
          <p:nvSpPr>
            <p:cNvPr id="77853" name="Line 52"/>
            <p:cNvSpPr/>
            <p:nvPr/>
          </p:nvSpPr>
          <p:spPr>
            <a:xfrm flipH="1">
              <a:off x="3148" y="1913"/>
              <a:ext cx="196" cy="144"/>
            </a:xfrm>
            <a:prstGeom prst="line">
              <a:avLst/>
            </a:prstGeom>
            <a:ln w="38100" cap="flat" cmpd="sng">
              <a:solidFill>
                <a:srgbClr val="666699"/>
              </a:solidFill>
              <a:prstDash val="solid"/>
              <a:round/>
              <a:headEnd type="none" w="med" len="med"/>
              <a:tailEnd type="none" w="med" len="med"/>
            </a:ln>
          </p:spPr>
        </p:sp>
        <p:sp>
          <p:nvSpPr>
            <p:cNvPr id="77854" name="Line 53"/>
            <p:cNvSpPr/>
            <p:nvPr/>
          </p:nvSpPr>
          <p:spPr>
            <a:xfrm>
              <a:off x="4013" y="1543"/>
              <a:ext cx="183" cy="164"/>
            </a:xfrm>
            <a:prstGeom prst="line">
              <a:avLst/>
            </a:prstGeom>
            <a:ln w="38100" cap="flat" cmpd="sng">
              <a:solidFill>
                <a:srgbClr val="336699"/>
              </a:solidFill>
              <a:prstDash val="solid"/>
              <a:round/>
              <a:headEnd type="none" w="med" len="med"/>
              <a:tailEnd type="none" w="med" len="med"/>
            </a:ln>
          </p:spPr>
        </p:sp>
        <p:sp>
          <p:nvSpPr>
            <p:cNvPr id="77855" name="Line 54"/>
            <p:cNvSpPr/>
            <p:nvPr/>
          </p:nvSpPr>
          <p:spPr>
            <a:xfrm flipH="1">
              <a:off x="4014" y="1934"/>
              <a:ext cx="137" cy="136"/>
            </a:xfrm>
            <a:prstGeom prst="line">
              <a:avLst/>
            </a:prstGeom>
            <a:ln w="38100" cap="flat" cmpd="sng">
              <a:solidFill>
                <a:srgbClr val="336699"/>
              </a:solidFill>
              <a:prstDash val="solid"/>
              <a:round/>
              <a:headEnd type="none" w="med" len="med"/>
              <a:tailEnd type="none" w="med" len="med"/>
            </a:ln>
          </p:spPr>
        </p:sp>
        <p:sp>
          <p:nvSpPr>
            <p:cNvPr id="77856" name="Line 55"/>
            <p:cNvSpPr/>
            <p:nvPr/>
          </p:nvSpPr>
          <p:spPr>
            <a:xfrm>
              <a:off x="4332" y="1888"/>
              <a:ext cx="136" cy="137"/>
            </a:xfrm>
            <a:prstGeom prst="line">
              <a:avLst/>
            </a:prstGeom>
            <a:ln w="38100" cap="flat" cmpd="sng">
              <a:solidFill>
                <a:srgbClr val="336699"/>
              </a:solidFill>
              <a:prstDash val="solid"/>
              <a:round/>
              <a:headEnd type="none" w="med" len="med"/>
              <a:tailEnd type="none" w="med" len="med"/>
            </a:ln>
          </p:spPr>
        </p:sp>
        <p:sp>
          <p:nvSpPr>
            <p:cNvPr id="77857" name="Oval 56"/>
            <p:cNvSpPr/>
            <p:nvPr/>
          </p:nvSpPr>
          <p:spPr>
            <a:xfrm>
              <a:off x="4649" y="2387"/>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58" name="Line 57"/>
            <p:cNvSpPr/>
            <p:nvPr/>
          </p:nvSpPr>
          <p:spPr>
            <a:xfrm flipH="1" flipV="1">
              <a:off x="4604" y="2205"/>
              <a:ext cx="136" cy="182"/>
            </a:xfrm>
            <a:prstGeom prst="line">
              <a:avLst/>
            </a:prstGeom>
            <a:ln w="38100" cap="flat" cmpd="sng">
              <a:solidFill>
                <a:srgbClr val="336699"/>
              </a:solidFill>
              <a:prstDash val="solid"/>
              <a:round/>
              <a:headEnd type="none" w="med" len="med"/>
              <a:tailEnd type="none" w="med" len="med"/>
            </a:ln>
          </p:spPr>
        </p:sp>
        <p:sp>
          <p:nvSpPr>
            <p:cNvPr id="77859" name="Oval 58"/>
            <p:cNvSpPr/>
            <p:nvPr/>
          </p:nvSpPr>
          <p:spPr>
            <a:xfrm>
              <a:off x="3606" y="2432"/>
              <a:ext cx="224" cy="238"/>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60" name="Oval 59"/>
            <p:cNvSpPr/>
            <p:nvPr/>
          </p:nvSpPr>
          <p:spPr>
            <a:xfrm>
              <a:off x="3334" y="1707"/>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61" name="Oval 60"/>
            <p:cNvSpPr/>
            <p:nvPr/>
          </p:nvSpPr>
          <p:spPr>
            <a:xfrm>
              <a:off x="4105" y="2478"/>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88</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77862" name="Line 61"/>
            <p:cNvSpPr/>
            <p:nvPr/>
          </p:nvSpPr>
          <p:spPr>
            <a:xfrm>
              <a:off x="4059" y="2296"/>
              <a:ext cx="136" cy="181"/>
            </a:xfrm>
            <a:prstGeom prst="line">
              <a:avLst/>
            </a:prstGeom>
            <a:ln w="38100" cap="flat" cmpd="sng">
              <a:solidFill>
                <a:srgbClr val="336699"/>
              </a:solidFill>
              <a:prstDash val="solid"/>
              <a:round/>
              <a:headEnd type="none" w="med" len="med"/>
              <a:tailEnd type="none" w="med" len="med"/>
            </a:ln>
          </p:spPr>
        </p:sp>
        <p:sp>
          <p:nvSpPr>
            <p:cNvPr id="77863" name="Line 62"/>
            <p:cNvSpPr/>
            <p:nvPr/>
          </p:nvSpPr>
          <p:spPr>
            <a:xfrm flipH="1">
              <a:off x="3742" y="2296"/>
              <a:ext cx="181" cy="181"/>
            </a:xfrm>
            <a:prstGeom prst="line">
              <a:avLst/>
            </a:prstGeom>
            <a:ln w="38100" cap="flat" cmpd="sng">
              <a:solidFill>
                <a:srgbClr val="336699"/>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引发先左后右双向旋转的不平衡状态</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在</a:t>
            </a:r>
            <a:r>
              <a:rPr lang="en-US" altLang="zh-CN" dirty="0">
                <a:latin typeface="黑体" panose="02010609060101010101" pitchFamily="2" charset="-122"/>
                <a:ea typeface="黑体" panose="02010609060101010101" pitchFamily="2" charset="-122"/>
                <a:sym typeface="+mn-ea"/>
              </a:rPr>
              <a:t>C</a:t>
            </a:r>
            <a:r>
              <a:rPr lang="zh-CN" altLang="en-US" dirty="0">
                <a:latin typeface="黑体" panose="02010609060101010101" pitchFamily="2" charset="-122"/>
                <a:ea typeface="黑体" panose="02010609060101010101" pitchFamily="2" charset="-122"/>
                <a:sym typeface="+mn-ea"/>
              </a:rPr>
              <a:t>的子树</a:t>
            </a:r>
            <a:r>
              <a:rPr lang="en-US" altLang="zh-CN" dirty="0">
                <a:latin typeface="黑体" panose="02010609060101010101" pitchFamily="2" charset="-122"/>
                <a:ea typeface="黑体" panose="02010609060101010101" pitchFamily="2" charset="-122"/>
                <a:sym typeface="+mn-ea"/>
              </a:rPr>
              <a:t>C</a:t>
            </a:r>
            <a:r>
              <a:rPr lang="en-US" altLang="zh-CN" baseline="-25000" dirty="0">
                <a:latin typeface="黑体" panose="02010609060101010101" pitchFamily="2" charset="-122"/>
                <a:ea typeface="黑体" panose="02010609060101010101" pitchFamily="2" charset="-122"/>
                <a:sym typeface="+mn-ea"/>
              </a:rPr>
              <a:t>L</a:t>
            </a:r>
            <a:r>
              <a:rPr lang="zh-CN" altLang="en-US" dirty="0">
                <a:latin typeface="黑体" panose="02010609060101010101" pitchFamily="2" charset="-122"/>
                <a:ea typeface="黑体" panose="02010609060101010101" pitchFamily="2" charset="-122"/>
                <a:sym typeface="+mn-ea"/>
              </a:rPr>
              <a:t>或</a:t>
            </a:r>
            <a:r>
              <a:rPr lang="en-US" altLang="zh-CN" dirty="0">
                <a:latin typeface="黑体" panose="02010609060101010101" pitchFamily="2" charset="-122"/>
                <a:ea typeface="黑体" panose="02010609060101010101" pitchFamily="2" charset="-122"/>
                <a:sym typeface="+mn-ea"/>
              </a:rPr>
              <a:t>C</a:t>
            </a:r>
            <a:r>
              <a:rPr lang="en-US" altLang="zh-CN" baseline="-25000" dirty="0">
                <a:latin typeface="黑体" panose="02010609060101010101" pitchFamily="2" charset="-122"/>
                <a:ea typeface="黑体" panose="02010609060101010101" pitchFamily="2" charset="-122"/>
                <a:sym typeface="+mn-ea"/>
              </a:rPr>
              <a:t>R</a:t>
            </a:r>
            <a:r>
              <a:rPr lang="zh-CN" altLang="en-US" dirty="0">
                <a:latin typeface="黑体" panose="02010609060101010101" pitchFamily="2" charset="-122"/>
                <a:ea typeface="黑体" panose="02010609060101010101" pitchFamily="2" charset="-122"/>
                <a:sym typeface="+mn-ea"/>
              </a:rPr>
              <a:t>中插入新结点，该子树的高度增</a:t>
            </a:r>
            <a:r>
              <a:rPr lang="en-US" altLang="zh-CN"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的平衡因子变为</a:t>
            </a:r>
            <a:r>
              <a:rPr lang="en-US" altLang="zh-CN" dirty="0">
                <a:latin typeface="黑体" panose="02010609060101010101" pitchFamily="2" charset="-122"/>
                <a:ea typeface="黑体" panose="02010609060101010101" pitchFamily="2" charset="-122"/>
                <a:sym typeface="+mn-ea"/>
              </a:rPr>
              <a:t>+2</a:t>
            </a:r>
            <a:r>
              <a:rPr lang="zh-CN" altLang="en-US" dirty="0">
                <a:latin typeface="黑体" panose="02010609060101010101" pitchFamily="2" charset="-122"/>
                <a:ea typeface="黑体" panose="02010609060101010101" pitchFamily="2" charset="-122"/>
                <a:sym typeface="+mn-ea"/>
              </a:rPr>
              <a:t>，发生了不平衡</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78852" name="Group 4"/>
          <p:cNvGrpSpPr/>
          <p:nvPr/>
        </p:nvGrpSpPr>
        <p:grpSpPr>
          <a:xfrm>
            <a:off x="2206943" y="2492693"/>
            <a:ext cx="7440613" cy="3119437"/>
            <a:chOff x="385" y="1797"/>
            <a:chExt cx="4687" cy="1965"/>
          </a:xfrm>
        </p:grpSpPr>
        <p:grpSp>
          <p:nvGrpSpPr>
            <p:cNvPr id="78853" name="Group 5"/>
            <p:cNvGrpSpPr/>
            <p:nvPr/>
          </p:nvGrpSpPr>
          <p:grpSpPr>
            <a:xfrm>
              <a:off x="385" y="1797"/>
              <a:ext cx="2085" cy="1689"/>
              <a:chOff x="646" y="2414"/>
              <a:chExt cx="2085" cy="1858"/>
            </a:xfrm>
          </p:grpSpPr>
          <p:sp>
            <p:nvSpPr>
              <p:cNvPr id="78854" name="Line 6"/>
              <p:cNvSpPr/>
              <p:nvPr/>
            </p:nvSpPr>
            <p:spPr>
              <a:xfrm>
                <a:off x="1763" y="3504"/>
                <a:ext cx="192" cy="240"/>
              </a:xfrm>
              <a:prstGeom prst="line">
                <a:avLst/>
              </a:prstGeom>
              <a:ln w="38100" cap="flat" cmpd="sng">
                <a:solidFill>
                  <a:srgbClr val="006666"/>
                </a:solidFill>
                <a:prstDash val="solid"/>
                <a:round/>
                <a:headEnd type="none" w="med" len="med"/>
                <a:tailEnd type="none" w="med" len="med"/>
              </a:ln>
            </p:spPr>
          </p:sp>
          <p:sp>
            <p:nvSpPr>
              <p:cNvPr id="78855" name="Line 7"/>
              <p:cNvSpPr/>
              <p:nvPr/>
            </p:nvSpPr>
            <p:spPr>
              <a:xfrm flipH="1">
                <a:off x="1523" y="3504"/>
                <a:ext cx="192" cy="240"/>
              </a:xfrm>
              <a:prstGeom prst="line">
                <a:avLst/>
              </a:prstGeom>
              <a:ln w="38100" cap="flat" cmpd="sng">
                <a:solidFill>
                  <a:srgbClr val="006666"/>
                </a:solidFill>
                <a:prstDash val="solid"/>
                <a:round/>
                <a:headEnd type="none" w="med" len="med"/>
                <a:tailEnd type="none" w="med" len="med"/>
              </a:ln>
            </p:spPr>
          </p:sp>
          <p:sp>
            <p:nvSpPr>
              <p:cNvPr id="939016" name="Text Box 8"/>
              <p:cNvSpPr txBox="1">
                <a:spLocks noChangeArrowheads="1"/>
              </p:cNvSpPr>
              <p:nvPr/>
            </p:nvSpPr>
            <p:spPr bwMode="auto">
              <a:xfrm>
                <a:off x="2185" y="2769"/>
                <a:ext cx="195" cy="319"/>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39017" name="Text Box 9"/>
              <p:cNvSpPr txBox="1">
                <a:spLocks noChangeArrowheads="1"/>
              </p:cNvSpPr>
              <p:nvPr/>
            </p:nvSpPr>
            <p:spPr bwMode="auto">
              <a:xfrm>
                <a:off x="1536" y="3025"/>
                <a:ext cx="211" cy="319"/>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39018" name="Text Box 10"/>
              <p:cNvSpPr txBox="1">
                <a:spLocks noChangeArrowheads="1"/>
              </p:cNvSpPr>
              <p:nvPr/>
            </p:nvSpPr>
            <p:spPr bwMode="auto">
              <a:xfrm>
                <a:off x="1907" y="2448"/>
                <a:ext cx="308" cy="319"/>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78859" name="Line 11"/>
              <p:cNvSpPr/>
              <p:nvPr/>
            </p:nvSpPr>
            <p:spPr>
              <a:xfrm>
                <a:off x="1859" y="2784"/>
                <a:ext cx="432" cy="432"/>
              </a:xfrm>
              <a:prstGeom prst="line">
                <a:avLst/>
              </a:prstGeom>
              <a:ln w="28575" cap="flat" cmpd="sng">
                <a:solidFill>
                  <a:srgbClr val="006666"/>
                </a:solidFill>
                <a:prstDash val="solid"/>
                <a:round/>
                <a:headEnd type="none" w="med" len="med"/>
                <a:tailEnd type="none" w="med" len="med"/>
              </a:ln>
            </p:spPr>
          </p:sp>
          <p:sp>
            <p:nvSpPr>
              <p:cNvPr id="78860" name="Line 12"/>
              <p:cNvSpPr/>
              <p:nvPr/>
            </p:nvSpPr>
            <p:spPr>
              <a:xfrm flipH="1">
                <a:off x="1043" y="2784"/>
                <a:ext cx="672" cy="768"/>
              </a:xfrm>
              <a:prstGeom prst="line">
                <a:avLst/>
              </a:prstGeom>
              <a:ln w="28575" cap="flat" cmpd="sng">
                <a:solidFill>
                  <a:srgbClr val="006666"/>
                </a:solidFill>
                <a:prstDash val="solid"/>
                <a:round/>
                <a:headEnd type="none" w="med" len="med"/>
                <a:tailEnd type="none" w="med" len="med"/>
              </a:ln>
            </p:spPr>
          </p:sp>
          <p:sp>
            <p:nvSpPr>
              <p:cNvPr id="78861" name="Rectangle 13"/>
              <p:cNvSpPr/>
              <p:nvPr/>
            </p:nvSpPr>
            <p:spPr>
              <a:xfrm>
                <a:off x="2243" y="3120"/>
                <a:ext cx="240" cy="386"/>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bg2"/>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8862" name="Line 14"/>
              <p:cNvSpPr/>
              <p:nvPr/>
            </p:nvSpPr>
            <p:spPr>
              <a:xfrm>
                <a:off x="1475" y="3168"/>
                <a:ext cx="288" cy="288"/>
              </a:xfrm>
              <a:prstGeom prst="line">
                <a:avLst/>
              </a:prstGeom>
              <a:ln w="28575" cap="flat" cmpd="sng">
                <a:solidFill>
                  <a:srgbClr val="006666"/>
                </a:solidFill>
                <a:prstDash val="solid"/>
                <a:round/>
                <a:headEnd type="none" w="med" len="med"/>
                <a:tailEnd type="none" w="med" len="med"/>
              </a:ln>
            </p:spPr>
          </p:sp>
          <p:sp>
            <p:nvSpPr>
              <p:cNvPr id="78863" name="Oval 15"/>
              <p:cNvSpPr/>
              <p:nvPr/>
            </p:nvSpPr>
            <p:spPr>
              <a:xfrm>
                <a:off x="1331" y="2976"/>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64" name="Oval 16"/>
              <p:cNvSpPr/>
              <p:nvPr/>
            </p:nvSpPr>
            <p:spPr>
              <a:xfrm>
                <a:off x="1667" y="2592"/>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65" name="Rectangle 17"/>
              <p:cNvSpPr/>
              <p:nvPr/>
            </p:nvSpPr>
            <p:spPr>
              <a:xfrm>
                <a:off x="899" y="3456"/>
                <a:ext cx="240" cy="816"/>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8866" name="Text Box 18"/>
              <p:cNvSpPr txBox="1"/>
              <p:nvPr/>
            </p:nvSpPr>
            <p:spPr>
              <a:xfrm>
                <a:off x="1414" y="2414"/>
                <a:ext cx="254"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78867" name="Text Box 19"/>
              <p:cNvSpPr txBox="1"/>
              <p:nvPr/>
            </p:nvSpPr>
            <p:spPr>
              <a:xfrm>
                <a:off x="2387" y="2847"/>
                <a:ext cx="344"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8868" name="Text Box 20"/>
              <p:cNvSpPr txBox="1"/>
              <p:nvPr/>
            </p:nvSpPr>
            <p:spPr>
              <a:xfrm>
                <a:off x="1811" y="3182"/>
                <a:ext cx="254"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78869" name="Text Box 21"/>
              <p:cNvSpPr txBox="1"/>
              <p:nvPr/>
            </p:nvSpPr>
            <p:spPr>
              <a:xfrm>
                <a:off x="646" y="3201"/>
                <a:ext cx="326"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8870" name="Rectangle 22"/>
              <p:cNvSpPr/>
              <p:nvPr/>
            </p:nvSpPr>
            <p:spPr>
              <a:xfrm>
                <a:off x="1427" y="3744"/>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939031" name="Text Box 23"/>
              <p:cNvSpPr txBox="1">
                <a:spLocks noChangeArrowheads="1"/>
              </p:cNvSpPr>
              <p:nvPr/>
            </p:nvSpPr>
            <p:spPr bwMode="auto">
              <a:xfrm>
                <a:off x="1283" y="2675"/>
                <a:ext cx="212" cy="319"/>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cs typeface="+mn-cs"/>
                  </a:rPr>
                  <a:t>0</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78872" name="Oval 24"/>
              <p:cNvSpPr/>
              <p:nvPr/>
            </p:nvSpPr>
            <p:spPr>
              <a:xfrm>
                <a:off x="1619" y="3312"/>
                <a:ext cx="240" cy="24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73" name="Rectangle 25"/>
              <p:cNvSpPr/>
              <p:nvPr/>
            </p:nvSpPr>
            <p:spPr>
              <a:xfrm>
                <a:off x="1811" y="3744"/>
                <a:ext cx="240" cy="52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78874" name="Text Box 28"/>
              <p:cNvSpPr txBox="1"/>
              <p:nvPr/>
            </p:nvSpPr>
            <p:spPr>
              <a:xfrm>
                <a:off x="1043" y="2847"/>
                <a:ext cx="243"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78875" name="Text Box 29"/>
              <p:cNvSpPr txBox="1"/>
              <p:nvPr/>
            </p:nvSpPr>
            <p:spPr>
              <a:xfrm>
                <a:off x="1187" y="3470"/>
                <a:ext cx="337"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8876" name="Text Box 30"/>
              <p:cNvSpPr txBox="1"/>
              <p:nvPr/>
            </p:nvSpPr>
            <p:spPr>
              <a:xfrm>
                <a:off x="1880" y="3470"/>
                <a:ext cx="344" cy="319"/>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nvGrpSpPr>
            <p:cNvPr id="78877" name="Group 31"/>
            <p:cNvGrpSpPr/>
            <p:nvPr/>
          </p:nvGrpSpPr>
          <p:grpSpPr>
            <a:xfrm>
              <a:off x="3061" y="1842"/>
              <a:ext cx="2011" cy="1920"/>
              <a:chOff x="2880" y="2400"/>
              <a:chExt cx="2011" cy="1920"/>
            </a:xfrm>
          </p:grpSpPr>
          <p:sp>
            <p:nvSpPr>
              <p:cNvPr id="78878" name="Line 32"/>
              <p:cNvSpPr/>
              <p:nvPr/>
            </p:nvSpPr>
            <p:spPr>
              <a:xfrm flipH="1">
                <a:off x="3696" y="3404"/>
                <a:ext cx="192" cy="218"/>
              </a:xfrm>
              <a:prstGeom prst="line">
                <a:avLst/>
              </a:prstGeom>
              <a:ln w="38100" cap="flat" cmpd="sng">
                <a:solidFill>
                  <a:srgbClr val="006666"/>
                </a:solidFill>
                <a:prstDash val="solid"/>
                <a:round/>
                <a:headEnd type="none" w="med" len="med"/>
                <a:tailEnd type="none" w="med" len="med"/>
              </a:ln>
            </p:spPr>
          </p:sp>
          <p:sp>
            <p:nvSpPr>
              <p:cNvPr id="939041" name="Text Box 33"/>
              <p:cNvSpPr txBox="1">
                <a:spLocks noChangeArrowheads="1"/>
              </p:cNvSpPr>
              <p:nvPr/>
            </p:nvSpPr>
            <p:spPr bwMode="auto">
              <a:xfrm>
                <a:off x="4032" y="2400"/>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39042" name="Text Box 34"/>
              <p:cNvSpPr txBox="1">
                <a:spLocks noChangeArrowheads="1"/>
              </p:cNvSpPr>
              <p:nvPr/>
            </p:nvSpPr>
            <p:spPr bwMode="auto">
              <a:xfrm>
                <a:off x="3471" y="2662"/>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39043" name="Text Box 35"/>
              <p:cNvSpPr txBox="1">
                <a:spLocks noChangeArrowheads="1"/>
              </p:cNvSpPr>
              <p:nvPr/>
            </p:nvSpPr>
            <p:spPr bwMode="auto">
              <a:xfrm>
                <a:off x="3772" y="2967"/>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78882" name="Line 36"/>
              <p:cNvSpPr/>
              <p:nvPr/>
            </p:nvSpPr>
            <p:spPr>
              <a:xfrm>
                <a:off x="3936" y="3404"/>
                <a:ext cx="192" cy="218"/>
              </a:xfrm>
              <a:prstGeom prst="line">
                <a:avLst/>
              </a:prstGeom>
              <a:ln w="38100" cap="flat" cmpd="sng">
                <a:solidFill>
                  <a:srgbClr val="006666"/>
                </a:solidFill>
                <a:prstDash val="solid"/>
                <a:round/>
                <a:headEnd type="none" w="med" len="med"/>
                <a:tailEnd type="none" w="med" len="med"/>
              </a:ln>
            </p:spPr>
          </p:sp>
          <p:sp>
            <p:nvSpPr>
              <p:cNvPr id="78883" name="Line 37"/>
              <p:cNvSpPr/>
              <p:nvPr/>
            </p:nvSpPr>
            <p:spPr>
              <a:xfrm>
                <a:off x="4032" y="2749"/>
                <a:ext cx="432" cy="393"/>
              </a:xfrm>
              <a:prstGeom prst="line">
                <a:avLst/>
              </a:prstGeom>
              <a:ln w="28575" cap="flat" cmpd="sng">
                <a:solidFill>
                  <a:srgbClr val="006666"/>
                </a:solidFill>
                <a:prstDash val="solid"/>
                <a:round/>
                <a:headEnd type="none" w="med" len="med"/>
                <a:tailEnd type="none" w="med" len="med"/>
              </a:ln>
            </p:spPr>
          </p:sp>
          <p:sp>
            <p:nvSpPr>
              <p:cNvPr id="78884" name="Line 38"/>
              <p:cNvSpPr/>
              <p:nvPr/>
            </p:nvSpPr>
            <p:spPr>
              <a:xfrm flipH="1">
                <a:off x="3216" y="2749"/>
                <a:ext cx="672" cy="698"/>
              </a:xfrm>
              <a:prstGeom prst="line">
                <a:avLst/>
              </a:prstGeom>
              <a:ln w="28575" cap="flat" cmpd="sng">
                <a:solidFill>
                  <a:srgbClr val="006666"/>
                </a:solidFill>
                <a:prstDash val="solid"/>
                <a:round/>
                <a:headEnd type="none" w="med" len="med"/>
                <a:tailEnd type="none" w="med" len="med"/>
              </a:ln>
            </p:spPr>
          </p:sp>
          <p:sp>
            <p:nvSpPr>
              <p:cNvPr id="78885" name="Rectangle 39"/>
              <p:cNvSpPr/>
              <p:nvPr/>
            </p:nvSpPr>
            <p:spPr>
              <a:xfrm>
                <a:off x="4464" y="3055"/>
                <a:ext cx="240" cy="654"/>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bg2"/>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8886" name="Line 40"/>
              <p:cNvSpPr/>
              <p:nvPr/>
            </p:nvSpPr>
            <p:spPr>
              <a:xfrm>
                <a:off x="3648" y="3098"/>
                <a:ext cx="288" cy="262"/>
              </a:xfrm>
              <a:prstGeom prst="line">
                <a:avLst/>
              </a:prstGeom>
              <a:ln w="28575" cap="flat" cmpd="sng">
                <a:solidFill>
                  <a:srgbClr val="006666"/>
                </a:solidFill>
                <a:prstDash val="solid"/>
                <a:round/>
                <a:headEnd type="none" w="med" len="med"/>
                <a:tailEnd type="none" w="med" len="med"/>
              </a:ln>
            </p:spPr>
          </p:sp>
          <p:sp>
            <p:nvSpPr>
              <p:cNvPr id="78887" name="Oval 41"/>
              <p:cNvSpPr/>
              <p:nvPr/>
            </p:nvSpPr>
            <p:spPr>
              <a:xfrm>
                <a:off x="3504" y="2924"/>
                <a:ext cx="240" cy="21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88" name="Oval 42"/>
              <p:cNvSpPr/>
              <p:nvPr/>
            </p:nvSpPr>
            <p:spPr>
              <a:xfrm>
                <a:off x="3840" y="2575"/>
                <a:ext cx="240" cy="21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89" name="Rectangle 43"/>
              <p:cNvSpPr/>
              <p:nvPr/>
            </p:nvSpPr>
            <p:spPr>
              <a:xfrm>
                <a:off x="3072" y="3316"/>
                <a:ext cx="240" cy="742"/>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8890" name="Text Box 44"/>
              <p:cNvSpPr txBox="1"/>
              <p:nvPr/>
            </p:nvSpPr>
            <p:spPr>
              <a:xfrm>
                <a:off x="3587" y="2413"/>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78891" name="Rectangle 45"/>
              <p:cNvSpPr/>
              <p:nvPr/>
            </p:nvSpPr>
            <p:spPr>
              <a:xfrm>
                <a:off x="3552" y="3622"/>
                <a:ext cx="240" cy="698"/>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78892" name="Oval 46"/>
              <p:cNvSpPr/>
              <p:nvPr/>
            </p:nvSpPr>
            <p:spPr>
              <a:xfrm>
                <a:off x="3792" y="3229"/>
                <a:ext cx="240" cy="218"/>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93" name="Rectangle 47"/>
              <p:cNvSpPr/>
              <p:nvPr/>
            </p:nvSpPr>
            <p:spPr>
              <a:xfrm>
                <a:off x="4032" y="3622"/>
                <a:ext cx="240" cy="48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78894" name="Text Box 49"/>
              <p:cNvSpPr txBox="1"/>
              <p:nvPr/>
            </p:nvSpPr>
            <p:spPr>
              <a:xfrm>
                <a:off x="3552" y="3670"/>
                <a:ext cx="225" cy="615"/>
              </a:xfrm>
              <a:prstGeom prst="rect">
                <a:avLst/>
              </a:prstGeom>
              <a:noFill/>
              <a:ln w="9525">
                <a:noFill/>
              </a:ln>
            </p:spPr>
            <p:txBody>
              <a:bodyPr wrap="none" anchor="t" anchorCtr="0">
                <a:spAutoFit/>
              </a:bodyPr>
              <a:p>
                <a:pPr>
                  <a:lnSpc>
                    <a:spcPct val="80000"/>
                  </a:lnSpc>
                  <a:spcBef>
                    <a:spcPts val="0"/>
                  </a:spcBef>
                  <a:spcAft>
                    <a:spcPts val="0"/>
                  </a:spcAft>
                </a:pPr>
                <a:r>
                  <a:rPr lang="en-US" altLang="zh-CN" sz="2400" b="1" i="1" dirty="0">
                    <a:solidFill>
                      <a:srgbClr val="FFFF00"/>
                    </a:solidFill>
                    <a:latin typeface="Times New Roman" panose="02020603050405020304" pitchFamily="18" charset="0"/>
                    <a:ea typeface="宋体" panose="02010600030101010101" pitchFamily="2" charset="-122"/>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nSpc>
                    <a:spcPct val="80000"/>
                  </a:lnSpc>
                  <a:spcBef>
                    <a:spcPts val="0"/>
                  </a:spcBef>
                  <a:spcAft>
                    <a:spcPts val="0"/>
                  </a:spcAft>
                </a:pPr>
                <a:r>
                  <a:rPr lang="en-US" altLang="zh-CN" sz="2400" b="1" i="1" dirty="0">
                    <a:solidFill>
                      <a:srgbClr val="FFFF00"/>
                    </a:solidFill>
                    <a:latin typeface="Times New Roman" panose="02020603050405020304" pitchFamily="18" charset="0"/>
                    <a:ea typeface="宋体" panose="02010600030101010101" pitchFamily="2" charset="-122"/>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nSpc>
                    <a:spcPct val="80000"/>
                  </a:lnSpc>
                  <a:spcBef>
                    <a:spcPts val="0"/>
                  </a:spcBef>
                  <a:spcAft>
                    <a:spcPts val="0"/>
                  </a:spcAft>
                </a:pPr>
                <a:r>
                  <a:rPr lang="en-US" altLang="zh-CN" sz="2400" b="1" i="1" dirty="0">
                    <a:solidFill>
                      <a:srgbClr val="FFFF00"/>
                    </a:solidFill>
                    <a:latin typeface="Times New Roman" panose="02020603050405020304" pitchFamily="18" charset="0"/>
                    <a:ea typeface="宋体" panose="02010600030101010101" pitchFamily="2" charset="-122"/>
                  </a:rPr>
                  <a:t>1</a:t>
                </a:r>
                <a:endParaRPr lang="en-US" altLang="zh-CN" sz="2400" b="1" i="1" dirty="0">
                  <a:solidFill>
                    <a:srgbClr val="FFFF00"/>
                  </a:solidFill>
                  <a:latin typeface="Times New Roman" panose="02020603050405020304" pitchFamily="18" charset="0"/>
                  <a:ea typeface="宋体" panose="02010600030101010101" pitchFamily="2" charset="-122"/>
                </a:endParaRPr>
              </a:p>
            </p:txBody>
          </p:sp>
          <p:sp>
            <p:nvSpPr>
              <p:cNvPr id="78895" name="Text Box 50"/>
              <p:cNvSpPr txBox="1"/>
              <p:nvPr/>
            </p:nvSpPr>
            <p:spPr>
              <a:xfrm>
                <a:off x="4547" y="2805"/>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8896" name="Text Box 51"/>
              <p:cNvSpPr txBox="1"/>
              <p:nvPr/>
            </p:nvSpPr>
            <p:spPr>
              <a:xfrm>
                <a:off x="3984" y="3085"/>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78897" name="Text Box 52"/>
              <p:cNvSpPr txBox="1"/>
              <p:nvPr/>
            </p:nvSpPr>
            <p:spPr>
              <a:xfrm>
                <a:off x="2880" y="3024"/>
                <a:ext cx="326"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8898" name="Text Box 53"/>
              <p:cNvSpPr txBox="1"/>
              <p:nvPr/>
            </p:nvSpPr>
            <p:spPr>
              <a:xfrm>
                <a:off x="3203" y="2805"/>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78899" name="Text Box 54"/>
              <p:cNvSpPr txBox="1"/>
              <p:nvPr/>
            </p:nvSpPr>
            <p:spPr>
              <a:xfrm>
                <a:off x="3408" y="3360"/>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8900" name="Text Box 55"/>
              <p:cNvSpPr txBox="1"/>
              <p:nvPr/>
            </p:nvSpPr>
            <p:spPr>
              <a:xfrm>
                <a:off x="4080" y="3360"/>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先左后右双向旋转</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具体操作：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从结点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起沿插入路径选取</a:t>
            </a:r>
            <a:r>
              <a:rPr lang="en-US" altLang="zh-CN" dirty="0">
                <a:latin typeface="黑体" panose="02010609060101010101" pitchFamily="2" charset="-122"/>
                <a:ea typeface="黑体" panose="02010609060101010101" pitchFamily="2" charset="-122"/>
                <a:sym typeface="+mn-ea"/>
              </a:rPr>
              <a:t>3</a:t>
            </a:r>
            <a:r>
              <a:rPr lang="zh-CN" altLang="en-US" dirty="0">
                <a:latin typeface="黑体" panose="02010609060101010101" pitchFamily="2" charset="-122"/>
                <a:ea typeface="黑体" panose="02010609060101010101" pitchFamily="2" charset="-122"/>
                <a:sym typeface="+mn-ea"/>
              </a:rPr>
              <a:t>个结点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和</a:t>
            </a:r>
            <a:r>
              <a:rPr lang="en-US" altLang="zh-CN" dirty="0">
                <a:latin typeface="黑体" panose="02010609060101010101" pitchFamily="2" charset="-122"/>
                <a:ea typeface="黑体" panose="02010609060101010101" pitchFamily="2" charset="-122"/>
                <a:sym typeface="+mn-ea"/>
              </a:rPr>
              <a:t>C(</a:t>
            </a:r>
            <a:r>
              <a:rPr lang="en-US" altLang="zh-CN" dirty="0">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&lt;</a:t>
            </a:r>
            <a:r>
              <a:rPr lang="en-US" altLang="zh-CN" dirty="0">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型</a:t>
            </a:r>
            <a:r>
              <a:rPr lang="en-US" altLang="zh-CN" dirty="0">
                <a:latin typeface="黑体" panose="02010609060101010101" pitchFamily="2" charset="-122"/>
                <a:ea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以结点</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为旋转轴，做单向左旋</a:t>
            </a: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再以结点</a:t>
            </a:r>
            <a:r>
              <a:rPr lang="en-US" altLang="zh-CN" dirty="0">
                <a:latin typeface="黑体" panose="02010609060101010101" pitchFamily="2" charset="-122"/>
                <a:ea typeface="黑体" panose="02010609060101010101" pitchFamily="2" charset="-122"/>
                <a:sym typeface="+mn-ea"/>
              </a:rPr>
              <a:t>C</a:t>
            </a:r>
            <a:r>
              <a:rPr lang="zh-CN" altLang="en-US" dirty="0">
                <a:latin typeface="黑体" panose="02010609060101010101" pitchFamily="2" charset="-122"/>
                <a:ea typeface="黑体" panose="02010609060101010101" pitchFamily="2" charset="-122"/>
                <a:sym typeface="+mn-ea"/>
              </a:rPr>
              <a:t>为旋转轴，做单向右旋</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9877" name="Group 5"/>
          <p:cNvGrpSpPr/>
          <p:nvPr/>
        </p:nvGrpSpPr>
        <p:grpSpPr>
          <a:xfrm rot="0">
            <a:off x="378460" y="2802890"/>
            <a:ext cx="3192780" cy="3048000"/>
            <a:chOff x="3312" y="2395"/>
            <a:chExt cx="2011" cy="1920"/>
          </a:xfrm>
        </p:grpSpPr>
        <p:sp>
          <p:nvSpPr>
            <p:cNvPr id="79878" name="Line 6"/>
            <p:cNvSpPr/>
            <p:nvPr/>
          </p:nvSpPr>
          <p:spPr>
            <a:xfrm flipH="1">
              <a:off x="4128" y="3399"/>
              <a:ext cx="192" cy="218"/>
            </a:xfrm>
            <a:prstGeom prst="line">
              <a:avLst/>
            </a:prstGeom>
            <a:ln w="38100" cap="flat" cmpd="sng">
              <a:solidFill>
                <a:srgbClr val="006666"/>
              </a:solidFill>
              <a:prstDash val="solid"/>
              <a:round/>
              <a:headEnd type="none" w="med" len="med"/>
              <a:tailEnd type="none" w="med" len="med"/>
            </a:ln>
          </p:spPr>
        </p:sp>
        <p:sp>
          <p:nvSpPr>
            <p:cNvPr id="940039" name="Text Box 7"/>
            <p:cNvSpPr txBox="1">
              <a:spLocks noChangeArrowheads="1"/>
            </p:cNvSpPr>
            <p:nvPr/>
          </p:nvSpPr>
          <p:spPr bwMode="auto">
            <a:xfrm>
              <a:off x="4464" y="2395"/>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0040" name="Text Box 8"/>
            <p:cNvSpPr txBox="1">
              <a:spLocks noChangeArrowheads="1"/>
            </p:cNvSpPr>
            <p:nvPr/>
          </p:nvSpPr>
          <p:spPr bwMode="auto">
            <a:xfrm>
              <a:off x="3903" y="2657"/>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0041" name="Text Box 9"/>
            <p:cNvSpPr txBox="1">
              <a:spLocks noChangeArrowheads="1"/>
            </p:cNvSpPr>
            <p:nvPr/>
          </p:nvSpPr>
          <p:spPr bwMode="auto">
            <a:xfrm>
              <a:off x="4204" y="2962"/>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79882" name="Line 10"/>
            <p:cNvSpPr/>
            <p:nvPr/>
          </p:nvSpPr>
          <p:spPr>
            <a:xfrm>
              <a:off x="4368" y="3399"/>
              <a:ext cx="192" cy="218"/>
            </a:xfrm>
            <a:prstGeom prst="line">
              <a:avLst/>
            </a:prstGeom>
            <a:ln w="38100" cap="flat" cmpd="sng">
              <a:solidFill>
                <a:srgbClr val="006666"/>
              </a:solidFill>
              <a:prstDash val="solid"/>
              <a:round/>
              <a:headEnd type="none" w="med" len="med"/>
              <a:tailEnd type="none" w="med" len="med"/>
            </a:ln>
          </p:spPr>
        </p:sp>
        <p:sp>
          <p:nvSpPr>
            <p:cNvPr id="79883" name="Line 11"/>
            <p:cNvSpPr/>
            <p:nvPr/>
          </p:nvSpPr>
          <p:spPr>
            <a:xfrm>
              <a:off x="4464" y="2744"/>
              <a:ext cx="432" cy="393"/>
            </a:xfrm>
            <a:prstGeom prst="line">
              <a:avLst/>
            </a:prstGeom>
            <a:ln w="28575" cap="flat" cmpd="sng">
              <a:solidFill>
                <a:srgbClr val="006666"/>
              </a:solidFill>
              <a:prstDash val="solid"/>
              <a:round/>
              <a:headEnd type="none" w="med" len="med"/>
              <a:tailEnd type="none" w="med" len="med"/>
            </a:ln>
          </p:spPr>
        </p:sp>
        <p:sp>
          <p:nvSpPr>
            <p:cNvPr id="79884" name="Line 12"/>
            <p:cNvSpPr/>
            <p:nvPr/>
          </p:nvSpPr>
          <p:spPr>
            <a:xfrm flipH="1">
              <a:off x="4032" y="2744"/>
              <a:ext cx="288" cy="280"/>
            </a:xfrm>
            <a:prstGeom prst="line">
              <a:avLst/>
            </a:prstGeom>
            <a:ln w="28575" cap="flat" cmpd="sng">
              <a:solidFill>
                <a:schemeClr val="hlink"/>
              </a:solidFill>
              <a:prstDash val="solid"/>
              <a:round/>
              <a:headEnd type="none" w="med" len="med"/>
              <a:tailEnd type="none" w="med" len="med"/>
            </a:ln>
          </p:spPr>
        </p:sp>
        <p:sp>
          <p:nvSpPr>
            <p:cNvPr id="79885" name="Rectangle 13"/>
            <p:cNvSpPr/>
            <p:nvPr/>
          </p:nvSpPr>
          <p:spPr>
            <a:xfrm>
              <a:off x="4896" y="3050"/>
              <a:ext cx="240" cy="654"/>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rgbClr val="006666"/>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9886" name="Line 14"/>
            <p:cNvSpPr/>
            <p:nvPr/>
          </p:nvSpPr>
          <p:spPr>
            <a:xfrm>
              <a:off x="4080" y="3093"/>
              <a:ext cx="288" cy="262"/>
            </a:xfrm>
            <a:prstGeom prst="line">
              <a:avLst/>
            </a:prstGeom>
            <a:ln w="28575" cap="flat" cmpd="sng">
              <a:solidFill>
                <a:schemeClr val="hlink"/>
              </a:solidFill>
              <a:prstDash val="solid"/>
              <a:round/>
              <a:headEnd type="none" w="med" len="med"/>
              <a:tailEnd type="none" w="med" len="med"/>
            </a:ln>
          </p:spPr>
        </p:sp>
        <p:sp>
          <p:nvSpPr>
            <p:cNvPr id="79887" name="Oval 15"/>
            <p:cNvSpPr/>
            <p:nvPr/>
          </p:nvSpPr>
          <p:spPr>
            <a:xfrm>
              <a:off x="4272" y="2570"/>
              <a:ext cx="240" cy="21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888" name="Rectangle 16"/>
            <p:cNvSpPr/>
            <p:nvPr/>
          </p:nvSpPr>
          <p:spPr>
            <a:xfrm>
              <a:off x="3504" y="3311"/>
              <a:ext cx="240" cy="742"/>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9889" name="Text Box 17"/>
            <p:cNvSpPr txBox="1"/>
            <p:nvPr/>
          </p:nvSpPr>
          <p:spPr>
            <a:xfrm>
              <a:off x="4019" y="2408"/>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79890" name="Rectangle 18"/>
            <p:cNvSpPr/>
            <p:nvPr/>
          </p:nvSpPr>
          <p:spPr>
            <a:xfrm>
              <a:off x="3984" y="3617"/>
              <a:ext cx="240" cy="698"/>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79891" name="Oval 19"/>
            <p:cNvSpPr/>
            <p:nvPr/>
          </p:nvSpPr>
          <p:spPr>
            <a:xfrm>
              <a:off x="4224" y="3224"/>
              <a:ext cx="240" cy="218"/>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892" name="Rectangle 20"/>
            <p:cNvSpPr/>
            <p:nvPr/>
          </p:nvSpPr>
          <p:spPr>
            <a:xfrm>
              <a:off x="4464" y="3617"/>
              <a:ext cx="240" cy="48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79893" name="Text Box 21"/>
            <p:cNvSpPr txBox="1"/>
            <p:nvPr/>
          </p:nvSpPr>
          <p:spPr>
            <a:xfrm>
              <a:off x="4416" y="3690"/>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79894" name="Text Box 22"/>
            <p:cNvSpPr txBox="1"/>
            <p:nvPr/>
          </p:nvSpPr>
          <p:spPr>
            <a:xfrm>
              <a:off x="3999" y="3658"/>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79895" name="Text Box 23"/>
            <p:cNvSpPr txBox="1"/>
            <p:nvPr/>
          </p:nvSpPr>
          <p:spPr>
            <a:xfrm>
              <a:off x="4979" y="2800"/>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9896" name="Text Box 24"/>
            <p:cNvSpPr txBox="1"/>
            <p:nvPr/>
          </p:nvSpPr>
          <p:spPr>
            <a:xfrm>
              <a:off x="4416" y="3080"/>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79897" name="Text Box 25"/>
            <p:cNvSpPr txBox="1"/>
            <p:nvPr/>
          </p:nvSpPr>
          <p:spPr>
            <a:xfrm>
              <a:off x="3312" y="3019"/>
              <a:ext cx="326"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9898" name="Text Box 26"/>
            <p:cNvSpPr txBox="1"/>
            <p:nvPr/>
          </p:nvSpPr>
          <p:spPr>
            <a:xfrm>
              <a:off x="3635" y="2800"/>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79899" name="Text Box 27"/>
            <p:cNvSpPr txBox="1"/>
            <p:nvPr/>
          </p:nvSpPr>
          <p:spPr>
            <a:xfrm>
              <a:off x="3840" y="3355"/>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9900" name="Text Box 28"/>
            <p:cNvSpPr txBox="1"/>
            <p:nvPr/>
          </p:nvSpPr>
          <p:spPr>
            <a:xfrm>
              <a:off x="4512" y="3355"/>
              <a:ext cx="3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79901" name="Line 29"/>
            <p:cNvSpPr/>
            <p:nvPr/>
          </p:nvSpPr>
          <p:spPr>
            <a:xfrm flipH="1">
              <a:off x="3744" y="3072"/>
              <a:ext cx="240" cy="266"/>
            </a:xfrm>
            <a:prstGeom prst="line">
              <a:avLst/>
            </a:prstGeom>
            <a:ln w="38100" cap="flat" cmpd="sng">
              <a:solidFill>
                <a:srgbClr val="006666"/>
              </a:solidFill>
              <a:prstDash val="solid"/>
              <a:round/>
              <a:headEnd type="none" w="med" len="med"/>
              <a:tailEnd type="none" w="med" len="med"/>
            </a:ln>
          </p:spPr>
        </p:sp>
        <p:sp>
          <p:nvSpPr>
            <p:cNvPr id="79902" name="Oval 30"/>
            <p:cNvSpPr/>
            <p:nvPr/>
          </p:nvSpPr>
          <p:spPr>
            <a:xfrm>
              <a:off x="3936" y="2919"/>
              <a:ext cx="240" cy="21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79903" name="Group 31"/>
          <p:cNvGrpSpPr/>
          <p:nvPr/>
        </p:nvGrpSpPr>
        <p:grpSpPr>
          <a:xfrm rot="0">
            <a:off x="3954145" y="2772410"/>
            <a:ext cx="3649980" cy="3048000"/>
            <a:chOff x="3264" y="2400"/>
            <a:chExt cx="2299" cy="1920"/>
          </a:xfrm>
        </p:grpSpPr>
        <p:sp>
          <p:nvSpPr>
            <p:cNvPr id="79904" name="Line 32"/>
            <p:cNvSpPr/>
            <p:nvPr/>
          </p:nvSpPr>
          <p:spPr>
            <a:xfrm>
              <a:off x="3984" y="3380"/>
              <a:ext cx="240" cy="246"/>
            </a:xfrm>
            <a:prstGeom prst="line">
              <a:avLst/>
            </a:prstGeom>
            <a:ln w="38100" cap="flat" cmpd="sng">
              <a:solidFill>
                <a:srgbClr val="006666"/>
              </a:solidFill>
              <a:prstDash val="solid"/>
              <a:round/>
              <a:headEnd type="none" w="med" len="med"/>
              <a:tailEnd type="none" w="med" len="med"/>
            </a:ln>
          </p:spPr>
        </p:sp>
        <p:sp>
          <p:nvSpPr>
            <p:cNvPr id="940065" name="Text Box 33"/>
            <p:cNvSpPr txBox="1">
              <a:spLocks noChangeArrowheads="1"/>
            </p:cNvSpPr>
            <p:nvPr/>
          </p:nvSpPr>
          <p:spPr bwMode="auto">
            <a:xfrm>
              <a:off x="5040" y="2796"/>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0066" name="Text Box 34"/>
            <p:cNvSpPr txBox="1">
              <a:spLocks noChangeArrowheads="1"/>
            </p:cNvSpPr>
            <p:nvPr/>
          </p:nvSpPr>
          <p:spPr bwMode="auto">
            <a:xfrm>
              <a:off x="3820" y="3013"/>
              <a:ext cx="211" cy="290"/>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0067" name="Text Box 35"/>
            <p:cNvSpPr txBox="1">
              <a:spLocks noChangeArrowheads="1"/>
            </p:cNvSpPr>
            <p:nvPr/>
          </p:nvSpPr>
          <p:spPr bwMode="auto">
            <a:xfrm>
              <a:off x="4588" y="2400"/>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79908" name="Line 36"/>
            <p:cNvSpPr/>
            <p:nvPr/>
          </p:nvSpPr>
          <p:spPr>
            <a:xfrm>
              <a:off x="4704" y="2768"/>
              <a:ext cx="432" cy="367"/>
            </a:xfrm>
            <a:prstGeom prst="line">
              <a:avLst/>
            </a:prstGeom>
            <a:ln w="28575" cap="flat" cmpd="sng">
              <a:solidFill>
                <a:srgbClr val="006666"/>
              </a:solidFill>
              <a:prstDash val="solid"/>
              <a:round/>
              <a:headEnd type="none" w="med" len="med"/>
              <a:tailEnd type="none" w="med" len="med"/>
            </a:ln>
          </p:spPr>
        </p:sp>
        <p:sp>
          <p:nvSpPr>
            <p:cNvPr id="79909" name="Line 37"/>
            <p:cNvSpPr/>
            <p:nvPr/>
          </p:nvSpPr>
          <p:spPr>
            <a:xfrm flipH="1">
              <a:off x="3648" y="2768"/>
              <a:ext cx="912" cy="858"/>
            </a:xfrm>
            <a:prstGeom prst="line">
              <a:avLst/>
            </a:prstGeom>
            <a:ln w="28575" cap="flat" cmpd="sng">
              <a:solidFill>
                <a:srgbClr val="006666"/>
              </a:solidFill>
              <a:prstDash val="solid"/>
              <a:round/>
              <a:headEnd type="none" w="med" len="med"/>
              <a:tailEnd type="none" w="med" len="med"/>
            </a:ln>
          </p:spPr>
        </p:sp>
        <p:sp>
          <p:nvSpPr>
            <p:cNvPr id="79910" name="Rectangle 38"/>
            <p:cNvSpPr/>
            <p:nvPr/>
          </p:nvSpPr>
          <p:spPr>
            <a:xfrm>
              <a:off x="5088" y="3054"/>
              <a:ext cx="240" cy="612"/>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rgbClr val="006666"/>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9911" name="Line 39"/>
            <p:cNvSpPr/>
            <p:nvPr/>
          </p:nvSpPr>
          <p:spPr>
            <a:xfrm>
              <a:off x="4320" y="3094"/>
              <a:ext cx="288" cy="246"/>
            </a:xfrm>
            <a:prstGeom prst="line">
              <a:avLst/>
            </a:prstGeom>
            <a:ln w="28575" cap="flat" cmpd="sng">
              <a:solidFill>
                <a:srgbClr val="006666"/>
              </a:solidFill>
              <a:prstDash val="solid"/>
              <a:round/>
              <a:headEnd type="none" w="med" len="med"/>
              <a:tailEnd type="none" w="med" len="med"/>
            </a:ln>
          </p:spPr>
        </p:sp>
        <p:sp>
          <p:nvSpPr>
            <p:cNvPr id="79912" name="Oval 40"/>
            <p:cNvSpPr/>
            <p:nvPr/>
          </p:nvSpPr>
          <p:spPr>
            <a:xfrm>
              <a:off x="4176" y="2931"/>
              <a:ext cx="240" cy="204"/>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913" name="Oval 41"/>
            <p:cNvSpPr/>
            <p:nvPr/>
          </p:nvSpPr>
          <p:spPr>
            <a:xfrm>
              <a:off x="4512" y="2604"/>
              <a:ext cx="240" cy="205"/>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914" name="Rectangle 42"/>
            <p:cNvSpPr/>
            <p:nvPr/>
          </p:nvSpPr>
          <p:spPr>
            <a:xfrm>
              <a:off x="3504" y="3626"/>
              <a:ext cx="240" cy="694"/>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79915" name="Text Box 43"/>
            <p:cNvSpPr txBox="1"/>
            <p:nvPr/>
          </p:nvSpPr>
          <p:spPr>
            <a:xfrm>
              <a:off x="4224" y="2478"/>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79916" name="Text Box 44"/>
            <p:cNvSpPr txBox="1"/>
            <p:nvPr/>
          </p:nvSpPr>
          <p:spPr>
            <a:xfrm>
              <a:off x="5219" y="2830"/>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dirty="0">
                <a:latin typeface="Times New Roman" panose="02020603050405020304" pitchFamily="18" charset="0"/>
                <a:ea typeface="宋体" panose="02010600030101010101" pitchFamily="2" charset="-122"/>
              </a:endParaRPr>
            </a:p>
          </p:txBody>
        </p:sp>
        <p:sp>
          <p:nvSpPr>
            <p:cNvPr id="79917" name="Text Box 45"/>
            <p:cNvSpPr txBox="1"/>
            <p:nvPr/>
          </p:nvSpPr>
          <p:spPr>
            <a:xfrm>
              <a:off x="3888" y="2871"/>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79918" name="Text Box 46"/>
            <p:cNvSpPr txBox="1"/>
            <p:nvPr/>
          </p:nvSpPr>
          <p:spPr>
            <a:xfrm>
              <a:off x="3264" y="3419"/>
              <a:ext cx="326"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dirty="0">
                <a:latin typeface="Times New Roman" panose="02020603050405020304" pitchFamily="18" charset="0"/>
                <a:ea typeface="宋体" panose="02010600030101010101" pitchFamily="2" charset="-122"/>
              </a:endParaRPr>
            </a:p>
          </p:txBody>
        </p:sp>
        <p:sp>
          <p:nvSpPr>
            <p:cNvPr id="79919" name="Rectangle 47"/>
            <p:cNvSpPr/>
            <p:nvPr/>
          </p:nvSpPr>
          <p:spPr>
            <a:xfrm>
              <a:off x="4128" y="3626"/>
              <a:ext cx="240" cy="694"/>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940080" name="Text Box 48"/>
            <p:cNvSpPr txBox="1">
              <a:spLocks noChangeArrowheads="1"/>
            </p:cNvSpPr>
            <p:nvPr/>
          </p:nvSpPr>
          <p:spPr bwMode="auto">
            <a:xfrm>
              <a:off x="3936" y="2686"/>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79921" name="Oval 49"/>
            <p:cNvSpPr/>
            <p:nvPr/>
          </p:nvSpPr>
          <p:spPr>
            <a:xfrm>
              <a:off x="3840" y="3258"/>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922" name="Rectangle 50"/>
            <p:cNvSpPr/>
            <p:nvPr/>
          </p:nvSpPr>
          <p:spPr>
            <a:xfrm>
              <a:off x="4608" y="3217"/>
              <a:ext cx="240" cy="44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79923" name="Text Box 51"/>
            <p:cNvSpPr txBox="1"/>
            <p:nvPr/>
          </p:nvSpPr>
          <p:spPr>
            <a:xfrm>
              <a:off x="4608" y="3320"/>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79924" name="Text Box 52"/>
            <p:cNvSpPr txBox="1"/>
            <p:nvPr/>
          </p:nvSpPr>
          <p:spPr>
            <a:xfrm>
              <a:off x="4128" y="3692"/>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79925" name="Text Box 53"/>
            <p:cNvSpPr txBox="1"/>
            <p:nvPr/>
          </p:nvSpPr>
          <p:spPr>
            <a:xfrm>
              <a:off x="3600" y="3132"/>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79926" name="Text Box 54"/>
            <p:cNvSpPr txBox="1"/>
            <p:nvPr/>
          </p:nvSpPr>
          <p:spPr>
            <a:xfrm>
              <a:off x="4192" y="3402"/>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dirty="0">
                <a:latin typeface="Times New Roman" panose="02020603050405020304" pitchFamily="18" charset="0"/>
                <a:ea typeface="宋体" panose="02010600030101010101" pitchFamily="2" charset="-122"/>
              </a:endParaRPr>
            </a:p>
          </p:txBody>
        </p:sp>
        <p:sp>
          <p:nvSpPr>
            <p:cNvPr id="79927" name="Text Box 55"/>
            <p:cNvSpPr txBox="1"/>
            <p:nvPr/>
          </p:nvSpPr>
          <p:spPr>
            <a:xfrm>
              <a:off x="4677" y="3009"/>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dirty="0">
                <a:latin typeface="Times New Roman" panose="02020603050405020304" pitchFamily="18" charset="0"/>
                <a:ea typeface="宋体" panose="02010600030101010101" pitchFamily="2" charset="-122"/>
              </a:endParaRPr>
            </a:p>
          </p:txBody>
        </p:sp>
      </p:grpSp>
      <p:grpSp>
        <p:nvGrpSpPr>
          <p:cNvPr id="80926" name="Group 30"/>
          <p:cNvGrpSpPr/>
          <p:nvPr/>
        </p:nvGrpSpPr>
        <p:grpSpPr>
          <a:xfrm rot="0">
            <a:off x="7896225" y="2896235"/>
            <a:ext cx="3711575" cy="2614930"/>
            <a:chOff x="2976" y="2318"/>
            <a:chExt cx="2338" cy="1647"/>
          </a:xfrm>
        </p:grpSpPr>
        <p:sp>
          <p:nvSpPr>
            <p:cNvPr id="80927" name="Line 31"/>
            <p:cNvSpPr/>
            <p:nvPr/>
          </p:nvSpPr>
          <p:spPr>
            <a:xfrm flipH="1">
              <a:off x="4346" y="3000"/>
              <a:ext cx="144" cy="336"/>
            </a:xfrm>
            <a:prstGeom prst="line">
              <a:avLst/>
            </a:prstGeom>
            <a:ln w="38100" cap="flat" cmpd="sng">
              <a:solidFill>
                <a:srgbClr val="006666"/>
              </a:solidFill>
              <a:prstDash val="solid"/>
              <a:round/>
              <a:headEnd type="none" w="med" len="med"/>
              <a:tailEnd type="none" w="med" len="med"/>
            </a:ln>
          </p:spPr>
        </p:sp>
        <p:sp>
          <p:nvSpPr>
            <p:cNvPr id="941088" name="Text Box 32"/>
            <p:cNvSpPr txBox="1">
              <a:spLocks noChangeArrowheads="1"/>
            </p:cNvSpPr>
            <p:nvPr/>
          </p:nvSpPr>
          <p:spPr bwMode="auto">
            <a:xfrm>
              <a:off x="4202" y="2318"/>
              <a:ext cx="212"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1089" name="Text Box 33"/>
            <p:cNvSpPr txBox="1">
              <a:spLocks noChangeArrowheads="1"/>
            </p:cNvSpPr>
            <p:nvPr/>
          </p:nvSpPr>
          <p:spPr bwMode="auto">
            <a:xfrm>
              <a:off x="3641" y="2581"/>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1090" name="Text Box 34"/>
            <p:cNvSpPr txBox="1">
              <a:spLocks noChangeArrowheads="1"/>
            </p:cNvSpPr>
            <p:nvPr/>
          </p:nvSpPr>
          <p:spPr bwMode="auto">
            <a:xfrm>
              <a:off x="4422" y="2581"/>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0931" name="Line 35"/>
            <p:cNvSpPr/>
            <p:nvPr/>
          </p:nvSpPr>
          <p:spPr>
            <a:xfrm>
              <a:off x="4202" y="2665"/>
              <a:ext cx="672" cy="587"/>
            </a:xfrm>
            <a:prstGeom prst="line">
              <a:avLst/>
            </a:prstGeom>
            <a:ln w="28575" cap="flat" cmpd="sng">
              <a:solidFill>
                <a:srgbClr val="006666"/>
              </a:solidFill>
              <a:prstDash val="solid"/>
              <a:round/>
              <a:headEnd type="none" w="med" len="med"/>
              <a:tailEnd type="none" w="med" len="med"/>
            </a:ln>
          </p:spPr>
        </p:sp>
        <p:sp>
          <p:nvSpPr>
            <p:cNvPr id="80932" name="Line 36"/>
            <p:cNvSpPr/>
            <p:nvPr/>
          </p:nvSpPr>
          <p:spPr>
            <a:xfrm flipH="1">
              <a:off x="3386" y="2665"/>
              <a:ext cx="672" cy="671"/>
            </a:xfrm>
            <a:prstGeom prst="line">
              <a:avLst/>
            </a:prstGeom>
            <a:ln w="28575" cap="flat" cmpd="sng">
              <a:solidFill>
                <a:srgbClr val="006666"/>
              </a:solidFill>
              <a:prstDash val="solid"/>
              <a:round/>
              <a:headEnd type="none" w="med" len="med"/>
              <a:tailEnd type="none" w="med" len="med"/>
            </a:ln>
          </p:spPr>
        </p:sp>
        <p:sp>
          <p:nvSpPr>
            <p:cNvPr id="80933" name="Rectangle 37"/>
            <p:cNvSpPr/>
            <p:nvPr/>
          </p:nvSpPr>
          <p:spPr>
            <a:xfrm>
              <a:off x="4826" y="3252"/>
              <a:ext cx="240" cy="62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0934" name="Line 38"/>
            <p:cNvSpPr/>
            <p:nvPr/>
          </p:nvSpPr>
          <p:spPr>
            <a:xfrm>
              <a:off x="3818" y="3000"/>
              <a:ext cx="192" cy="294"/>
            </a:xfrm>
            <a:prstGeom prst="line">
              <a:avLst/>
            </a:prstGeom>
            <a:ln w="38100" cap="flat" cmpd="sng">
              <a:solidFill>
                <a:srgbClr val="006666"/>
              </a:solidFill>
              <a:prstDash val="solid"/>
              <a:round/>
              <a:headEnd type="none" w="med" len="med"/>
              <a:tailEnd type="none" w="med" len="med"/>
            </a:ln>
          </p:spPr>
        </p:sp>
        <p:sp>
          <p:nvSpPr>
            <p:cNvPr id="80935" name="Oval 39"/>
            <p:cNvSpPr/>
            <p:nvPr/>
          </p:nvSpPr>
          <p:spPr>
            <a:xfrm>
              <a:off x="3674" y="2833"/>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36" name="Oval 40"/>
            <p:cNvSpPr/>
            <p:nvPr/>
          </p:nvSpPr>
          <p:spPr>
            <a:xfrm>
              <a:off x="4010" y="2497"/>
              <a:ext cx="240" cy="21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37" name="Rectangle 41"/>
            <p:cNvSpPr/>
            <p:nvPr/>
          </p:nvSpPr>
          <p:spPr>
            <a:xfrm>
              <a:off x="3290" y="3252"/>
              <a:ext cx="240" cy="713"/>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0938" name="Text Box 42"/>
            <p:cNvSpPr txBox="1"/>
            <p:nvPr/>
          </p:nvSpPr>
          <p:spPr>
            <a:xfrm>
              <a:off x="4621" y="2727"/>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0939" name="Rectangle 43"/>
            <p:cNvSpPr/>
            <p:nvPr/>
          </p:nvSpPr>
          <p:spPr>
            <a:xfrm>
              <a:off x="3866" y="3252"/>
              <a:ext cx="240" cy="671"/>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0940" name="Oval 44"/>
            <p:cNvSpPr/>
            <p:nvPr/>
          </p:nvSpPr>
          <p:spPr>
            <a:xfrm>
              <a:off x="4394" y="2833"/>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41" name="Rectangle 45"/>
            <p:cNvSpPr/>
            <p:nvPr/>
          </p:nvSpPr>
          <p:spPr>
            <a:xfrm>
              <a:off x="4250" y="3252"/>
              <a:ext cx="240" cy="46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0942" name="Text Box 46"/>
            <p:cNvSpPr txBox="1"/>
            <p:nvPr/>
          </p:nvSpPr>
          <p:spPr>
            <a:xfrm>
              <a:off x="4259" y="3398"/>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0943" name="Text Box 47"/>
            <p:cNvSpPr txBox="1"/>
            <p:nvPr/>
          </p:nvSpPr>
          <p:spPr>
            <a:xfrm>
              <a:off x="3866" y="3308"/>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0944" name="Text Box 48"/>
            <p:cNvSpPr txBox="1"/>
            <p:nvPr/>
          </p:nvSpPr>
          <p:spPr>
            <a:xfrm>
              <a:off x="4970" y="3037"/>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0945" name="Text Box 49"/>
            <p:cNvSpPr txBox="1"/>
            <p:nvPr/>
          </p:nvSpPr>
          <p:spPr>
            <a:xfrm>
              <a:off x="3770" y="2366"/>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46" name="Text Box 50"/>
            <p:cNvSpPr txBox="1"/>
            <p:nvPr/>
          </p:nvSpPr>
          <p:spPr>
            <a:xfrm>
              <a:off x="2976" y="3037"/>
              <a:ext cx="326"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0947" name="Text Box 51"/>
            <p:cNvSpPr txBox="1"/>
            <p:nvPr/>
          </p:nvSpPr>
          <p:spPr>
            <a:xfrm>
              <a:off x="3373" y="2727"/>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48" name="Text Box 52"/>
            <p:cNvSpPr txBox="1"/>
            <p:nvPr/>
          </p:nvSpPr>
          <p:spPr>
            <a:xfrm>
              <a:off x="3888" y="2976"/>
              <a:ext cx="390" cy="290"/>
            </a:xfrm>
            <a:prstGeom prst="rect">
              <a:avLst/>
            </a:prstGeom>
            <a:noFill/>
            <a:ln w="9525">
              <a:noFill/>
            </a:ln>
          </p:spPr>
          <p:txBody>
            <a:bodyPr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0949" name="Text Box 53"/>
            <p:cNvSpPr txBox="1"/>
            <p:nvPr/>
          </p:nvSpPr>
          <p:spPr>
            <a:xfrm>
              <a:off x="4128" y="2976"/>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先左后右双向旋转</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具体操作：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B变为C左孩子，A变为C右孩子</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C左孩子变为B右孩子，C右孩子变为A左孩子</a:t>
            </a: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1127125" y="5733415"/>
            <a:ext cx="8740775" cy="460375"/>
          </a:xfrm>
          <a:prstGeom prst="rect">
            <a:avLst/>
          </a:prstGeom>
        </p:spPr>
        <p:txBody>
          <a:bodyPr vert="horz" wrap="square" lIns="91440" tIns="45720" rIns="91440" bIns="45720" rtlCol="0" anchor="t">
            <a:spAutoFit/>
          </a:bodyPr>
          <a:p>
            <a:pPr lvl="1" indent="0" eaLnBrk="1" hangingPunct="1">
              <a:buClr>
                <a:schemeClr val="accent2"/>
              </a:buClr>
              <a:buFont typeface="Wingdings" panose="05000000000000000000" pitchFamily="2" charset="2"/>
              <a:buNone/>
            </a:pPr>
            <a:r>
              <a:rPr lang="zh-CN" altLang="en-US" sz="2400" u="sng" dirty="0">
                <a:solidFill>
                  <a:srgbClr val="FF0000"/>
                </a:solidFill>
                <a:latin typeface="黑体" panose="02010609060101010101" pitchFamily="2" charset="-122"/>
                <a:ea typeface="黑体" panose="02010609060101010101" pitchFamily="2" charset="-122"/>
                <a:sym typeface="+mn-ea"/>
              </a:rPr>
              <a:t>若已知</a:t>
            </a:r>
            <a:r>
              <a:rPr lang="en-US" altLang="zh-CN" sz="2400" u="sng" dirty="0">
                <a:solidFill>
                  <a:srgbClr val="FF0000"/>
                </a:solidFill>
                <a:latin typeface="黑体" panose="02010609060101010101" pitchFamily="2" charset="-122"/>
                <a:ea typeface="黑体" panose="02010609060101010101" pitchFamily="2" charset="-122"/>
                <a:sym typeface="+mn-ea"/>
              </a:rPr>
              <a:t>A\B\C</a:t>
            </a:r>
            <a:r>
              <a:rPr lang="zh-CN" altLang="en-US" sz="2400" u="sng" dirty="0">
                <a:solidFill>
                  <a:srgbClr val="FF0000"/>
                </a:solidFill>
                <a:latin typeface="黑体" panose="02010609060101010101" pitchFamily="2" charset="-122"/>
                <a:ea typeface="黑体" panose="02010609060101010101" pitchFamily="2" charset="-122"/>
                <a:sym typeface="+mn-ea"/>
              </a:rPr>
              <a:t>三个结点指针，代码如何写？？</a:t>
            </a:r>
            <a:endParaRPr lang="zh-CN" altLang="en-US" sz="2400" u="sng" dirty="0">
              <a:solidFill>
                <a:srgbClr val="FF0000"/>
              </a:solidFill>
              <a:latin typeface="黑体" panose="02010609060101010101" pitchFamily="2" charset="-122"/>
              <a:ea typeface="黑体" panose="02010609060101010101" pitchFamily="2" charset="-122"/>
              <a:sym typeface="+mn-ea"/>
            </a:endParaRPr>
          </a:p>
        </p:txBody>
      </p:sp>
      <p:grpSp>
        <p:nvGrpSpPr>
          <p:cNvPr id="81924" name="Group 4"/>
          <p:cNvGrpSpPr/>
          <p:nvPr/>
        </p:nvGrpSpPr>
        <p:grpSpPr>
          <a:xfrm>
            <a:off x="1337628" y="2493010"/>
            <a:ext cx="8175625" cy="3048000"/>
            <a:chOff x="249" y="1706"/>
            <a:chExt cx="5150" cy="1920"/>
          </a:xfrm>
        </p:grpSpPr>
        <p:grpSp>
          <p:nvGrpSpPr>
            <p:cNvPr id="81925" name="Group 5"/>
            <p:cNvGrpSpPr/>
            <p:nvPr/>
          </p:nvGrpSpPr>
          <p:grpSpPr>
            <a:xfrm>
              <a:off x="249" y="1706"/>
              <a:ext cx="2011" cy="1920"/>
              <a:chOff x="2880" y="2400"/>
              <a:chExt cx="2011" cy="1920"/>
            </a:xfrm>
          </p:grpSpPr>
          <p:sp>
            <p:nvSpPr>
              <p:cNvPr id="81926" name="Line 6"/>
              <p:cNvSpPr/>
              <p:nvPr/>
            </p:nvSpPr>
            <p:spPr>
              <a:xfrm flipH="1">
                <a:off x="3696" y="3404"/>
                <a:ext cx="192" cy="218"/>
              </a:xfrm>
              <a:prstGeom prst="line">
                <a:avLst/>
              </a:prstGeom>
              <a:ln w="38100" cap="flat" cmpd="sng">
                <a:solidFill>
                  <a:srgbClr val="006666"/>
                </a:solidFill>
                <a:prstDash val="solid"/>
                <a:round/>
                <a:headEnd type="none" w="med" len="med"/>
                <a:tailEnd type="none" w="med" len="med"/>
              </a:ln>
            </p:spPr>
          </p:sp>
          <p:sp>
            <p:nvSpPr>
              <p:cNvPr id="942087" name="Text Box 7"/>
              <p:cNvSpPr txBox="1">
                <a:spLocks noChangeArrowheads="1"/>
              </p:cNvSpPr>
              <p:nvPr/>
            </p:nvSpPr>
            <p:spPr bwMode="auto">
              <a:xfrm>
                <a:off x="4032" y="2400"/>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2088" name="Text Box 8"/>
              <p:cNvSpPr txBox="1">
                <a:spLocks noChangeArrowheads="1"/>
              </p:cNvSpPr>
              <p:nvPr/>
            </p:nvSpPr>
            <p:spPr bwMode="auto">
              <a:xfrm>
                <a:off x="3471" y="2662"/>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2089" name="Text Box 9"/>
              <p:cNvSpPr txBox="1">
                <a:spLocks noChangeArrowheads="1"/>
              </p:cNvSpPr>
              <p:nvPr/>
            </p:nvSpPr>
            <p:spPr bwMode="auto">
              <a:xfrm>
                <a:off x="3772" y="2967"/>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1930" name="Line 10"/>
              <p:cNvSpPr/>
              <p:nvPr/>
            </p:nvSpPr>
            <p:spPr>
              <a:xfrm>
                <a:off x="3936" y="3404"/>
                <a:ext cx="192" cy="218"/>
              </a:xfrm>
              <a:prstGeom prst="line">
                <a:avLst/>
              </a:prstGeom>
              <a:ln w="38100" cap="flat" cmpd="sng">
                <a:solidFill>
                  <a:srgbClr val="006666"/>
                </a:solidFill>
                <a:prstDash val="solid"/>
                <a:round/>
                <a:headEnd type="none" w="med" len="med"/>
                <a:tailEnd type="none" w="med" len="med"/>
              </a:ln>
            </p:spPr>
          </p:sp>
          <p:sp>
            <p:nvSpPr>
              <p:cNvPr id="81931" name="Line 11"/>
              <p:cNvSpPr/>
              <p:nvPr/>
            </p:nvSpPr>
            <p:spPr>
              <a:xfrm>
                <a:off x="4032" y="2749"/>
                <a:ext cx="432" cy="393"/>
              </a:xfrm>
              <a:prstGeom prst="line">
                <a:avLst/>
              </a:prstGeom>
              <a:ln w="28575" cap="flat" cmpd="sng">
                <a:solidFill>
                  <a:srgbClr val="006666"/>
                </a:solidFill>
                <a:prstDash val="solid"/>
                <a:round/>
                <a:headEnd type="none" w="med" len="med"/>
                <a:tailEnd type="none" w="med" len="med"/>
              </a:ln>
            </p:spPr>
          </p:sp>
          <p:sp>
            <p:nvSpPr>
              <p:cNvPr id="81932" name="Line 12"/>
              <p:cNvSpPr/>
              <p:nvPr/>
            </p:nvSpPr>
            <p:spPr>
              <a:xfrm flipH="1">
                <a:off x="3216" y="2749"/>
                <a:ext cx="672" cy="698"/>
              </a:xfrm>
              <a:prstGeom prst="line">
                <a:avLst/>
              </a:prstGeom>
              <a:ln w="28575" cap="flat" cmpd="sng">
                <a:solidFill>
                  <a:srgbClr val="006666"/>
                </a:solidFill>
                <a:prstDash val="solid"/>
                <a:round/>
                <a:headEnd type="none" w="med" len="med"/>
                <a:tailEnd type="none" w="med" len="med"/>
              </a:ln>
            </p:spPr>
          </p:sp>
          <p:sp>
            <p:nvSpPr>
              <p:cNvPr id="81933" name="Rectangle 13"/>
              <p:cNvSpPr/>
              <p:nvPr/>
            </p:nvSpPr>
            <p:spPr>
              <a:xfrm>
                <a:off x="4464" y="3055"/>
                <a:ext cx="240" cy="654"/>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bg2"/>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1934" name="Line 14"/>
              <p:cNvSpPr/>
              <p:nvPr/>
            </p:nvSpPr>
            <p:spPr>
              <a:xfrm>
                <a:off x="3648" y="3098"/>
                <a:ext cx="288" cy="262"/>
              </a:xfrm>
              <a:prstGeom prst="line">
                <a:avLst/>
              </a:prstGeom>
              <a:ln w="28575" cap="flat" cmpd="sng">
                <a:solidFill>
                  <a:srgbClr val="006666"/>
                </a:solidFill>
                <a:prstDash val="solid"/>
                <a:round/>
                <a:headEnd type="none" w="med" len="med"/>
                <a:tailEnd type="none" w="med" len="med"/>
              </a:ln>
            </p:spPr>
          </p:sp>
          <p:sp>
            <p:nvSpPr>
              <p:cNvPr id="81935" name="Oval 15"/>
              <p:cNvSpPr/>
              <p:nvPr/>
            </p:nvSpPr>
            <p:spPr>
              <a:xfrm>
                <a:off x="3504" y="2924"/>
                <a:ext cx="240" cy="21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1936" name="Oval 16"/>
              <p:cNvSpPr/>
              <p:nvPr/>
            </p:nvSpPr>
            <p:spPr>
              <a:xfrm>
                <a:off x="3840" y="2575"/>
                <a:ext cx="240" cy="218"/>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1937" name="Rectangle 17"/>
              <p:cNvSpPr/>
              <p:nvPr/>
            </p:nvSpPr>
            <p:spPr>
              <a:xfrm>
                <a:off x="3072" y="3316"/>
                <a:ext cx="240" cy="742"/>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1938" name="Text Box 18"/>
              <p:cNvSpPr txBox="1"/>
              <p:nvPr/>
            </p:nvSpPr>
            <p:spPr>
              <a:xfrm>
                <a:off x="3587" y="2413"/>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1939" name="Rectangle 19"/>
              <p:cNvSpPr/>
              <p:nvPr/>
            </p:nvSpPr>
            <p:spPr>
              <a:xfrm>
                <a:off x="3552" y="3622"/>
                <a:ext cx="240" cy="698"/>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1940" name="Oval 20"/>
              <p:cNvSpPr/>
              <p:nvPr/>
            </p:nvSpPr>
            <p:spPr>
              <a:xfrm>
                <a:off x="3792" y="3229"/>
                <a:ext cx="240" cy="218"/>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1941" name="Rectangle 21"/>
              <p:cNvSpPr/>
              <p:nvPr/>
            </p:nvSpPr>
            <p:spPr>
              <a:xfrm>
                <a:off x="4032" y="3622"/>
                <a:ext cx="240" cy="48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1942" name="Text Box 22"/>
              <p:cNvSpPr txBox="1"/>
              <p:nvPr/>
            </p:nvSpPr>
            <p:spPr>
              <a:xfrm>
                <a:off x="3984" y="3695"/>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1943" name="Text Box 23"/>
              <p:cNvSpPr txBox="1"/>
              <p:nvPr/>
            </p:nvSpPr>
            <p:spPr>
              <a:xfrm>
                <a:off x="3547" y="3663"/>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1944" name="Text Box 24"/>
              <p:cNvSpPr txBox="1"/>
              <p:nvPr/>
            </p:nvSpPr>
            <p:spPr>
              <a:xfrm>
                <a:off x="4547" y="2805"/>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1945" name="Text Box 25"/>
              <p:cNvSpPr txBox="1"/>
              <p:nvPr/>
            </p:nvSpPr>
            <p:spPr>
              <a:xfrm>
                <a:off x="3984" y="3085"/>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1946" name="Text Box 26"/>
              <p:cNvSpPr txBox="1"/>
              <p:nvPr/>
            </p:nvSpPr>
            <p:spPr>
              <a:xfrm>
                <a:off x="2880" y="3024"/>
                <a:ext cx="326"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1947" name="Text Box 27"/>
              <p:cNvSpPr txBox="1"/>
              <p:nvPr/>
            </p:nvSpPr>
            <p:spPr>
              <a:xfrm>
                <a:off x="3203" y="2805"/>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1948" name="Text Box 28"/>
              <p:cNvSpPr txBox="1"/>
              <p:nvPr/>
            </p:nvSpPr>
            <p:spPr>
              <a:xfrm>
                <a:off x="3408" y="3360"/>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1949" name="Text Box 29"/>
              <p:cNvSpPr txBox="1"/>
              <p:nvPr/>
            </p:nvSpPr>
            <p:spPr>
              <a:xfrm>
                <a:off x="4080" y="3360"/>
                <a:ext cx="3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nvGrpSpPr>
            <p:cNvPr id="81950" name="Group 30"/>
            <p:cNvGrpSpPr/>
            <p:nvPr/>
          </p:nvGrpSpPr>
          <p:grpSpPr>
            <a:xfrm>
              <a:off x="3061" y="1888"/>
              <a:ext cx="2338" cy="1647"/>
              <a:chOff x="2976" y="2318"/>
              <a:chExt cx="2338" cy="1647"/>
            </a:xfrm>
          </p:grpSpPr>
          <p:sp>
            <p:nvSpPr>
              <p:cNvPr id="81951" name="Line 31"/>
              <p:cNvSpPr/>
              <p:nvPr/>
            </p:nvSpPr>
            <p:spPr>
              <a:xfrm flipH="1">
                <a:off x="4346" y="3000"/>
                <a:ext cx="144" cy="336"/>
              </a:xfrm>
              <a:prstGeom prst="line">
                <a:avLst/>
              </a:prstGeom>
              <a:ln w="38100" cap="flat" cmpd="sng">
                <a:solidFill>
                  <a:srgbClr val="006666"/>
                </a:solidFill>
                <a:prstDash val="solid"/>
                <a:round/>
                <a:headEnd type="none" w="med" len="med"/>
                <a:tailEnd type="none" w="med" len="med"/>
              </a:ln>
            </p:spPr>
          </p:sp>
          <p:sp>
            <p:nvSpPr>
              <p:cNvPr id="942112" name="Text Box 32"/>
              <p:cNvSpPr txBox="1">
                <a:spLocks noChangeArrowheads="1"/>
              </p:cNvSpPr>
              <p:nvPr/>
            </p:nvSpPr>
            <p:spPr bwMode="auto">
              <a:xfrm>
                <a:off x="4202" y="2318"/>
                <a:ext cx="212"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2113" name="Text Box 33"/>
              <p:cNvSpPr txBox="1">
                <a:spLocks noChangeArrowheads="1"/>
              </p:cNvSpPr>
              <p:nvPr/>
            </p:nvSpPr>
            <p:spPr bwMode="auto">
              <a:xfrm>
                <a:off x="3641" y="2581"/>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2114" name="Text Box 34"/>
              <p:cNvSpPr txBox="1">
                <a:spLocks noChangeArrowheads="1"/>
              </p:cNvSpPr>
              <p:nvPr/>
            </p:nvSpPr>
            <p:spPr bwMode="auto">
              <a:xfrm>
                <a:off x="4422" y="2581"/>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1955" name="Line 35"/>
              <p:cNvSpPr/>
              <p:nvPr/>
            </p:nvSpPr>
            <p:spPr>
              <a:xfrm>
                <a:off x="4202" y="2665"/>
                <a:ext cx="672" cy="587"/>
              </a:xfrm>
              <a:prstGeom prst="line">
                <a:avLst/>
              </a:prstGeom>
              <a:ln w="28575" cap="flat" cmpd="sng">
                <a:solidFill>
                  <a:srgbClr val="006666"/>
                </a:solidFill>
                <a:prstDash val="solid"/>
                <a:round/>
                <a:headEnd type="none" w="med" len="med"/>
                <a:tailEnd type="none" w="med" len="med"/>
              </a:ln>
            </p:spPr>
          </p:sp>
          <p:sp>
            <p:nvSpPr>
              <p:cNvPr id="81956" name="Line 36"/>
              <p:cNvSpPr/>
              <p:nvPr/>
            </p:nvSpPr>
            <p:spPr>
              <a:xfrm flipH="1">
                <a:off x="3386" y="2665"/>
                <a:ext cx="672" cy="671"/>
              </a:xfrm>
              <a:prstGeom prst="line">
                <a:avLst/>
              </a:prstGeom>
              <a:ln w="28575" cap="flat" cmpd="sng">
                <a:solidFill>
                  <a:srgbClr val="006666"/>
                </a:solidFill>
                <a:prstDash val="solid"/>
                <a:round/>
                <a:headEnd type="none" w="med" len="med"/>
                <a:tailEnd type="none" w="med" len="med"/>
              </a:ln>
            </p:spPr>
          </p:sp>
          <p:sp>
            <p:nvSpPr>
              <p:cNvPr id="81957" name="Rectangle 37"/>
              <p:cNvSpPr/>
              <p:nvPr/>
            </p:nvSpPr>
            <p:spPr>
              <a:xfrm>
                <a:off x="4826" y="3252"/>
                <a:ext cx="240" cy="62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rgbClr val="006666"/>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1958" name="Line 38"/>
              <p:cNvSpPr/>
              <p:nvPr/>
            </p:nvSpPr>
            <p:spPr>
              <a:xfrm>
                <a:off x="3818" y="3000"/>
                <a:ext cx="192" cy="294"/>
              </a:xfrm>
              <a:prstGeom prst="line">
                <a:avLst/>
              </a:prstGeom>
              <a:ln w="38100" cap="flat" cmpd="sng">
                <a:solidFill>
                  <a:srgbClr val="006666"/>
                </a:solidFill>
                <a:prstDash val="solid"/>
                <a:round/>
                <a:headEnd type="none" w="med" len="med"/>
                <a:tailEnd type="none" w="med" len="med"/>
              </a:ln>
            </p:spPr>
          </p:sp>
          <p:sp>
            <p:nvSpPr>
              <p:cNvPr id="81959" name="Oval 39"/>
              <p:cNvSpPr/>
              <p:nvPr/>
            </p:nvSpPr>
            <p:spPr>
              <a:xfrm>
                <a:off x="3674" y="2833"/>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1960" name="Oval 40"/>
              <p:cNvSpPr/>
              <p:nvPr/>
            </p:nvSpPr>
            <p:spPr>
              <a:xfrm>
                <a:off x="4010" y="2497"/>
                <a:ext cx="240" cy="210"/>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1961" name="Rectangle 41"/>
              <p:cNvSpPr/>
              <p:nvPr/>
            </p:nvSpPr>
            <p:spPr>
              <a:xfrm>
                <a:off x="3290" y="3252"/>
                <a:ext cx="240" cy="713"/>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1962" name="Text Box 42"/>
              <p:cNvSpPr txBox="1"/>
              <p:nvPr/>
            </p:nvSpPr>
            <p:spPr>
              <a:xfrm>
                <a:off x="4621" y="2727"/>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1963" name="Rectangle 43"/>
              <p:cNvSpPr/>
              <p:nvPr/>
            </p:nvSpPr>
            <p:spPr>
              <a:xfrm>
                <a:off x="3866" y="3252"/>
                <a:ext cx="240" cy="671"/>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1964" name="Oval 44"/>
              <p:cNvSpPr/>
              <p:nvPr/>
            </p:nvSpPr>
            <p:spPr>
              <a:xfrm>
                <a:off x="4394" y="2833"/>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1965" name="Rectangle 45"/>
              <p:cNvSpPr/>
              <p:nvPr/>
            </p:nvSpPr>
            <p:spPr>
              <a:xfrm>
                <a:off x="4250" y="3252"/>
                <a:ext cx="240" cy="46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1966" name="Text Box 46"/>
              <p:cNvSpPr txBox="1"/>
              <p:nvPr/>
            </p:nvSpPr>
            <p:spPr>
              <a:xfrm>
                <a:off x="4259" y="3398"/>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1967" name="Text Box 47"/>
              <p:cNvSpPr txBox="1"/>
              <p:nvPr/>
            </p:nvSpPr>
            <p:spPr>
              <a:xfrm>
                <a:off x="3873" y="3290"/>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1968" name="Text Box 48"/>
              <p:cNvSpPr txBox="1"/>
              <p:nvPr/>
            </p:nvSpPr>
            <p:spPr>
              <a:xfrm>
                <a:off x="4970" y="3037"/>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1969" name="Text Box 49"/>
              <p:cNvSpPr txBox="1"/>
              <p:nvPr/>
            </p:nvSpPr>
            <p:spPr>
              <a:xfrm>
                <a:off x="3770" y="2366"/>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1970" name="Text Box 50"/>
              <p:cNvSpPr txBox="1"/>
              <p:nvPr/>
            </p:nvSpPr>
            <p:spPr>
              <a:xfrm>
                <a:off x="2976" y="3037"/>
                <a:ext cx="326"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1971" name="Text Box 51"/>
              <p:cNvSpPr txBox="1"/>
              <p:nvPr/>
            </p:nvSpPr>
            <p:spPr>
              <a:xfrm>
                <a:off x="3373" y="2727"/>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1972" name="Text Box 52"/>
              <p:cNvSpPr txBox="1"/>
              <p:nvPr/>
            </p:nvSpPr>
            <p:spPr>
              <a:xfrm>
                <a:off x="3888" y="2976"/>
                <a:ext cx="390" cy="290"/>
              </a:xfrm>
              <a:prstGeom prst="rect">
                <a:avLst/>
              </a:prstGeom>
              <a:noFill/>
              <a:ln w="9525">
                <a:noFill/>
              </a:ln>
            </p:spPr>
            <p:txBody>
              <a:bodyPr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1973" name="Text Box 53"/>
              <p:cNvSpPr txBox="1"/>
              <p:nvPr/>
            </p:nvSpPr>
            <p:spPr>
              <a:xfrm>
                <a:off x="4128" y="2976"/>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先左后右双向旋转举例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AVL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树如下图，插入新数据</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，求插入后的树</a:t>
            </a: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2948" name="Group 66"/>
          <p:cNvGrpSpPr/>
          <p:nvPr/>
        </p:nvGrpSpPr>
        <p:grpSpPr>
          <a:xfrm>
            <a:off x="1703705" y="2348548"/>
            <a:ext cx="3221038" cy="2828925"/>
            <a:chOff x="168" y="1253"/>
            <a:chExt cx="2029" cy="1782"/>
          </a:xfrm>
        </p:grpSpPr>
        <p:sp>
          <p:nvSpPr>
            <p:cNvPr id="82949" name="Oval 6"/>
            <p:cNvSpPr/>
            <p:nvPr/>
          </p:nvSpPr>
          <p:spPr>
            <a:xfrm>
              <a:off x="1338" y="1253"/>
              <a:ext cx="225" cy="240"/>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50" name="Oval 7"/>
            <p:cNvSpPr/>
            <p:nvPr/>
          </p:nvSpPr>
          <p:spPr>
            <a:xfrm>
              <a:off x="1655" y="1616"/>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51" name="Oval 8"/>
            <p:cNvSpPr/>
            <p:nvPr/>
          </p:nvSpPr>
          <p:spPr>
            <a:xfrm>
              <a:off x="521" y="1933"/>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52" name="Oval 9"/>
            <p:cNvSpPr/>
            <p:nvPr/>
          </p:nvSpPr>
          <p:spPr>
            <a:xfrm>
              <a:off x="1973" y="1933"/>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53" name="Oval 10"/>
            <p:cNvSpPr/>
            <p:nvPr/>
          </p:nvSpPr>
          <p:spPr>
            <a:xfrm>
              <a:off x="1197" y="1959"/>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54" name="Line 11"/>
            <p:cNvSpPr/>
            <p:nvPr/>
          </p:nvSpPr>
          <p:spPr>
            <a:xfrm flipH="1">
              <a:off x="1066" y="1434"/>
              <a:ext cx="271" cy="227"/>
            </a:xfrm>
            <a:prstGeom prst="line">
              <a:avLst/>
            </a:prstGeom>
            <a:ln w="38100" cap="flat" cmpd="sng">
              <a:solidFill>
                <a:srgbClr val="336699"/>
              </a:solidFill>
              <a:prstDash val="solid"/>
              <a:round/>
              <a:headEnd type="none" w="med" len="med"/>
              <a:tailEnd type="none" w="med" len="med"/>
            </a:ln>
          </p:spPr>
        </p:sp>
        <p:sp>
          <p:nvSpPr>
            <p:cNvPr id="82955" name="Line 12"/>
            <p:cNvSpPr/>
            <p:nvPr/>
          </p:nvSpPr>
          <p:spPr>
            <a:xfrm flipH="1">
              <a:off x="698" y="1822"/>
              <a:ext cx="196" cy="144"/>
            </a:xfrm>
            <a:prstGeom prst="line">
              <a:avLst/>
            </a:prstGeom>
            <a:ln w="38100" cap="flat" cmpd="sng">
              <a:solidFill>
                <a:srgbClr val="666699"/>
              </a:solidFill>
              <a:prstDash val="solid"/>
              <a:round/>
              <a:headEnd type="none" w="med" len="med"/>
              <a:tailEnd type="none" w="med" len="med"/>
            </a:ln>
          </p:spPr>
        </p:sp>
        <p:sp>
          <p:nvSpPr>
            <p:cNvPr id="82956" name="Line 13"/>
            <p:cNvSpPr/>
            <p:nvPr/>
          </p:nvSpPr>
          <p:spPr>
            <a:xfrm>
              <a:off x="1563" y="1452"/>
              <a:ext cx="183" cy="164"/>
            </a:xfrm>
            <a:prstGeom prst="line">
              <a:avLst/>
            </a:prstGeom>
            <a:ln w="38100" cap="flat" cmpd="sng">
              <a:solidFill>
                <a:srgbClr val="336699"/>
              </a:solidFill>
              <a:prstDash val="solid"/>
              <a:round/>
              <a:headEnd type="none" w="med" len="med"/>
              <a:tailEnd type="none" w="med" len="med"/>
            </a:ln>
          </p:spPr>
        </p:sp>
        <p:sp>
          <p:nvSpPr>
            <p:cNvPr id="82957" name="Line 14"/>
            <p:cNvSpPr/>
            <p:nvPr/>
          </p:nvSpPr>
          <p:spPr>
            <a:xfrm>
              <a:off x="1071" y="1797"/>
              <a:ext cx="198" cy="171"/>
            </a:xfrm>
            <a:prstGeom prst="line">
              <a:avLst/>
            </a:prstGeom>
            <a:ln w="38100" cap="flat" cmpd="sng">
              <a:solidFill>
                <a:srgbClr val="336699"/>
              </a:solidFill>
              <a:prstDash val="solid"/>
              <a:round/>
              <a:headEnd type="none" w="med" len="med"/>
              <a:tailEnd type="none" w="med" len="med"/>
            </a:ln>
          </p:spPr>
        </p:sp>
        <p:sp>
          <p:nvSpPr>
            <p:cNvPr id="82958" name="Line 16"/>
            <p:cNvSpPr/>
            <p:nvPr/>
          </p:nvSpPr>
          <p:spPr>
            <a:xfrm>
              <a:off x="1882" y="1797"/>
              <a:ext cx="181" cy="136"/>
            </a:xfrm>
            <a:prstGeom prst="line">
              <a:avLst/>
            </a:prstGeom>
            <a:ln w="38100" cap="flat" cmpd="sng">
              <a:solidFill>
                <a:srgbClr val="336699"/>
              </a:solidFill>
              <a:prstDash val="solid"/>
              <a:round/>
              <a:headEnd type="none" w="med" len="med"/>
              <a:tailEnd type="none" w="med" len="med"/>
            </a:ln>
          </p:spPr>
        </p:sp>
        <p:sp>
          <p:nvSpPr>
            <p:cNvPr id="82959" name="Oval 17"/>
            <p:cNvSpPr/>
            <p:nvPr/>
          </p:nvSpPr>
          <p:spPr>
            <a:xfrm>
              <a:off x="723" y="2795"/>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60" name="Line 18"/>
            <p:cNvSpPr/>
            <p:nvPr/>
          </p:nvSpPr>
          <p:spPr>
            <a:xfrm flipH="1">
              <a:off x="839" y="2568"/>
              <a:ext cx="136" cy="227"/>
            </a:xfrm>
            <a:prstGeom prst="line">
              <a:avLst/>
            </a:prstGeom>
            <a:ln w="38100" cap="flat" cmpd="sng">
              <a:solidFill>
                <a:srgbClr val="336699"/>
              </a:solidFill>
              <a:prstDash val="solid"/>
              <a:round/>
              <a:headEnd type="none" w="med" len="med"/>
              <a:tailEnd type="none" w="med" len="med"/>
            </a:ln>
          </p:spPr>
        </p:sp>
        <p:sp>
          <p:nvSpPr>
            <p:cNvPr id="82961" name="Oval 19"/>
            <p:cNvSpPr/>
            <p:nvPr/>
          </p:nvSpPr>
          <p:spPr>
            <a:xfrm>
              <a:off x="930" y="2341"/>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62" name="Oval 20"/>
            <p:cNvSpPr/>
            <p:nvPr/>
          </p:nvSpPr>
          <p:spPr>
            <a:xfrm>
              <a:off x="884" y="1616"/>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63" name="Oval 21"/>
            <p:cNvSpPr/>
            <p:nvPr/>
          </p:nvSpPr>
          <p:spPr>
            <a:xfrm>
              <a:off x="1459" y="2316"/>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40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64" name="Line 22"/>
            <p:cNvSpPr/>
            <p:nvPr/>
          </p:nvSpPr>
          <p:spPr>
            <a:xfrm>
              <a:off x="1383" y="2160"/>
              <a:ext cx="136" cy="181"/>
            </a:xfrm>
            <a:prstGeom prst="line">
              <a:avLst/>
            </a:prstGeom>
            <a:ln w="38100" cap="flat" cmpd="sng">
              <a:solidFill>
                <a:srgbClr val="336699"/>
              </a:solidFill>
              <a:prstDash val="solid"/>
              <a:round/>
              <a:headEnd type="none" w="med" len="med"/>
              <a:tailEnd type="none" w="med" len="med"/>
            </a:ln>
          </p:spPr>
        </p:sp>
        <p:sp>
          <p:nvSpPr>
            <p:cNvPr id="82965" name="Line 23"/>
            <p:cNvSpPr/>
            <p:nvPr/>
          </p:nvSpPr>
          <p:spPr>
            <a:xfrm flipH="1">
              <a:off x="1066" y="2160"/>
              <a:ext cx="153" cy="181"/>
            </a:xfrm>
            <a:prstGeom prst="line">
              <a:avLst/>
            </a:prstGeom>
            <a:ln w="38100" cap="flat" cmpd="sng">
              <a:solidFill>
                <a:srgbClr val="336699"/>
              </a:solidFill>
              <a:prstDash val="solid"/>
              <a:round/>
              <a:headEnd type="none" w="med" len="med"/>
              <a:tailEnd type="none" w="med" len="med"/>
            </a:ln>
          </p:spPr>
        </p:sp>
        <p:sp>
          <p:nvSpPr>
            <p:cNvPr id="82966" name="Oval 64"/>
            <p:cNvSpPr/>
            <p:nvPr/>
          </p:nvSpPr>
          <p:spPr>
            <a:xfrm>
              <a:off x="168" y="2266"/>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67" name="Line 65"/>
            <p:cNvSpPr/>
            <p:nvPr/>
          </p:nvSpPr>
          <p:spPr>
            <a:xfrm flipH="1">
              <a:off x="345" y="2155"/>
              <a:ext cx="196" cy="144"/>
            </a:xfrm>
            <a:prstGeom prst="line">
              <a:avLst/>
            </a:prstGeom>
            <a:ln w="38100" cap="flat" cmpd="sng">
              <a:solidFill>
                <a:srgbClr val="666699"/>
              </a:solidFill>
              <a:prstDash val="solid"/>
              <a:round/>
              <a:headEnd type="none" w="med" len="med"/>
              <a:tailEnd type="none" w="med" len="med"/>
            </a:ln>
          </p:spPr>
        </p:sp>
      </p:grpSp>
      <p:grpSp>
        <p:nvGrpSpPr>
          <p:cNvPr id="82968" name="Group 88"/>
          <p:cNvGrpSpPr/>
          <p:nvPr/>
        </p:nvGrpSpPr>
        <p:grpSpPr>
          <a:xfrm>
            <a:off x="5937568" y="2419985"/>
            <a:ext cx="3883025" cy="2036763"/>
            <a:chOff x="2835" y="1298"/>
            <a:chExt cx="2446" cy="1283"/>
          </a:xfrm>
        </p:grpSpPr>
        <p:sp>
          <p:nvSpPr>
            <p:cNvPr id="82969" name="Oval 68"/>
            <p:cNvSpPr/>
            <p:nvPr/>
          </p:nvSpPr>
          <p:spPr>
            <a:xfrm>
              <a:off x="4332" y="1570"/>
              <a:ext cx="225" cy="240"/>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70" name="Oval 69"/>
            <p:cNvSpPr/>
            <p:nvPr/>
          </p:nvSpPr>
          <p:spPr>
            <a:xfrm>
              <a:off x="4694" y="1933"/>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64</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71" name="Oval 70"/>
            <p:cNvSpPr/>
            <p:nvPr/>
          </p:nvSpPr>
          <p:spPr>
            <a:xfrm>
              <a:off x="3188" y="1933"/>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72" name="Oval 71"/>
            <p:cNvSpPr/>
            <p:nvPr/>
          </p:nvSpPr>
          <p:spPr>
            <a:xfrm>
              <a:off x="5057" y="2296"/>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73" name="Oval 72"/>
            <p:cNvSpPr/>
            <p:nvPr/>
          </p:nvSpPr>
          <p:spPr>
            <a:xfrm>
              <a:off x="3969" y="1298"/>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30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74" name="Line 73"/>
            <p:cNvSpPr/>
            <p:nvPr/>
          </p:nvSpPr>
          <p:spPr>
            <a:xfrm flipH="1">
              <a:off x="3733" y="1434"/>
              <a:ext cx="271" cy="227"/>
            </a:xfrm>
            <a:prstGeom prst="line">
              <a:avLst/>
            </a:prstGeom>
            <a:ln w="38100" cap="flat" cmpd="sng">
              <a:solidFill>
                <a:srgbClr val="336699"/>
              </a:solidFill>
              <a:prstDash val="solid"/>
              <a:round/>
              <a:headEnd type="none" w="med" len="med"/>
              <a:tailEnd type="none" w="med" len="med"/>
            </a:ln>
          </p:spPr>
        </p:sp>
        <p:sp>
          <p:nvSpPr>
            <p:cNvPr id="82975" name="Line 74"/>
            <p:cNvSpPr/>
            <p:nvPr/>
          </p:nvSpPr>
          <p:spPr>
            <a:xfrm flipH="1">
              <a:off x="3365" y="1822"/>
              <a:ext cx="196" cy="144"/>
            </a:xfrm>
            <a:prstGeom prst="line">
              <a:avLst/>
            </a:prstGeom>
            <a:ln w="38100" cap="flat" cmpd="sng">
              <a:solidFill>
                <a:srgbClr val="666699"/>
              </a:solidFill>
              <a:prstDash val="solid"/>
              <a:round/>
              <a:headEnd type="none" w="med" len="med"/>
              <a:tailEnd type="none" w="med" len="med"/>
            </a:ln>
          </p:spPr>
        </p:sp>
        <p:sp>
          <p:nvSpPr>
            <p:cNvPr id="82976" name="Line 75"/>
            <p:cNvSpPr/>
            <p:nvPr/>
          </p:nvSpPr>
          <p:spPr>
            <a:xfrm>
              <a:off x="4150" y="1480"/>
              <a:ext cx="183" cy="164"/>
            </a:xfrm>
            <a:prstGeom prst="line">
              <a:avLst/>
            </a:prstGeom>
            <a:ln w="38100" cap="flat" cmpd="sng">
              <a:solidFill>
                <a:srgbClr val="336699"/>
              </a:solidFill>
              <a:prstDash val="solid"/>
              <a:round/>
              <a:headEnd type="none" w="med" len="med"/>
              <a:tailEnd type="none" w="med" len="med"/>
            </a:ln>
          </p:spPr>
        </p:sp>
        <p:sp>
          <p:nvSpPr>
            <p:cNvPr id="82977" name="Line 76"/>
            <p:cNvSpPr/>
            <p:nvPr/>
          </p:nvSpPr>
          <p:spPr>
            <a:xfrm>
              <a:off x="3738" y="1797"/>
              <a:ext cx="198" cy="171"/>
            </a:xfrm>
            <a:prstGeom prst="line">
              <a:avLst/>
            </a:prstGeom>
            <a:ln w="38100" cap="flat" cmpd="sng">
              <a:solidFill>
                <a:srgbClr val="336699"/>
              </a:solidFill>
              <a:prstDash val="solid"/>
              <a:round/>
              <a:headEnd type="none" w="med" len="med"/>
              <a:tailEnd type="none" w="med" len="med"/>
            </a:ln>
          </p:spPr>
        </p:sp>
        <p:sp>
          <p:nvSpPr>
            <p:cNvPr id="82978" name="Line 77"/>
            <p:cNvSpPr/>
            <p:nvPr/>
          </p:nvSpPr>
          <p:spPr>
            <a:xfrm>
              <a:off x="4921" y="2160"/>
              <a:ext cx="181" cy="136"/>
            </a:xfrm>
            <a:prstGeom prst="line">
              <a:avLst/>
            </a:prstGeom>
            <a:ln w="38100" cap="flat" cmpd="sng">
              <a:solidFill>
                <a:srgbClr val="336699"/>
              </a:solidFill>
              <a:prstDash val="solid"/>
              <a:round/>
              <a:headEnd type="none" w="med" len="med"/>
              <a:tailEnd type="none" w="med" len="med"/>
            </a:ln>
          </p:spPr>
        </p:sp>
        <p:sp>
          <p:nvSpPr>
            <p:cNvPr id="82979" name="Oval 78"/>
            <p:cNvSpPr/>
            <p:nvPr/>
          </p:nvSpPr>
          <p:spPr>
            <a:xfrm>
              <a:off x="3560" y="2341"/>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80" name="Line 79"/>
            <p:cNvSpPr/>
            <p:nvPr/>
          </p:nvSpPr>
          <p:spPr>
            <a:xfrm flipH="1">
              <a:off x="3742" y="2160"/>
              <a:ext cx="136" cy="227"/>
            </a:xfrm>
            <a:prstGeom prst="line">
              <a:avLst/>
            </a:prstGeom>
            <a:ln w="38100" cap="flat" cmpd="sng">
              <a:solidFill>
                <a:srgbClr val="336699"/>
              </a:solidFill>
              <a:prstDash val="solid"/>
              <a:round/>
              <a:headEnd type="none" w="med" len="med"/>
              <a:tailEnd type="none" w="med" len="med"/>
            </a:ln>
          </p:spPr>
        </p:sp>
        <p:sp>
          <p:nvSpPr>
            <p:cNvPr id="82981" name="Oval 80"/>
            <p:cNvSpPr/>
            <p:nvPr/>
          </p:nvSpPr>
          <p:spPr>
            <a:xfrm>
              <a:off x="3833" y="1933"/>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82" name="Oval 81"/>
            <p:cNvSpPr/>
            <p:nvPr/>
          </p:nvSpPr>
          <p:spPr>
            <a:xfrm>
              <a:off x="3551" y="1616"/>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20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83" name="Oval 82"/>
            <p:cNvSpPr/>
            <p:nvPr/>
          </p:nvSpPr>
          <p:spPr>
            <a:xfrm>
              <a:off x="4195" y="1933"/>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40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84" name="Line 83"/>
            <p:cNvSpPr/>
            <p:nvPr/>
          </p:nvSpPr>
          <p:spPr>
            <a:xfrm flipH="1">
              <a:off x="4332" y="1797"/>
              <a:ext cx="90" cy="136"/>
            </a:xfrm>
            <a:prstGeom prst="line">
              <a:avLst/>
            </a:prstGeom>
            <a:ln w="38100" cap="flat" cmpd="sng">
              <a:solidFill>
                <a:srgbClr val="336699"/>
              </a:solidFill>
              <a:prstDash val="solid"/>
              <a:round/>
              <a:headEnd type="none" w="med" len="med"/>
              <a:tailEnd type="none" w="med" len="med"/>
            </a:ln>
          </p:spPr>
        </p:sp>
        <p:sp>
          <p:nvSpPr>
            <p:cNvPr id="82985" name="Line 84"/>
            <p:cNvSpPr/>
            <p:nvPr/>
          </p:nvSpPr>
          <p:spPr>
            <a:xfrm>
              <a:off x="4513" y="1797"/>
              <a:ext cx="227" cy="182"/>
            </a:xfrm>
            <a:prstGeom prst="line">
              <a:avLst/>
            </a:prstGeom>
            <a:ln w="38100" cap="flat" cmpd="sng">
              <a:solidFill>
                <a:srgbClr val="336699"/>
              </a:solidFill>
              <a:prstDash val="solid"/>
              <a:round/>
              <a:headEnd type="none" w="med" len="med"/>
              <a:tailEnd type="none" w="med" len="med"/>
            </a:ln>
          </p:spPr>
        </p:sp>
        <p:sp>
          <p:nvSpPr>
            <p:cNvPr id="82986" name="Oval 85"/>
            <p:cNvSpPr/>
            <p:nvPr/>
          </p:nvSpPr>
          <p:spPr>
            <a:xfrm>
              <a:off x="2835" y="2266"/>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2987" name="Line 86"/>
            <p:cNvSpPr/>
            <p:nvPr/>
          </p:nvSpPr>
          <p:spPr>
            <a:xfrm flipH="1">
              <a:off x="3016" y="2160"/>
              <a:ext cx="196" cy="144"/>
            </a:xfrm>
            <a:prstGeom prst="line">
              <a:avLst/>
            </a:prstGeom>
            <a:ln w="38100" cap="flat" cmpd="sng">
              <a:solidFill>
                <a:srgbClr val="666699"/>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引发先右后</a:t>
            </a:r>
            <a:r>
              <a:rPr lang="zh-CN" altLang="en-US" sz="2800" dirty="0">
                <a:latin typeface="黑体" panose="02010609060101010101" pitchFamily="2" charset="-122"/>
                <a:ea typeface="黑体" panose="02010609060101010101" pitchFamily="2" charset="-122"/>
                <a:sym typeface="+mn-ea"/>
              </a:rPr>
              <a:t>左双向旋转的不平衡状态</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在</a:t>
            </a:r>
            <a:r>
              <a:rPr lang="en-US" altLang="zh-CN" dirty="0">
                <a:latin typeface="黑体" panose="02010609060101010101" pitchFamily="2" charset="-122"/>
                <a:ea typeface="黑体" panose="02010609060101010101" pitchFamily="2" charset="-122"/>
                <a:sym typeface="+mn-ea"/>
              </a:rPr>
              <a:t>C</a:t>
            </a:r>
            <a:r>
              <a:rPr lang="zh-CN" altLang="en-US" dirty="0">
                <a:latin typeface="黑体" panose="02010609060101010101" pitchFamily="2" charset="-122"/>
                <a:ea typeface="黑体" panose="02010609060101010101" pitchFamily="2" charset="-122"/>
                <a:sym typeface="+mn-ea"/>
              </a:rPr>
              <a:t>的子树</a:t>
            </a:r>
            <a:r>
              <a:rPr lang="en-US" altLang="zh-CN" dirty="0">
                <a:latin typeface="黑体" panose="02010609060101010101" pitchFamily="2" charset="-122"/>
                <a:ea typeface="黑体" panose="02010609060101010101" pitchFamily="2" charset="-122"/>
                <a:sym typeface="+mn-ea"/>
              </a:rPr>
              <a:t>C</a:t>
            </a:r>
            <a:r>
              <a:rPr lang="en-US" altLang="zh-CN" baseline="-25000" dirty="0">
                <a:latin typeface="黑体" panose="02010609060101010101" pitchFamily="2" charset="-122"/>
                <a:ea typeface="黑体" panose="02010609060101010101" pitchFamily="2" charset="-122"/>
                <a:sym typeface="+mn-ea"/>
              </a:rPr>
              <a:t>L</a:t>
            </a:r>
            <a:r>
              <a:rPr lang="zh-CN" altLang="en-US" dirty="0">
                <a:latin typeface="黑体" panose="02010609060101010101" pitchFamily="2" charset="-122"/>
                <a:ea typeface="黑体" panose="02010609060101010101" pitchFamily="2" charset="-122"/>
                <a:sym typeface="+mn-ea"/>
              </a:rPr>
              <a:t>或</a:t>
            </a:r>
            <a:r>
              <a:rPr lang="en-US" altLang="zh-CN" dirty="0">
                <a:latin typeface="黑体" panose="02010609060101010101" pitchFamily="2" charset="-122"/>
                <a:ea typeface="黑体" panose="02010609060101010101" pitchFamily="2" charset="-122"/>
                <a:sym typeface="+mn-ea"/>
              </a:rPr>
              <a:t>C</a:t>
            </a:r>
            <a:r>
              <a:rPr lang="en-US" altLang="zh-CN" baseline="-25000" dirty="0">
                <a:latin typeface="黑体" panose="02010609060101010101" pitchFamily="2" charset="-122"/>
                <a:ea typeface="黑体" panose="02010609060101010101" pitchFamily="2" charset="-122"/>
                <a:sym typeface="+mn-ea"/>
              </a:rPr>
              <a:t>R</a:t>
            </a:r>
            <a:r>
              <a:rPr lang="zh-CN" altLang="en-US" dirty="0">
                <a:latin typeface="黑体" panose="02010609060101010101" pitchFamily="2" charset="-122"/>
                <a:ea typeface="黑体" panose="02010609060101010101" pitchFamily="2" charset="-122"/>
                <a:sym typeface="+mn-ea"/>
              </a:rPr>
              <a:t>中插入新结点，该子树的高度增</a:t>
            </a:r>
            <a:r>
              <a:rPr lang="en-US" altLang="zh-CN"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的平衡因子变为</a:t>
            </a:r>
            <a:r>
              <a:rPr lang="en-US" altLang="zh-CN" dirty="0">
                <a:latin typeface="黑体" panose="02010609060101010101" pitchFamily="2" charset="-122"/>
                <a:ea typeface="黑体" panose="02010609060101010101" pitchFamily="2" charset="-122"/>
                <a:sym typeface="+mn-ea"/>
              </a:rPr>
              <a:t>-2</a:t>
            </a:r>
            <a:r>
              <a:rPr lang="zh-CN" altLang="en-US" dirty="0">
                <a:latin typeface="黑体" panose="02010609060101010101" pitchFamily="2" charset="-122"/>
                <a:ea typeface="黑体" panose="02010609060101010101" pitchFamily="2" charset="-122"/>
                <a:sym typeface="+mn-ea"/>
              </a:rPr>
              <a:t>，发生了不平衡</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7" name="文本框 6"/>
          <p:cNvSpPr txBox="1"/>
          <p:nvPr/>
        </p:nvSpPr>
        <p:spPr>
          <a:xfrm>
            <a:off x="7972425" y="3772535"/>
            <a:ext cx="4064000" cy="914400"/>
          </a:xfrm>
          <a:prstGeom prst="rect">
            <a:avLst/>
          </a:prstGeom>
        </p:spPr>
        <p:txBody>
          <a:bodyPr vert="horz" wrap="square" lIns="91440" tIns="45720" rIns="91440" bIns="45720" rtlCol="0">
            <a:noAutofit/>
          </a:bodyPr>
          <a:p>
            <a:pPr marL="571500" lvl="0" indent="-571500">
              <a:lnSpc>
                <a:spcPct val="90000"/>
              </a:lnSpc>
              <a:spcBef>
                <a:spcPts val="1000"/>
              </a:spcBef>
              <a:buClr>
                <a:schemeClr val="accent2"/>
              </a:buClr>
              <a:buFont typeface="Wingdings" panose="05000000000000000000" pitchFamily="2" charset="2"/>
              <a:buChar char="n"/>
            </a:pPr>
            <a:endParaRPr lang="zh-CN" altLang="en-US"/>
          </a:p>
        </p:txBody>
      </p:sp>
      <p:grpSp>
        <p:nvGrpSpPr>
          <p:cNvPr id="83972" name="Group 4"/>
          <p:cNvGrpSpPr/>
          <p:nvPr/>
        </p:nvGrpSpPr>
        <p:grpSpPr>
          <a:xfrm>
            <a:off x="1199198" y="2493010"/>
            <a:ext cx="8148638" cy="2971800"/>
            <a:chOff x="295" y="1786"/>
            <a:chExt cx="5133" cy="1872"/>
          </a:xfrm>
        </p:grpSpPr>
        <p:grpSp>
          <p:nvGrpSpPr>
            <p:cNvPr id="83973" name="Group 5"/>
            <p:cNvGrpSpPr/>
            <p:nvPr/>
          </p:nvGrpSpPr>
          <p:grpSpPr>
            <a:xfrm>
              <a:off x="295" y="1888"/>
              <a:ext cx="2158" cy="1680"/>
              <a:chOff x="288" y="2448"/>
              <a:chExt cx="2158" cy="1728"/>
            </a:xfrm>
          </p:grpSpPr>
          <p:sp>
            <p:nvSpPr>
              <p:cNvPr id="943110" name="Text Box 6"/>
              <p:cNvSpPr txBox="1">
                <a:spLocks noChangeArrowheads="1"/>
              </p:cNvSpPr>
              <p:nvPr/>
            </p:nvSpPr>
            <p:spPr bwMode="auto">
              <a:xfrm>
                <a:off x="1071" y="2448"/>
                <a:ext cx="275" cy="298"/>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3111" name="Text Box 7"/>
              <p:cNvSpPr txBox="1">
                <a:spLocks noChangeArrowheads="1"/>
              </p:cNvSpPr>
              <p:nvPr/>
            </p:nvSpPr>
            <p:spPr bwMode="auto">
              <a:xfrm>
                <a:off x="1440" y="2785"/>
                <a:ext cx="211" cy="298"/>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3112" name="Text Box 8"/>
              <p:cNvSpPr txBox="1">
                <a:spLocks noChangeArrowheads="1"/>
              </p:cNvSpPr>
              <p:nvPr/>
            </p:nvSpPr>
            <p:spPr bwMode="auto">
              <a:xfrm>
                <a:off x="1132" y="3080"/>
                <a:ext cx="211" cy="298"/>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3113" name="Text Box 9"/>
              <p:cNvSpPr txBox="1">
                <a:spLocks noChangeArrowheads="1"/>
              </p:cNvSpPr>
              <p:nvPr/>
            </p:nvSpPr>
            <p:spPr bwMode="auto">
              <a:xfrm>
                <a:off x="576" y="2899"/>
                <a:ext cx="195" cy="298"/>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3978" name="Line 10"/>
              <p:cNvSpPr/>
              <p:nvPr/>
            </p:nvSpPr>
            <p:spPr>
              <a:xfrm flipH="1">
                <a:off x="1056" y="3460"/>
                <a:ext cx="192" cy="252"/>
              </a:xfrm>
              <a:prstGeom prst="line">
                <a:avLst/>
              </a:prstGeom>
              <a:ln w="38100" cap="flat" cmpd="sng">
                <a:solidFill>
                  <a:srgbClr val="006666"/>
                </a:solidFill>
                <a:prstDash val="solid"/>
                <a:round/>
                <a:headEnd type="none" w="med" len="med"/>
                <a:tailEnd type="none" w="med" len="med"/>
              </a:ln>
            </p:spPr>
          </p:sp>
          <p:sp>
            <p:nvSpPr>
              <p:cNvPr id="83979" name="Line 11"/>
              <p:cNvSpPr/>
              <p:nvPr/>
            </p:nvSpPr>
            <p:spPr>
              <a:xfrm>
                <a:off x="1296" y="3502"/>
                <a:ext cx="192" cy="210"/>
              </a:xfrm>
              <a:prstGeom prst="line">
                <a:avLst/>
              </a:prstGeom>
              <a:ln w="38100" cap="flat" cmpd="sng">
                <a:solidFill>
                  <a:srgbClr val="006666"/>
                </a:solidFill>
                <a:prstDash val="solid"/>
                <a:round/>
                <a:headEnd type="none" w="med" len="med"/>
                <a:tailEnd type="none" w="med" len="med"/>
              </a:ln>
            </p:spPr>
          </p:sp>
          <p:sp>
            <p:nvSpPr>
              <p:cNvPr id="943116" name="Text Box 12"/>
              <p:cNvSpPr txBox="1">
                <a:spLocks noChangeArrowheads="1"/>
              </p:cNvSpPr>
              <p:nvPr/>
            </p:nvSpPr>
            <p:spPr bwMode="auto">
              <a:xfrm>
                <a:off x="1875" y="3251"/>
                <a:ext cx="195" cy="298"/>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3981" name="Line 13"/>
              <p:cNvSpPr/>
              <p:nvPr/>
            </p:nvSpPr>
            <p:spPr>
              <a:xfrm flipH="1">
                <a:off x="672" y="2869"/>
                <a:ext cx="432" cy="380"/>
              </a:xfrm>
              <a:prstGeom prst="line">
                <a:avLst/>
              </a:prstGeom>
              <a:ln w="28575" cap="flat" cmpd="sng">
                <a:solidFill>
                  <a:srgbClr val="006666"/>
                </a:solidFill>
                <a:prstDash val="solid"/>
                <a:round/>
                <a:headEnd type="none" w="med" len="med"/>
                <a:tailEnd type="none" w="med" len="med"/>
              </a:ln>
            </p:spPr>
          </p:sp>
          <p:sp>
            <p:nvSpPr>
              <p:cNvPr id="83982" name="Line 14"/>
              <p:cNvSpPr/>
              <p:nvPr/>
            </p:nvSpPr>
            <p:spPr>
              <a:xfrm>
                <a:off x="1248" y="2869"/>
                <a:ext cx="672" cy="675"/>
              </a:xfrm>
              <a:prstGeom prst="line">
                <a:avLst/>
              </a:prstGeom>
              <a:ln w="28575" cap="flat" cmpd="sng">
                <a:solidFill>
                  <a:srgbClr val="006666"/>
                </a:solidFill>
                <a:prstDash val="solid"/>
                <a:round/>
                <a:headEnd type="none" w="med" len="med"/>
                <a:tailEnd type="none" w="med" len="med"/>
              </a:ln>
            </p:spPr>
          </p:sp>
          <p:sp>
            <p:nvSpPr>
              <p:cNvPr id="83983" name="Rectangle 15"/>
              <p:cNvSpPr/>
              <p:nvPr/>
            </p:nvSpPr>
            <p:spPr>
              <a:xfrm>
                <a:off x="576" y="3164"/>
                <a:ext cx="240" cy="633"/>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bg2"/>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3984" name="Line 16"/>
              <p:cNvSpPr/>
              <p:nvPr/>
            </p:nvSpPr>
            <p:spPr>
              <a:xfrm flipH="1">
                <a:off x="1248" y="3207"/>
                <a:ext cx="205" cy="253"/>
              </a:xfrm>
              <a:prstGeom prst="line">
                <a:avLst/>
              </a:prstGeom>
              <a:ln w="28575" cap="flat" cmpd="sng">
                <a:solidFill>
                  <a:srgbClr val="006666"/>
                </a:solidFill>
                <a:prstDash val="solid"/>
                <a:round/>
                <a:headEnd type="none" w="med" len="med"/>
                <a:tailEnd type="none" w="med" len="med"/>
              </a:ln>
            </p:spPr>
          </p:sp>
          <p:sp>
            <p:nvSpPr>
              <p:cNvPr id="83985" name="Oval 17"/>
              <p:cNvSpPr/>
              <p:nvPr/>
            </p:nvSpPr>
            <p:spPr>
              <a:xfrm>
                <a:off x="1392" y="3038"/>
                <a:ext cx="240" cy="211"/>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3986" name="Oval 18"/>
              <p:cNvSpPr/>
              <p:nvPr/>
            </p:nvSpPr>
            <p:spPr>
              <a:xfrm>
                <a:off x="1069" y="2701"/>
                <a:ext cx="240" cy="211"/>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3987" name="Rectangle 19"/>
              <p:cNvSpPr/>
              <p:nvPr/>
            </p:nvSpPr>
            <p:spPr>
              <a:xfrm>
                <a:off x="1920" y="3502"/>
                <a:ext cx="240" cy="65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3988" name="Text Box 20"/>
              <p:cNvSpPr txBox="1"/>
              <p:nvPr/>
            </p:nvSpPr>
            <p:spPr>
              <a:xfrm>
                <a:off x="1283" y="2551"/>
                <a:ext cx="254"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3989" name="Text Box 21"/>
              <p:cNvSpPr txBox="1"/>
              <p:nvPr/>
            </p:nvSpPr>
            <p:spPr>
              <a:xfrm>
                <a:off x="1619" y="2931"/>
                <a:ext cx="243"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3990" name="Text Box 22"/>
              <p:cNvSpPr txBox="1"/>
              <p:nvPr/>
            </p:nvSpPr>
            <p:spPr>
              <a:xfrm>
                <a:off x="2113" y="3285"/>
                <a:ext cx="333"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3991" name="Text Box 23"/>
              <p:cNvSpPr txBox="1"/>
              <p:nvPr/>
            </p:nvSpPr>
            <p:spPr>
              <a:xfrm>
                <a:off x="899" y="3201"/>
                <a:ext cx="254"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3992" name="Rectangle 24"/>
              <p:cNvSpPr/>
              <p:nvPr/>
            </p:nvSpPr>
            <p:spPr>
              <a:xfrm>
                <a:off x="912" y="3712"/>
                <a:ext cx="240" cy="464"/>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3993" name="Rectangle 25"/>
              <p:cNvSpPr/>
              <p:nvPr/>
            </p:nvSpPr>
            <p:spPr>
              <a:xfrm>
                <a:off x="1392" y="3712"/>
                <a:ext cx="240" cy="464"/>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3994" name="Text Box 26"/>
              <p:cNvSpPr txBox="1"/>
              <p:nvPr/>
            </p:nvSpPr>
            <p:spPr>
              <a:xfrm>
                <a:off x="1401" y="3791"/>
                <a:ext cx="195" cy="298"/>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3995" name="Text Box 27"/>
              <p:cNvSpPr txBox="1"/>
              <p:nvPr/>
            </p:nvSpPr>
            <p:spPr>
              <a:xfrm>
                <a:off x="288" y="2931"/>
                <a:ext cx="337"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3996" name="Text Box 28"/>
              <p:cNvSpPr txBox="1"/>
              <p:nvPr/>
            </p:nvSpPr>
            <p:spPr>
              <a:xfrm>
                <a:off x="789" y="3429"/>
                <a:ext cx="337"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3997" name="Text Box 29"/>
              <p:cNvSpPr txBox="1"/>
              <p:nvPr/>
            </p:nvSpPr>
            <p:spPr>
              <a:xfrm>
                <a:off x="1440" y="3479"/>
                <a:ext cx="344" cy="298"/>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3998" name="Text Box 30"/>
              <p:cNvSpPr txBox="1"/>
              <p:nvPr/>
            </p:nvSpPr>
            <p:spPr>
              <a:xfrm>
                <a:off x="864" y="3791"/>
                <a:ext cx="195" cy="298"/>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3999" name="Oval 31"/>
              <p:cNvSpPr/>
              <p:nvPr/>
            </p:nvSpPr>
            <p:spPr>
              <a:xfrm>
                <a:off x="1152" y="3333"/>
                <a:ext cx="240" cy="211"/>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84000" name="Group 32"/>
            <p:cNvGrpSpPr/>
            <p:nvPr/>
          </p:nvGrpSpPr>
          <p:grpSpPr>
            <a:xfrm>
              <a:off x="3367" y="1786"/>
              <a:ext cx="2061" cy="1872"/>
              <a:chOff x="3408" y="2394"/>
              <a:chExt cx="2061" cy="1872"/>
            </a:xfrm>
          </p:grpSpPr>
          <p:sp>
            <p:nvSpPr>
              <p:cNvPr id="84001" name="Line 33"/>
              <p:cNvSpPr/>
              <p:nvPr/>
            </p:nvSpPr>
            <p:spPr>
              <a:xfrm flipH="1">
                <a:off x="4128" y="3371"/>
                <a:ext cx="240" cy="285"/>
              </a:xfrm>
              <a:prstGeom prst="line">
                <a:avLst/>
              </a:prstGeom>
              <a:ln w="38100" cap="flat" cmpd="sng">
                <a:solidFill>
                  <a:srgbClr val="006666"/>
                </a:solidFill>
                <a:prstDash val="solid"/>
                <a:round/>
                <a:headEnd type="none" w="med" len="med"/>
                <a:tailEnd type="none" w="med" len="med"/>
              </a:ln>
            </p:spPr>
          </p:sp>
          <p:sp>
            <p:nvSpPr>
              <p:cNvPr id="943138" name="Text Box 34"/>
              <p:cNvSpPr txBox="1">
                <a:spLocks noChangeArrowheads="1"/>
              </p:cNvSpPr>
              <p:nvPr/>
            </p:nvSpPr>
            <p:spPr bwMode="auto">
              <a:xfrm>
                <a:off x="4512" y="2720"/>
                <a:ext cx="32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3139" name="Text Box 35"/>
              <p:cNvSpPr txBox="1">
                <a:spLocks noChangeArrowheads="1"/>
              </p:cNvSpPr>
              <p:nvPr/>
            </p:nvSpPr>
            <p:spPr bwMode="auto">
              <a:xfrm>
                <a:off x="4191" y="2394"/>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3140" name="Text Box 36"/>
              <p:cNvSpPr txBox="1">
                <a:spLocks noChangeArrowheads="1"/>
              </p:cNvSpPr>
              <p:nvPr/>
            </p:nvSpPr>
            <p:spPr bwMode="auto">
              <a:xfrm>
                <a:off x="4252" y="3004"/>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3141" name="Text Box 37"/>
              <p:cNvSpPr txBox="1">
                <a:spLocks noChangeArrowheads="1"/>
              </p:cNvSpPr>
              <p:nvPr/>
            </p:nvSpPr>
            <p:spPr bwMode="auto">
              <a:xfrm>
                <a:off x="3696" y="2829"/>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4006" name="Line 38"/>
              <p:cNvSpPr/>
              <p:nvPr/>
            </p:nvSpPr>
            <p:spPr>
              <a:xfrm>
                <a:off x="4416" y="3412"/>
                <a:ext cx="192" cy="203"/>
              </a:xfrm>
              <a:prstGeom prst="line">
                <a:avLst/>
              </a:prstGeom>
              <a:ln w="38100" cap="flat" cmpd="sng">
                <a:solidFill>
                  <a:srgbClr val="006666"/>
                </a:solidFill>
                <a:prstDash val="solid"/>
                <a:round/>
                <a:headEnd type="none" w="med" len="med"/>
                <a:tailEnd type="none" w="med" len="med"/>
              </a:ln>
            </p:spPr>
          </p:sp>
          <p:sp>
            <p:nvSpPr>
              <p:cNvPr id="943143" name="Text Box 39"/>
              <p:cNvSpPr txBox="1">
                <a:spLocks noChangeArrowheads="1"/>
              </p:cNvSpPr>
              <p:nvPr/>
            </p:nvSpPr>
            <p:spPr bwMode="auto">
              <a:xfrm>
                <a:off x="4995" y="3155"/>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4008" name="Line 40"/>
              <p:cNvSpPr/>
              <p:nvPr/>
            </p:nvSpPr>
            <p:spPr>
              <a:xfrm flipH="1">
                <a:off x="3792" y="2801"/>
                <a:ext cx="432" cy="367"/>
              </a:xfrm>
              <a:prstGeom prst="line">
                <a:avLst/>
              </a:prstGeom>
              <a:ln w="28575" cap="flat" cmpd="sng">
                <a:solidFill>
                  <a:srgbClr val="006666"/>
                </a:solidFill>
                <a:prstDash val="solid"/>
                <a:round/>
                <a:headEnd type="none" w="med" len="med"/>
                <a:tailEnd type="none" w="med" len="med"/>
              </a:ln>
            </p:spPr>
          </p:sp>
          <p:sp>
            <p:nvSpPr>
              <p:cNvPr id="84009" name="Line 41"/>
              <p:cNvSpPr/>
              <p:nvPr/>
            </p:nvSpPr>
            <p:spPr>
              <a:xfrm>
                <a:off x="4368" y="2801"/>
                <a:ext cx="672" cy="651"/>
              </a:xfrm>
              <a:prstGeom prst="line">
                <a:avLst/>
              </a:prstGeom>
              <a:ln w="28575" cap="flat" cmpd="sng">
                <a:solidFill>
                  <a:srgbClr val="006666"/>
                </a:solidFill>
                <a:prstDash val="solid"/>
                <a:round/>
                <a:headEnd type="none" w="med" len="med"/>
                <a:tailEnd type="none" w="med" len="med"/>
              </a:ln>
            </p:spPr>
          </p:sp>
          <p:sp>
            <p:nvSpPr>
              <p:cNvPr id="84010" name="Rectangle 42"/>
              <p:cNvSpPr/>
              <p:nvPr/>
            </p:nvSpPr>
            <p:spPr>
              <a:xfrm>
                <a:off x="3696" y="3086"/>
                <a:ext cx="240" cy="61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rgbClr val="006666"/>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4011" name="Line 43"/>
              <p:cNvSpPr/>
              <p:nvPr/>
            </p:nvSpPr>
            <p:spPr>
              <a:xfrm flipH="1">
                <a:off x="4368" y="3127"/>
                <a:ext cx="205" cy="244"/>
              </a:xfrm>
              <a:prstGeom prst="line">
                <a:avLst/>
              </a:prstGeom>
              <a:ln w="28575" cap="flat" cmpd="sng">
                <a:solidFill>
                  <a:srgbClr val="006666"/>
                </a:solidFill>
                <a:prstDash val="solid"/>
                <a:round/>
                <a:headEnd type="none" w="med" len="med"/>
                <a:tailEnd type="none" w="med" len="med"/>
              </a:ln>
            </p:spPr>
          </p:sp>
          <p:sp>
            <p:nvSpPr>
              <p:cNvPr id="84012" name="Oval 44"/>
              <p:cNvSpPr/>
              <p:nvPr/>
            </p:nvSpPr>
            <p:spPr>
              <a:xfrm>
                <a:off x="4512" y="2964"/>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4013" name="Oval 45"/>
              <p:cNvSpPr/>
              <p:nvPr/>
            </p:nvSpPr>
            <p:spPr>
              <a:xfrm>
                <a:off x="4189" y="2638"/>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4014" name="Rectangle 46"/>
              <p:cNvSpPr/>
              <p:nvPr/>
            </p:nvSpPr>
            <p:spPr>
              <a:xfrm>
                <a:off x="5040" y="3419"/>
                <a:ext cx="240" cy="65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4015" name="Text Box 47"/>
              <p:cNvSpPr txBox="1"/>
              <p:nvPr/>
            </p:nvSpPr>
            <p:spPr>
              <a:xfrm>
                <a:off x="4403" y="2492"/>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4016" name="Text Box 48"/>
              <p:cNvSpPr txBox="1"/>
              <p:nvPr/>
            </p:nvSpPr>
            <p:spPr>
              <a:xfrm>
                <a:off x="4739" y="2858"/>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4017" name="Rectangle 49"/>
              <p:cNvSpPr/>
              <p:nvPr/>
            </p:nvSpPr>
            <p:spPr>
              <a:xfrm>
                <a:off x="4032" y="3615"/>
                <a:ext cx="240" cy="44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4018" name="Rectangle 50"/>
              <p:cNvSpPr/>
              <p:nvPr/>
            </p:nvSpPr>
            <p:spPr>
              <a:xfrm>
                <a:off x="4512" y="3615"/>
                <a:ext cx="240" cy="651"/>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4019" name="Text Box 51"/>
              <p:cNvSpPr txBox="1"/>
              <p:nvPr/>
            </p:nvSpPr>
            <p:spPr>
              <a:xfrm>
                <a:off x="4520" y="3639"/>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4020" name="Text Box 52"/>
              <p:cNvSpPr txBox="1"/>
              <p:nvPr/>
            </p:nvSpPr>
            <p:spPr>
              <a:xfrm>
                <a:off x="3408" y="2858"/>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4021" name="Text Box 53"/>
              <p:cNvSpPr txBox="1"/>
              <p:nvPr/>
            </p:nvSpPr>
            <p:spPr>
              <a:xfrm>
                <a:off x="3909" y="3358"/>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4022" name="Text Box 54"/>
              <p:cNvSpPr txBox="1"/>
              <p:nvPr/>
            </p:nvSpPr>
            <p:spPr>
              <a:xfrm>
                <a:off x="4560" y="3388"/>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4023" name="Text Box 55"/>
              <p:cNvSpPr txBox="1"/>
              <p:nvPr/>
            </p:nvSpPr>
            <p:spPr>
              <a:xfrm>
                <a:off x="3984" y="3688"/>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4024" name="Oval 56"/>
              <p:cNvSpPr/>
              <p:nvPr/>
            </p:nvSpPr>
            <p:spPr>
              <a:xfrm>
                <a:off x="4272" y="3248"/>
                <a:ext cx="240" cy="204"/>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pPr algn="ctr"/>
                <a:endParaRPr lang="zh-CN" altLang="zh-CN" sz="2400" dirty="0">
                  <a:solidFill>
                    <a:schemeClr val="tx2"/>
                  </a:solidFill>
                  <a:latin typeface="Times New Roman" panose="02020603050405020304" pitchFamily="18" charset="0"/>
                  <a:ea typeface="宋体" panose="02010600030101010101" pitchFamily="2" charset="-122"/>
                </a:endParaRPr>
              </a:p>
            </p:txBody>
          </p:sp>
          <p:sp>
            <p:nvSpPr>
              <p:cNvPr id="84025" name="Text Box 57"/>
              <p:cNvSpPr txBox="1"/>
              <p:nvPr/>
            </p:nvSpPr>
            <p:spPr>
              <a:xfrm>
                <a:off x="4019" y="3103"/>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4026" name="Rectangle 58"/>
              <p:cNvSpPr/>
              <p:nvPr/>
            </p:nvSpPr>
            <p:spPr>
              <a:xfrm>
                <a:off x="5136" y="3168"/>
                <a:ext cx="33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先右后</a:t>
            </a:r>
            <a:r>
              <a:rPr lang="zh-CN" altLang="en-US" sz="2800" dirty="0">
                <a:latin typeface="黑体" panose="02010609060101010101" pitchFamily="2" charset="-122"/>
                <a:ea typeface="黑体" panose="02010609060101010101" pitchFamily="2" charset="-122"/>
                <a:sym typeface="+mn-ea"/>
              </a:rPr>
              <a:t>左双向旋转</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具体操作：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从结点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起沿插入路径选取</a:t>
            </a:r>
            <a:r>
              <a:rPr lang="en-US" altLang="zh-CN" dirty="0">
                <a:latin typeface="黑体" panose="02010609060101010101" pitchFamily="2" charset="-122"/>
                <a:ea typeface="黑体" panose="02010609060101010101" pitchFamily="2" charset="-122"/>
                <a:sym typeface="+mn-ea"/>
              </a:rPr>
              <a:t>3</a:t>
            </a:r>
            <a:r>
              <a:rPr lang="zh-CN" altLang="en-US" dirty="0">
                <a:latin typeface="黑体" panose="02010609060101010101" pitchFamily="2" charset="-122"/>
                <a:ea typeface="黑体" panose="02010609060101010101" pitchFamily="2" charset="-122"/>
                <a:sym typeface="+mn-ea"/>
              </a:rPr>
              <a:t>个结点</a:t>
            </a:r>
            <a:r>
              <a:rPr lang="en-US" altLang="zh-CN" dirty="0">
                <a:latin typeface="黑体" panose="02010609060101010101" pitchFamily="2" charset="-122"/>
                <a:ea typeface="黑体" panose="02010609060101010101" pitchFamily="2" charset="-122"/>
                <a:sym typeface="+mn-ea"/>
              </a:rPr>
              <a:t>A</a:t>
            </a:r>
            <a:r>
              <a:rPr lang="zh-CN" altLang="en-US" dirty="0">
                <a:latin typeface="黑体" panose="02010609060101010101" pitchFamily="2" charset="-122"/>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C</a:t>
            </a:r>
            <a:r>
              <a:rPr lang="zh-CN" altLang="en-US" dirty="0">
                <a:latin typeface="黑体" panose="02010609060101010101" pitchFamily="2" charset="-122"/>
                <a:ea typeface="黑体" panose="02010609060101010101" pitchFamily="2" charset="-122"/>
                <a:sym typeface="+mn-ea"/>
              </a:rPr>
              <a:t>和</a:t>
            </a:r>
            <a:r>
              <a:rPr lang="en-US" altLang="zh-CN" dirty="0">
                <a:latin typeface="黑体" panose="02010609060101010101" pitchFamily="2" charset="-122"/>
                <a:ea typeface="黑体" panose="02010609060101010101" pitchFamily="2" charset="-122"/>
                <a:sym typeface="+mn-ea"/>
              </a:rPr>
              <a:t>D(</a:t>
            </a:r>
            <a:r>
              <a:rPr lang="en-US" altLang="zh-CN" dirty="0">
                <a:ea typeface="黑体" panose="02010609060101010101" pitchFamily="2" charset="-122"/>
                <a:sym typeface="+mn-ea"/>
              </a:rPr>
              <a:t>“</a:t>
            </a:r>
            <a:r>
              <a:rPr lang="en-US" altLang="zh-CN" dirty="0">
                <a:latin typeface="黑体" panose="02010609060101010101" pitchFamily="2" charset="-122"/>
                <a:ea typeface="黑体" panose="02010609060101010101" pitchFamily="2" charset="-122"/>
                <a:sym typeface="+mn-ea"/>
              </a:rPr>
              <a:t>&gt;</a:t>
            </a:r>
            <a:r>
              <a:rPr lang="en-US" altLang="zh-CN" dirty="0">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型</a:t>
            </a:r>
            <a:r>
              <a:rPr lang="en-US" altLang="zh-CN" dirty="0">
                <a:latin typeface="黑体" panose="02010609060101010101" pitchFamily="2" charset="-122"/>
                <a:ea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以结点</a:t>
            </a:r>
            <a:r>
              <a:rPr lang="en-US" altLang="zh-CN" dirty="0">
                <a:latin typeface="黑体" panose="02010609060101010101" pitchFamily="2" charset="-122"/>
                <a:ea typeface="黑体" panose="02010609060101010101" pitchFamily="2" charset="-122"/>
                <a:sym typeface="+mn-ea"/>
              </a:rPr>
              <a:t>B</a:t>
            </a:r>
            <a:r>
              <a:rPr lang="zh-CN" altLang="en-US" dirty="0">
                <a:latin typeface="黑体" panose="02010609060101010101" pitchFamily="2" charset="-122"/>
                <a:ea typeface="黑体" panose="02010609060101010101" pitchFamily="2" charset="-122"/>
                <a:sym typeface="+mn-ea"/>
              </a:rPr>
              <a:t>为旋转轴，作单向右旋</a:t>
            </a:r>
            <a:endParaRPr lang="zh-CN" altLang="en-US" dirty="0">
              <a:latin typeface="黑体" panose="02010609060101010101" pitchFamily="2" charset="-122"/>
              <a:ea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sym typeface="+mn-ea"/>
              </a:rPr>
              <a:t>再以结点</a:t>
            </a:r>
            <a:r>
              <a:rPr lang="en-US" altLang="zh-CN" dirty="0">
                <a:latin typeface="黑体" panose="02010609060101010101" pitchFamily="2" charset="-122"/>
                <a:ea typeface="黑体" panose="02010609060101010101" pitchFamily="2" charset="-122"/>
                <a:sym typeface="+mn-ea"/>
              </a:rPr>
              <a:t>C</a:t>
            </a:r>
            <a:r>
              <a:rPr lang="zh-CN" altLang="en-US" dirty="0">
                <a:latin typeface="黑体" panose="02010609060101010101" pitchFamily="2" charset="-122"/>
                <a:ea typeface="黑体" panose="02010609060101010101" pitchFamily="2" charset="-122"/>
                <a:sym typeface="+mn-ea"/>
              </a:rPr>
              <a:t>为旋转轴，作单向左旋</a:t>
            </a:r>
            <a:endParaRPr lang="zh-CN" altLang="en-US" b="0" dirty="0">
              <a:latin typeface="黑体" panose="02010609060101010101" pitchFamily="2" charset="-122"/>
              <a:ea typeface="黑体" panose="02010609060101010101" pitchFamily="2" charset="-122"/>
            </a:endParaRPr>
          </a:p>
          <a:p>
            <a:pPr lvl="1" algn="l" eaLnBrk="1" hangingPunct="1">
              <a:buClrTx/>
              <a:buSzTx/>
              <a:buChar char="•"/>
            </a:pPr>
            <a:endParaRPr lang="zh-CN" altLang="en-US"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4997" name="Group 5"/>
          <p:cNvGrpSpPr/>
          <p:nvPr/>
        </p:nvGrpSpPr>
        <p:grpSpPr>
          <a:xfrm rot="0">
            <a:off x="4224020" y="2985770"/>
            <a:ext cx="3195955" cy="3065780"/>
            <a:chOff x="3152" y="1909"/>
            <a:chExt cx="2013" cy="1931"/>
          </a:xfrm>
        </p:grpSpPr>
        <p:sp>
          <p:nvSpPr>
            <p:cNvPr id="84998" name="Line 6"/>
            <p:cNvSpPr/>
            <p:nvPr/>
          </p:nvSpPr>
          <p:spPr>
            <a:xfrm flipH="1">
              <a:off x="4304" y="2952"/>
              <a:ext cx="192" cy="293"/>
            </a:xfrm>
            <a:prstGeom prst="line">
              <a:avLst/>
            </a:prstGeom>
            <a:ln w="38100" cap="flat" cmpd="sng">
              <a:solidFill>
                <a:srgbClr val="006666"/>
              </a:solidFill>
              <a:prstDash val="solid"/>
              <a:round/>
              <a:headEnd type="none" w="med" len="med"/>
              <a:tailEnd type="none" w="med" len="med"/>
            </a:ln>
          </p:spPr>
        </p:sp>
        <p:sp>
          <p:nvSpPr>
            <p:cNvPr id="944135" name="Text Box 7"/>
            <p:cNvSpPr txBox="1">
              <a:spLocks noChangeArrowheads="1"/>
            </p:cNvSpPr>
            <p:nvPr/>
          </p:nvSpPr>
          <p:spPr bwMode="auto">
            <a:xfrm>
              <a:off x="4448" y="2619"/>
              <a:ext cx="211" cy="290"/>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4136" name="Text Box 8"/>
            <p:cNvSpPr txBox="1">
              <a:spLocks noChangeArrowheads="1"/>
            </p:cNvSpPr>
            <p:nvPr/>
          </p:nvSpPr>
          <p:spPr bwMode="auto">
            <a:xfrm>
              <a:off x="3728" y="1909"/>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85001" name="Line 9"/>
            <p:cNvSpPr/>
            <p:nvPr/>
          </p:nvSpPr>
          <p:spPr>
            <a:xfrm flipH="1">
              <a:off x="3392" y="2326"/>
              <a:ext cx="432" cy="376"/>
            </a:xfrm>
            <a:prstGeom prst="line">
              <a:avLst/>
            </a:prstGeom>
            <a:ln w="28575" cap="flat" cmpd="sng">
              <a:solidFill>
                <a:srgbClr val="006666"/>
              </a:solidFill>
              <a:prstDash val="solid"/>
              <a:round/>
              <a:headEnd type="none" w="med" len="med"/>
              <a:tailEnd type="none" w="med" len="med"/>
            </a:ln>
          </p:spPr>
        </p:sp>
        <p:sp>
          <p:nvSpPr>
            <p:cNvPr id="85002" name="Line 10"/>
            <p:cNvSpPr/>
            <p:nvPr/>
          </p:nvSpPr>
          <p:spPr>
            <a:xfrm>
              <a:off x="3920" y="2326"/>
              <a:ext cx="912" cy="877"/>
            </a:xfrm>
            <a:prstGeom prst="line">
              <a:avLst/>
            </a:prstGeom>
            <a:ln w="28575" cap="flat" cmpd="sng">
              <a:solidFill>
                <a:srgbClr val="006666"/>
              </a:solidFill>
              <a:prstDash val="solid"/>
              <a:round/>
              <a:headEnd type="none" w="med" len="med"/>
              <a:tailEnd type="none" w="med" len="med"/>
            </a:ln>
          </p:spPr>
        </p:sp>
        <p:sp>
          <p:nvSpPr>
            <p:cNvPr id="85003" name="Rectangle 11"/>
            <p:cNvSpPr/>
            <p:nvPr/>
          </p:nvSpPr>
          <p:spPr>
            <a:xfrm>
              <a:off x="4784" y="3203"/>
              <a:ext cx="240" cy="626"/>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5004" name="Line 12"/>
            <p:cNvSpPr/>
            <p:nvPr/>
          </p:nvSpPr>
          <p:spPr>
            <a:xfrm flipH="1">
              <a:off x="3920" y="2660"/>
              <a:ext cx="240" cy="292"/>
            </a:xfrm>
            <a:prstGeom prst="line">
              <a:avLst/>
            </a:prstGeom>
            <a:ln w="28575" cap="flat" cmpd="sng">
              <a:solidFill>
                <a:srgbClr val="006666"/>
              </a:solidFill>
              <a:prstDash val="solid"/>
              <a:round/>
              <a:headEnd type="none" w="med" len="med"/>
              <a:tailEnd type="none" w="med" len="med"/>
            </a:ln>
          </p:spPr>
        </p:sp>
        <p:sp>
          <p:nvSpPr>
            <p:cNvPr id="85005" name="Oval 13"/>
            <p:cNvSpPr/>
            <p:nvPr/>
          </p:nvSpPr>
          <p:spPr>
            <a:xfrm>
              <a:off x="4112" y="2493"/>
              <a:ext cx="240" cy="209"/>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pPr algn="ctr"/>
              <a:endParaRPr lang="zh-CN" altLang="zh-CN" sz="2400" dirty="0">
                <a:latin typeface="Tahoma" panose="020B0604030504040204" charset="0"/>
                <a:ea typeface="宋体" panose="02010600030101010101" pitchFamily="2" charset="-122"/>
              </a:endParaRPr>
            </a:p>
          </p:txBody>
        </p:sp>
        <p:sp>
          <p:nvSpPr>
            <p:cNvPr id="85006" name="Oval 14"/>
            <p:cNvSpPr/>
            <p:nvPr/>
          </p:nvSpPr>
          <p:spPr>
            <a:xfrm>
              <a:off x="3776" y="2159"/>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pPr algn="ctr"/>
              <a:endParaRPr lang="zh-CN" altLang="zh-CN" sz="2400" dirty="0">
                <a:latin typeface="Tahoma" panose="020B0604030504040204" charset="0"/>
                <a:ea typeface="宋体" panose="02010600030101010101" pitchFamily="2" charset="-122"/>
              </a:endParaRPr>
            </a:p>
          </p:txBody>
        </p:sp>
        <p:sp>
          <p:nvSpPr>
            <p:cNvPr id="85007" name="Rectangle 15"/>
            <p:cNvSpPr/>
            <p:nvPr/>
          </p:nvSpPr>
          <p:spPr>
            <a:xfrm>
              <a:off x="3344" y="2619"/>
              <a:ext cx="240" cy="626"/>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5008" name="Text Box 16"/>
            <p:cNvSpPr txBox="1"/>
            <p:nvPr/>
          </p:nvSpPr>
          <p:spPr>
            <a:xfrm>
              <a:off x="4003" y="2029"/>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5009" name="Text Box 17"/>
            <p:cNvSpPr txBox="1"/>
            <p:nvPr/>
          </p:nvSpPr>
          <p:spPr>
            <a:xfrm>
              <a:off x="4579" y="2722"/>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5010" name="Text Box 18"/>
            <p:cNvSpPr txBox="1"/>
            <p:nvPr/>
          </p:nvSpPr>
          <p:spPr>
            <a:xfrm>
              <a:off x="4832" y="2917"/>
              <a:ext cx="33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11" name="Rectangle 19"/>
            <p:cNvSpPr/>
            <p:nvPr/>
          </p:nvSpPr>
          <p:spPr>
            <a:xfrm>
              <a:off x="4208" y="3203"/>
              <a:ext cx="240" cy="626"/>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944148" name="Text Box 20"/>
            <p:cNvSpPr txBox="1">
              <a:spLocks noChangeArrowheads="1"/>
            </p:cNvSpPr>
            <p:nvPr/>
          </p:nvSpPr>
          <p:spPr bwMode="auto">
            <a:xfrm>
              <a:off x="4064" y="2243"/>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5013" name="Oval 21"/>
            <p:cNvSpPr/>
            <p:nvPr/>
          </p:nvSpPr>
          <p:spPr>
            <a:xfrm>
              <a:off x="4400" y="2827"/>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pPr algn="ctr"/>
              <a:endParaRPr lang="zh-CN" altLang="zh-CN" sz="2400" dirty="0">
                <a:latin typeface="Tahoma" panose="020B0604030504040204" charset="0"/>
                <a:ea typeface="宋体" panose="02010600030101010101" pitchFamily="2" charset="-122"/>
              </a:endParaRPr>
            </a:p>
          </p:txBody>
        </p:sp>
        <p:sp>
          <p:nvSpPr>
            <p:cNvPr id="85014" name="Rectangle 22"/>
            <p:cNvSpPr/>
            <p:nvPr/>
          </p:nvSpPr>
          <p:spPr>
            <a:xfrm>
              <a:off x="3824" y="2911"/>
              <a:ext cx="240" cy="459"/>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5015" name="Text Box 23"/>
            <p:cNvSpPr txBox="1"/>
            <p:nvPr/>
          </p:nvSpPr>
          <p:spPr>
            <a:xfrm>
              <a:off x="3641" y="3014"/>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5016" name="Text Box 24"/>
            <p:cNvSpPr txBox="1"/>
            <p:nvPr/>
          </p:nvSpPr>
          <p:spPr>
            <a:xfrm>
              <a:off x="4208" y="3225"/>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5017" name="Text Box 25"/>
            <p:cNvSpPr txBox="1"/>
            <p:nvPr/>
          </p:nvSpPr>
          <p:spPr>
            <a:xfrm>
              <a:off x="3152" y="2341"/>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18" name="Text Box 26"/>
            <p:cNvSpPr txBox="1"/>
            <p:nvPr/>
          </p:nvSpPr>
          <p:spPr>
            <a:xfrm>
              <a:off x="3584" y="2581"/>
              <a:ext cx="414" cy="290"/>
            </a:xfrm>
            <a:prstGeom prst="rect">
              <a:avLst/>
            </a:prstGeom>
            <a:noFill/>
            <a:ln w="9525">
              <a:noFill/>
            </a:ln>
          </p:spPr>
          <p:txBody>
            <a:bodyPr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19" name="Text Box 27"/>
            <p:cNvSpPr txBox="1"/>
            <p:nvPr/>
          </p:nvSpPr>
          <p:spPr>
            <a:xfrm>
              <a:off x="4064" y="2917"/>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20" name="Text Box 28"/>
            <p:cNvSpPr txBox="1"/>
            <p:nvPr/>
          </p:nvSpPr>
          <p:spPr>
            <a:xfrm>
              <a:off x="4304" y="2388"/>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grpSp>
      <p:grpSp>
        <p:nvGrpSpPr>
          <p:cNvPr id="85021" name="Group 29"/>
          <p:cNvGrpSpPr/>
          <p:nvPr/>
        </p:nvGrpSpPr>
        <p:grpSpPr>
          <a:xfrm rot="0">
            <a:off x="304165" y="3001010"/>
            <a:ext cx="3348355" cy="2971800"/>
            <a:chOff x="192" y="2403"/>
            <a:chExt cx="2109" cy="1872"/>
          </a:xfrm>
        </p:grpSpPr>
        <p:sp>
          <p:nvSpPr>
            <p:cNvPr id="85022" name="Line 30"/>
            <p:cNvSpPr/>
            <p:nvPr/>
          </p:nvSpPr>
          <p:spPr>
            <a:xfrm flipH="1">
              <a:off x="912" y="3380"/>
              <a:ext cx="240" cy="285"/>
            </a:xfrm>
            <a:prstGeom prst="line">
              <a:avLst/>
            </a:prstGeom>
            <a:ln w="38100" cap="flat" cmpd="sng">
              <a:solidFill>
                <a:srgbClr val="006666"/>
              </a:solidFill>
              <a:prstDash val="solid"/>
              <a:round/>
              <a:headEnd type="none" w="med" len="med"/>
              <a:tailEnd type="none" w="med" len="med"/>
            </a:ln>
          </p:spPr>
        </p:sp>
        <p:sp>
          <p:nvSpPr>
            <p:cNvPr id="944159" name="Text Box 31"/>
            <p:cNvSpPr txBox="1">
              <a:spLocks noChangeArrowheads="1"/>
            </p:cNvSpPr>
            <p:nvPr/>
          </p:nvSpPr>
          <p:spPr bwMode="auto">
            <a:xfrm>
              <a:off x="1296" y="2729"/>
              <a:ext cx="32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4160" name="Text Box 32"/>
            <p:cNvSpPr txBox="1">
              <a:spLocks noChangeArrowheads="1"/>
            </p:cNvSpPr>
            <p:nvPr/>
          </p:nvSpPr>
          <p:spPr bwMode="auto">
            <a:xfrm>
              <a:off x="975" y="2403"/>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4161" name="Text Box 33"/>
            <p:cNvSpPr txBox="1">
              <a:spLocks noChangeArrowheads="1"/>
            </p:cNvSpPr>
            <p:nvPr/>
          </p:nvSpPr>
          <p:spPr bwMode="auto">
            <a:xfrm>
              <a:off x="1036" y="3013"/>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4162" name="Text Box 34"/>
            <p:cNvSpPr txBox="1">
              <a:spLocks noChangeArrowheads="1"/>
            </p:cNvSpPr>
            <p:nvPr/>
          </p:nvSpPr>
          <p:spPr bwMode="auto">
            <a:xfrm>
              <a:off x="480" y="2838"/>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5027" name="Line 35"/>
            <p:cNvSpPr/>
            <p:nvPr/>
          </p:nvSpPr>
          <p:spPr>
            <a:xfrm>
              <a:off x="1200" y="3421"/>
              <a:ext cx="192" cy="203"/>
            </a:xfrm>
            <a:prstGeom prst="line">
              <a:avLst/>
            </a:prstGeom>
            <a:ln w="38100" cap="flat" cmpd="sng">
              <a:solidFill>
                <a:srgbClr val="006666"/>
              </a:solidFill>
              <a:prstDash val="solid"/>
              <a:round/>
              <a:headEnd type="none" w="med" len="med"/>
              <a:tailEnd type="none" w="med" len="med"/>
            </a:ln>
          </p:spPr>
        </p:sp>
        <p:sp>
          <p:nvSpPr>
            <p:cNvPr id="944164" name="Text Box 36"/>
            <p:cNvSpPr txBox="1">
              <a:spLocks noChangeArrowheads="1"/>
            </p:cNvSpPr>
            <p:nvPr/>
          </p:nvSpPr>
          <p:spPr bwMode="auto">
            <a:xfrm>
              <a:off x="1779" y="3164"/>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85029" name="Line 37"/>
            <p:cNvSpPr/>
            <p:nvPr/>
          </p:nvSpPr>
          <p:spPr>
            <a:xfrm flipH="1">
              <a:off x="576" y="2810"/>
              <a:ext cx="432" cy="367"/>
            </a:xfrm>
            <a:prstGeom prst="line">
              <a:avLst/>
            </a:prstGeom>
            <a:ln w="28575" cap="flat" cmpd="sng">
              <a:solidFill>
                <a:srgbClr val="006666"/>
              </a:solidFill>
              <a:prstDash val="solid"/>
              <a:round/>
              <a:headEnd type="none" w="med" len="med"/>
              <a:tailEnd type="none" w="med" len="med"/>
            </a:ln>
          </p:spPr>
        </p:sp>
        <p:sp>
          <p:nvSpPr>
            <p:cNvPr id="85030" name="Line 38"/>
            <p:cNvSpPr/>
            <p:nvPr/>
          </p:nvSpPr>
          <p:spPr>
            <a:xfrm>
              <a:off x="1488" y="3123"/>
              <a:ext cx="336" cy="338"/>
            </a:xfrm>
            <a:prstGeom prst="line">
              <a:avLst/>
            </a:prstGeom>
            <a:ln w="28575" cap="flat" cmpd="sng">
              <a:solidFill>
                <a:srgbClr val="006666"/>
              </a:solidFill>
              <a:prstDash val="solid"/>
              <a:round/>
              <a:headEnd type="none" w="med" len="med"/>
              <a:tailEnd type="none" w="med" len="med"/>
            </a:ln>
          </p:spPr>
        </p:sp>
        <p:sp>
          <p:nvSpPr>
            <p:cNvPr id="85031" name="Rectangle 39"/>
            <p:cNvSpPr/>
            <p:nvPr/>
          </p:nvSpPr>
          <p:spPr>
            <a:xfrm>
              <a:off x="480" y="3095"/>
              <a:ext cx="240" cy="61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5032" name="Line 40"/>
            <p:cNvSpPr/>
            <p:nvPr/>
          </p:nvSpPr>
          <p:spPr>
            <a:xfrm flipH="1">
              <a:off x="1152" y="3136"/>
              <a:ext cx="205" cy="244"/>
            </a:xfrm>
            <a:prstGeom prst="line">
              <a:avLst/>
            </a:prstGeom>
            <a:ln w="28575" cap="flat" cmpd="sng">
              <a:solidFill>
                <a:schemeClr val="hlink"/>
              </a:solidFill>
              <a:prstDash val="solid"/>
              <a:round/>
              <a:headEnd type="none" w="med" len="med"/>
              <a:tailEnd type="none" w="med" len="med"/>
            </a:ln>
          </p:spPr>
        </p:sp>
        <p:sp>
          <p:nvSpPr>
            <p:cNvPr id="85033" name="Rectangle 41"/>
            <p:cNvSpPr/>
            <p:nvPr/>
          </p:nvSpPr>
          <p:spPr>
            <a:xfrm>
              <a:off x="1824" y="3428"/>
              <a:ext cx="240" cy="65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006666"/>
                  </a:solidFill>
                  <a:latin typeface="Times New Roman" panose="02020603050405020304" pitchFamily="18" charset="0"/>
                  <a:ea typeface="宋体" panose="02010600030101010101" pitchFamily="2" charset="-122"/>
                </a:rPr>
                <a:t>h</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5034" name="Text Box 42"/>
            <p:cNvSpPr txBox="1"/>
            <p:nvPr/>
          </p:nvSpPr>
          <p:spPr>
            <a:xfrm>
              <a:off x="1187" y="2501"/>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5035" name="Text Box 43"/>
            <p:cNvSpPr txBox="1"/>
            <p:nvPr/>
          </p:nvSpPr>
          <p:spPr>
            <a:xfrm>
              <a:off x="1523" y="2867"/>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5036" name="Rectangle 44"/>
            <p:cNvSpPr/>
            <p:nvPr/>
          </p:nvSpPr>
          <p:spPr>
            <a:xfrm>
              <a:off x="816" y="3624"/>
              <a:ext cx="240" cy="44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5037" name="Rectangle 45"/>
            <p:cNvSpPr/>
            <p:nvPr/>
          </p:nvSpPr>
          <p:spPr>
            <a:xfrm>
              <a:off x="1296" y="3624"/>
              <a:ext cx="240" cy="651"/>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5038" name="Text Box 46"/>
            <p:cNvSpPr txBox="1"/>
            <p:nvPr/>
          </p:nvSpPr>
          <p:spPr>
            <a:xfrm>
              <a:off x="1303" y="3660"/>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5039" name="Text Box 47"/>
            <p:cNvSpPr txBox="1"/>
            <p:nvPr/>
          </p:nvSpPr>
          <p:spPr>
            <a:xfrm>
              <a:off x="192" y="2867"/>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40" name="Text Box 48"/>
            <p:cNvSpPr txBox="1"/>
            <p:nvPr/>
          </p:nvSpPr>
          <p:spPr>
            <a:xfrm>
              <a:off x="693" y="3367"/>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41" name="Text Box 49"/>
            <p:cNvSpPr txBox="1"/>
            <p:nvPr/>
          </p:nvSpPr>
          <p:spPr>
            <a:xfrm>
              <a:off x="1344" y="3397"/>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5042" name="Text Box 50"/>
            <p:cNvSpPr txBox="1"/>
            <p:nvPr/>
          </p:nvSpPr>
          <p:spPr>
            <a:xfrm>
              <a:off x="768" y="3697"/>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5043" name="Oval 51"/>
            <p:cNvSpPr/>
            <p:nvPr/>
          </p:nvSpPr>
          <p:spPr>
            <a:xfrm>
              <a:off x="1056" y="3257"/>
              <a:ext cx="240" cy="204"/>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pPr algn="ctr"/>
              <a:endParaRPr lang="zh-CN" altLang="zh-CN" sz="2400" dirty="0">
                <a:solidFill>
                  <a:schemeClr val="tx2"/>
                </a:solidFill>
                <a:latin typeface="Times New Roman" panose="02020603050405020304" pitchFamily="18" charset="0"/>
                <a:ea typeface="宋体" panose="02010600030101010101" pitchFamily="2" charset="-122"/>
              </a:endParaRPr>
            </a:p>
          </p:txBody>
        </p:sp>
        <p:sp>
          <p:nvSpPr>
            <p:cNvPr id="85044" name="Text Box 52"/>
            <p:cNvSpPr txBox="1"/>
            <p:nvPr/>
          </p:nvSpPr>
          <p:spPr>
            <a:xfrm>
              <a:off x="803" y="3112"/>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5045" name="Line 53"/>
            <p:cNvSpPr/>
            <p:nvPr/>
          </p:nvSpPr>
          <p:spPr>
            <a:xfrm>
              <a:off x="1152" y="2832"/>
              <a:ext cx="240" cy="240"/>
            </a:xfrm>
            <a:prstGeom prst="line">
              <a:avLst/>
            </a:prstGeom>
            <a:ln w="28575" cap="flat" cmpd="sng">
              <a:solidFill>
                <a:schemeClr val="hlink"/>
              </a:solidFill>
              <a:prstDash val="solid"/>
              <a:round/>
              <a:headEnd type="none" w="med" len="med"/>
              <a:tailEnd type="none" w="med" len="med"/>
            </a:ln>
          </p:spPr>
        </p:sp>
        <p:sp>
          <p:nvSpPr>
            <p:cNvPr id="85046" name="Oval 54"/>
            <p:cNvSpPr/>
            <p:nvPr/>
          </p:nvSpPr>
          <p:spPr>
            <a:xfrm>
              <a:off x="973" y="2692"/>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5047" name="Oval 55"/>
            <p:cNvSpPr/>
            <p:nvPr/>
          </p:nvSpPr>
          <p:spPr>
            <a:xfrm>
              <a:off x="1296" y="3018"/>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5048" name="Text Box 56"/>
            <p:cNvSpPr txBox="1"/>
            <p:nvPr/>
          </p:nvSpPr>
          <p:spPr>
            <a:xfrm>
              <a:off x="1968" y="3168"/>
              <a:ext cx="33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nvGrpSpPr>
          <p:cNvPr id="86045" name="Group 29"/>
          <p:cNvGrpSpPr/>
          <p:nvPr/>
        </p:nvGrpSpPr>
        <p:grpSpPr>
          <a:xfrm rot="0">
            <a:off x="8040370" y="2985770"/>
            <a:ext cx="3119755" cy="2667000"/>
            <a:chOff x="3168" y="2496"/>
            <a:chExt cx="1965" cy="1680"/>
          </a:xfrm>
        </p:grpSpPr>
        <p:sp>
          <p:nvSpPr>
            <p:cNvPr id="86046" name="Line 30"/>
            <p:cNvSpPr/>
            <p:nvPr/>
          </p:nvSpPr>
          <p:spPr>
            <a:xfrm flipH="1">
              <a:off x="4319" y="3255"/>
              <a:ext cx="144" cy="335"/>
            </a:xfrm>
            <a:prstGeom prst="line">
              <a:avLst/>
            </a:prstGeom>
            <a:ln w="38100" cap="flat" cmpd="sng">
              <a:solidFill>
                <a:srgbClr val="006666"/>
              </a:solidFill>
              <a:prstDash val="solid"/>
              <a:round/>
              <a:headEnd type="none" w="med" len="med"/>
              <a:tailEnd type="none" w="med" len="med"/>
            </a:ln>
          </p:spPr>
        </p:sp>
        <p:sp>
          <p:nvSpPr>
            <p:cNvPr id="945183" name="Text Box 31"/>
            <p:cNvSpPr txBox="1">
              <a:spLocks noChangeArrowheads="1"/>
            </p:cNvSpPr>
            <p:nvPr/>
          </p:nvSpPr>
          <p:spPr bwMode="auto">
            <a:xfrm>
              <a:off x="4175" y="2575"/>
              <a:ext cx="212"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5184" name="Text Box 32"/>
            <p:cNvSpPr txBox="1">
              <a:spLocks noChangeArrowheads="1"/>
            </p:cNvSpPr>
            <p:nvPr/>
          </p:nvSpPr>
          <p:spPr bwMode="auto">
            <a:xfrm>
              <a:off x="3614" y="2837"/>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45185" name="Text Box 33"/>
            <p:cNvSpPr txBox="1">
              <a:spLocks noChangeArrowheads="1"/>
            </p:cNvSpPr>
            <p:nvPr/>
          </p:nvSpPr>
          <p:spPr bwMode="auto">
            <a:xfrm>
              <a:off x="4395" y="2837"/>
              <a:ext cx="211" cy="290"/>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6050" name="Line 34"/>
            <p:cNvSpPr/>
            <p:nvPr/>
          </p:nvSpPr>
          <p:spPr>
            <a:xfrm>
              <a:off x="4175" y="2921"/>
              <a:ext cx="672" cy="585"/>
            </a:xfrm>
            <a:prstGeom prst="line">
              <a:avLst/>
            </a:prstGeom>
            <a:ln w="28575" cap="flat" cmpd="sng">
              <a:solidFill>
                <a:srgbClr val="006666"/>
              </a:solidFill>
              <a:prstDash val="solid"/>
              <a:round/>
              <a:headEnd type="none" w="med" len="med"/>
              <a:tailEnd type="none" w="med" len="med"/>
            </a:ln>
          </p:spPr>
        </p:sp>
        <p:sp>
          <p:nvSpPr>
            <p:cNvPr id="86051" name="Line 35"/>
            <p:cNvSpPr/>
            <p:nvPr/>
          </p:nvSpPr>
          <p:spPr>
            <a:xfrm flipH="1">
              <a:off x="3359" y="2921"/>
              <a:ext cx="672" cy="669"/>
            </a:xfrm>
            <a:prstGeom prst="line">
              <a:avLst/>
            </a:prstGeom>
            <a:ln w="28575" cap="flat" cmpd="sng">
              <a:solidFill>
                <a:srgbClr val="006666"/>
              </a:solidFill>
              <a:prstDash val="solid"/>
              <a:round/>
              <a:headEnd type="none" w="med" len="med"/>
              <a:tailEnd type="none" w="med" len="med"/>
            </a:ln>
          </p:spPr>
        </p:sp>
        <p:sp>
          <p:nvSpPr>
            <p:cNvPr id="86052" name="Rectangle 36"/>
            <p:cNvSpPr/>
            <p:nvPr/>
          </p:nvSpPr>
          <p:spPr>
            <a:xfrm>
              <a:off x="4751" y="3506"/>
              <a:ext cx="240" cy="67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6053" name="Line 37"/>
            <p:cNvSpPr/>
            <p:nvPr/>
          </p:nvSpPr>
          <p:spPr>
            <a:xfrm>
              <a:off x="3791" y="3255"/>
              <a:ext cx="192" cy="293"/>
            </a:xfrm>
            <a:prstGeom prst="line">
              <a:avLst/>
            </a:prstGeom>
            <a:ln w="38100" cap="flat" cmpd="sng">
              <a:solidFill>
                <a:srgbClr val="006666"/>
              </a:solidFill>
              <a:prstDash val="solid"/>
              <a:round/>
              <a:headEnd type="none" w="med" len="med"/>
              <a:tailEnd type="none" w="med" len="med"/>
            </a:ln>
          </p:spPr>
        </p:sp>
        <p:sp>
          <p:nvSpPr>
            <p:cNvPr id="86054" name="Oval 38"/>
            <p:cNvSpPr/>
            <p:nvPr/>
          </p:nvSpPr>
          <p:spPr>
            <a:xfrm>
              <a:off x="3647" y="3088"/>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6055" name="Oval 39"/>
            <p:cNvSpPr/>
            <p:nvPr/>
          </p:nvSpPr>
          <p:spPr>
            <a:xfrm>
              <a:off x="3983" y="2753"/>
              <a:ext cx="240" cy="209"/>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6056" name="Rectangle 40"/>
            <p:cNvSpPr/>
            <p:nvPr/>
          </p:nvSpPr>
          <p:spPr>
            <a:xfrm>
              <a:off x="3263" y="3506"/>
              <a:ext cx="240" cy="67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chemeClr val="bg2"/>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86057" name="Text Box 41"/>
            <p:cNvSpPr txBox="1"/>
            <p:nvPr/>
          </p:nvSpPr>
          <p:spPr>
            <a:xfrm>
              <a:off x="3359" y="2983"/>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6058" name="Rectangle 42"/>
            <p:cNvSpPr/>
            <p:nvPr/>
          </p:nvSpPr>
          <p:spPr>
            <a:xfrm>
              <a:off x="4223" y="3506"/>
              <a:ext cx="240" cy="670"/>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6059" name="Oval 43"/>
            <p:cNvSpPr/>
            <p:nvPr/>
          </p:nvSpPr>
          <p:spPr>
            <a:xfrm>
              <a:off x="4367" y="3088"/>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6060" name="Rectangle 44"/>
            <p:cNvSpPr/>
            <p:nvPr/>
          </p:nvSpPr>
          <p:spPr>
            <a:xfrm>
              <a:off x="3839" y="3506"/>
              <a:ext cx="240" cy="46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86061" name="Text Box 45"/>
            <p:cNvSpPr txBox="1"/>
            <p:nvPr/>
          </p:nvSpPr>
          <p:spPr>
            <a:xfrm>
              <a:off x="3647" y="3652"/>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86062" name="Text Box 46"/>
            <p:cNvSpPr txBox="1"/>
            <p:nvPr/>
          </p:nvSpPr>
          <p:spPr>
            <a:xfrm>
              <a:off x="4230" y="3549"/>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86063" name="Text Box 47"/>
            <p:cNvSpPr txBox="1"/>
            <p:nvPr/>
          </p:nvSpPr>
          <p:spPr>
            <a:xfrm>
              <a:off x="4594" y="3025"/>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6064" name="Text Box 48"/>
            <p:cNvSpPr txBox="1"/>
            <p:nvPr/>
          </p:nvSpPr>
          <p:spPr>
            <a:xfrm>
              <a:off x="4800" y="3275"/>
              <a:ext cx="33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6065" name="Text Box 49"/>
            <p:cNvSpPr txBox="1"/>
            <p:nvPr/>
          </p:nvSpPr>
          <p:spPr>
            <a:xfrm>
              <a:off x="3936" y="2496"/>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6066" name="Text Box 50"/>
            <p:cNvSpPr txBox="1"/>
            <p:nvPr/>
          </p:nvSpPr>
          <p:spPr>
            <a:xfrm>
              <a:off x="3168" y="3216"/>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6067" name="Text Box 51"/>
            <p:cNvSpPr txBox="1"/>
            <p:nvPr/>
          </p:nvSpPr>
          <p:spPr>
            <a:xfrm>
              <a:off x="3840" y="3216"/>
              <a:ext cx="369" cy="290"/>
            </a:xfrm>
            <a:prstGeom prst="rect">
              <a:avLst/>
            </a:prstGeom>
            <a:noFill/>
            <a:ln w="9525">
              <a:noFill/>
            </a:ln>
          </p:spPr>
          <p:txBody>
            <a:bodyPr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86068" name="Text Box 52"/>
            <p:cNvSpPr txBox="1"/>
            <p:nvPr/>
          </p:nvSpPr>
          <p:spPr>
            <a:xfrm>
              <a:off x="4080" y="3216"/>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dirty="0">
                <a:solidFill>
                  <a:srgbClr val="003399"/>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先右后</a:t>
            </a:r>
            <a:r>
              <a:rPr lang="zh-CN" altLang="en-US" sz="2800" dirty="0">
                <a:latin typeface="黑体" panose="02010609060101010101" pitchFamily="2" charset="-122"/>
                <a:ea typeface="黑体" panose="02010609060101010101" pitchFamily="2" charset="-122"/>
                <a:sym typeface="+mn-ea"/>
              </a:rPr>
              <a:t>左双向旋转</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具体操作：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A变为C左孩子，B变为C右孩子</a:t>
            </a:r>
            <a:endParaRPr lang="zh-CN" altLang="en-US"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mn-ea"/>
                <a:sym typeface="+mn-ea"/>
              </a:rPr>
              <a:t>C左孩子变为A右孩子，C右孩子变为B左孩子</a:t>
            </a:r>
            <a:endParaRPr lang="zh-CN" altLang="en-US"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1343660" y="2619375"/>
            <a:ext cx="7296150" cy="3030538"/>
            <a:chOff x="3590" y="4153"/>
            <a:chExt cx="11490" cy="4773"/>
          </a:xfrm>
        </p:grpSpPr>
        <p:grpSp>
          <p:nvGrpSpPr>
            <p:cNvPr id="6" name="Group 4"/>
            <p:cNvGrpSpPr/>
            <p:nvPr/>
          </p:nvGrpSpPr>
          <p:grpSpPr>
            <a:xfrm>
              <a:off x="3590" y="4153"/>
              <a:ext cx="11490" cy="4773"/>
              <a:chOff x="476" y="1661"/>
              <a:chExt cx="4596" cy="1909"/>
            </a:xfrm>
          </p:grpSpPr>
          <p:grpSp>
            <p:nvGrpSpPr>
              <p:cNvPr id="7" name="Group 5"/>
              <p:cNvGrpSpPr/>
              <p:nvPr/>
            </p:nvGrpSpPr>
            <p:grpSpPr>
              <a:xfrm>
                <a:off x="3107" y="1706"/>
                <a:ext cx="1965" cy="1680"/>
                <a:chOff x="3168" y="2496"/>
                <a:chExt cx="1965" cy="1680"/>
              </a:xfrm>
            </p:grpSpPr>
            <p:sp>
              <p:nvSpPr>
                <p:cNvPr id="8" name="Line 6"/>
                <p:cNvSpPr/>
                <p:nvPr/>
              </p:nvSpPr>
              <p:spPr>
                <a:xfrm flipH="1">
                  <a:off x="4319" y="3255"/>
                  <a:ext cx="144" cy="335"/>
                </a:xfrm>
                <a:prstGeom prst="line">
                  <a:avLst/>
                </a:prstGeom>
                <a:ln w="38100" cap="flat" cmpd="sng">
                  <a:solidFill>
                    <a:srgbClr val="006666"/>
                  </a:solidFill>
                  <a:prstDash val="solid"/>
                  <a:round/>
                  <a:headEnd type="none" w="med" len="med"/>
                  <a:tailEnd type="none" w="med" len="med"/>
                </a:ln>
              </p:spPr>
            </p:sp>
            <p:sp>
              <p:nvSpPr>
                <p:cNvPr id="9" name="Text Box 7"/>
                <p:cNvSpPr txBox="1">
                  <a:spLocks noChangeArrowheads="1"/>
                </p:cNvSpPr>
                <p:nvPr/>
              </p:nvSpPr>
              <p:spPr bwMode="auto">
                <a:xfrm>
                  <a:off x="4175" y="2575"/>
                  <a:ext cx="212"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10" name="Text Box 8"/>
                <p:cNvSpPr txBox="1">
                  <a:spLocks noChangeArrowheads="1"/>
                </p:cNvSpPr>
                <p:nvPr/>
              </p:nvSpPr>
              <p:spPr bwMode="auto">
                <a:xfrm>
                  <a:off x="3614" y="2837"/>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11" name="Text Box 9"/>
                <p:cNvSpPr txBox="1">
                  <a:spLocks noChangeArrowheads="1"/>
                </p:cNvSpPr>
                <p:nvPr/>
              </p:nvSpPr>
              <p:spPr bwMode="auto">
                <a:xfrm>
                  <a:off x="4395" y="2837"/>
                  <a:ext cx="211" cy="290"/>
                </a:xfrm>
                <a:prstGeom prst="rect">
                  <a:avLst/>
                </a:prstGeom>
                <a:noFill/>
                <a:ln w="9525">
                  <a:noFill/>
                  <a:miter lim="800000"/>
                </a:ln>
                <a:effectLst/>
              </p:spPr>
              <p:txBody>
                <a:bodyPr wrap="none">
                  <a:spAutoFit/>
                </a:bodyPr>
                <a:p>
                  <a:r>
                    <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2" name="Line 10"/>
                <p:cNvSpPr/>
                <p:nvPr/>
              </p:nvSpPr>
              <p:spPr>
                <a:xfrm>
                  <a:off x="4175" y="2921"/>
                  <a:ext cx="672" cy="585"/>
                </a:xfrm>
                <a:prstGeom prst="line">
                  <a:avLst/>
                </a:prstGeom>
                <a:ln w="28575" cap="flat" cmpd="sng">
                  <a:solidFill>
                    <a:srgbClr val="006666"/>
                  </a:solidFill>
                  <a:prstDash val="solid"/>
                  <a:round/>
                  <a:headEnd type="none" w="med" len="med"/>
                  <a:tailEnd type="none" w="med" len="med"/>
                </a:ln>
              </p:spPr>
            </p:sp>
            <p:sp>
              <p:nvSpPr>
                <p:cNvPr id="13" name="Line 11"/>
                <p:cNvSpPr/>
                <p:nvPr/>
              </p:nvSpPr>
              <p:spPr>
                <a:xfrm flipH="1">
                  <a:off x="3359" y="2921"/>
                  <a:ext cx="672" cy="669"/>
                </a:xfrm>
                <a:prstGeom prst="line">
                  <a:avLst/>
                </a:prstGeom>
                <a:ln w="28575" cap="flat" cmpd="sng">
                  <a:solidFill>
                    <a:srgbClr val="006666"/>
                  </a:solidFill>
                  <a:prstDash val="solid"/>
                  <a:round/>
                  <a:headEnd type="none" w="med" len="med"/>
                  <a:tailEnd type="none" w="med" len="med"/>
                </a:ln>
              </p:spPr>
            </p:sp>
            <p:sp>
              <p:nvSpPr>
                <p:cNvPr id="14" name="Rectangle 12"/>
                <p:cNvSpPr/>
                <p:nvPr/>
              </p:nvSpPr>
              <p:spPr>
                <a:xfrm>
                  <a:off x="4751" y="3506"/>
                  <a:ext cx="240" cy="67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15" name="Line 13"/>
                <p:cNvSpPr/>
                <p:nvPr/>
              </p:nvSpPr>
              <p:spPr>
                <a:xfrm>
                  <a:off x="3791" y="3255"/>
                  <a:ext cx="192" cy="293"/>
                </a:xfrm>
                <a:prstGeom prst="line">
                  <a:avLst/>
                </a:prstGeom>
                <a:ln w="38100" cap="flat" cmpd="sng">
                  <a:solidFill>
                    <a:srgbClr val="006666"/>
                  </a:solidFill>
                  <a:prstDash val="solid"/>
                  <a:round/>
                  <a:headEnd type="none" w="med" len="med"/>
                  <a:tailEnd type="none" w="med" len="med"/>
                </a:ln>
              </p:spPr>
            </p:sp>
            <p:sp>
              <p:nvSpPr>
                <p:cNvPr id="16" name="Oval 14"/>
                <p:cNvSpPr/>
                <p:nvPr/>
              </p:nvSpPr>
              <p:spPr>
                <a:xfrm>
                  <a:off x="3647" y="3088"/>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7" name="Oval 15"/>
                <p:cNvSpPr/>
                <p:nvPr/>
              </p:nvSpPr>
              <p:spPr>
                <a:xfrm>
                  <a:off x="3983" y="2753"/>
                  <a:ext cx="240" cy="209"/>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 name="Rectangle 16"/>
                <p:cNvSpPr/>
                <p:nvPr/>
              </p:nvSpPr>
              <p:spPr>
                <a:xfrm>
                  <a:off x="3263" y="3506"/>
                  <a:ext cx="240" cy="67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006666"/>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19" name="Text Box 17"/>
                <p:cNvSpPr txBox="1"/>
                <p:nvPr/>
              </p:nvSpPr>
              <p:spPr>
                <a:xfrm>
                  <a:off x="3359" y="2983"/>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20" name="Rectangle 18"/>
                <p:cNvSpPr/>
                <p:nvPr/>
              </p:nvSpPr>
              <p:spPr>
                <a:xfrm>
                  <a:off x="4223" y="3506"/>
                  <a:ext cx="240" cy="670"/>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21" name="Oval 19"/>
                <p:cNvSpPr/>
                <p:nvPr/>
              </p:nvSpPr>
              <p:spPr>
                <a:xfrm>
                  <a:off x="4367" y="3088"/>
                  <a:ext cx="240" cy="209"/>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2" name="Rectangle 20"/>
                <p:cNvSpPr/>
                <p:nvPr/>
              </p:nvSpPr>
              <p:spPr>
                <a:xfrm>
                  <a:off x="3839" y="3506"/>
                  <a:ext cx="240" cy="46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23" name="Text Box 21"/>
                <p:cNvSpPr txBox="1"/>
                <p:nvPr/>
              </p:nvSpPr>
              <p:spPr>
                <a:xfrm>
                  <a:off x="3647" y="3652"/>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24" name="Text Box 22"/>
                <p:cNvSpPr txBox="1"/>
                <p:nvPr/>
              </p:nvSpPr>
              <p:spPr>
                <a:xfrm>
                  <a:off x="4231" y="3474"/>
                  <a:ext cx="225" cy="679"/>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25" name="Text Box 23"/>
                <p:cNvSpPr txBox="1"/>
                <p:nvPr/>
              </p:nvSpPr>
              <p:spPr>
                <a:xfrm>
                  <a:off x="4594" y="3025"/>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26" name="Text Box 24"/>
                <p:cNvSpPr txBox="1"/>
                <p:nvPr/>
              </p:nvSpPr>
              <p:spPr>
                <a:xfrm>
                  <a:off x="4800" y="3275"/>
                  <a:ext cx="33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27" name="Text Box 25"/>
                <p:cNvSpPr txBox="1"/>
                <p:nvPr/>
              </p:nvSpPr>
              <p:spPr>
                <a:xfrm>
                  <a:off x="3936" y="2496"/>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28" name="Text Box 26"/>
                <p:cNvSpPr txBox="1"/>
                <p:nvPr/>
              </p:nvSpPr>
              <p:spPr>
                <a:xfrm>
                  <a:off x="3168" y="3216"/>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29" name="Text Box 27"/>
                <p:cNvSpPr txBox="1"/>
                <p:nvPr/>
              </p:nvSpPr>
              <p:spPr>
                <a:xfrm>
                  <a:off x="3840" y="3216"/>
                  <a:ext cx="369" cy="290"/>
                </a:xfrm>
                <a:prstGeom prst="rect">
                  <a:avLst/>
                </a:prstGeom>
                <a:noFill/>
                <a:ln w="9525">
                  <a:noFill/>
                </a:ln>
              </p:spPr>
              <p:txBody>
                <a:bodyPr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30" name="Text Box 28"/>
                <p:cNvSpPr txBox="1"/>
                <p:nvPr/>
              </p:nvSpPr>
              <p:spPr>
                <a:xfrm>
                  <a:off x="4080" y="3216"/>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dirty="0">
                    <a:solidFill>
                      <a:srgbClr val="003399"/>
                    </a:solidFill>
                    <a:latin typeface="Times New Roman" panose="02020603050405020304" pitchFamily="18" charset="0"/>
                    <a:ea typeface="宋体" panose="02010600030101010101" pitchFamily="2" charset="-122"/>
                  </a:endParaRPr>
                </a:p>
              </p:txBody>
            </p:sp>
          </p:grpSp>
          <p:grpSp>
            <p:nvGrpSpPr>
              <p:cNvPr id="31" name="Group 29"/>
              <p:cNvGrpSpPr/>
              <p:nvPr/>
            </p:nvGrpSpPr>
            <p:grpSpPr>
              <a:xfrm>
                <a:off x="476" y="1661"/>
                <a:ext cx="2109" cy="1909"/>
                <a:chOff x="192" y="2403"/>
                <a:chExt cx="2109" cy="1909"/>
              </a:xfrm>
            </p:grpSpPr>
            <p:sp>
              <p:nvSpPr>
                <p:cNvPr id="32" name="Line 30"/>
                <p:cNvSpPr/>
                <p:nvPr/>
              </p:nvSpPr>
              <p:spPr>
                <a:xfrm flipH="1">
                  <a:off x="912" y="3380"/>
                  <a:ext cx="240" cy="285"/>
                </a:xfrm>
                <a:prstGeom prst="line">
                  <a:avLst/>
                </a:prstGeom>
                <a:ln w="38100" cap="flat" cmpd="sng">
                  <a:solidFill>
                    <a:srgbClr val="006666"/>
                  </a:solidFill>
                  <a:prstDash val="solid"/>
                  <a:round/>
                  <a:headEnd type="none" w="med" len="med"/>
                  <a:tailEnd type="none" w="med" len="med"/>
                </a:ln>
              </p:spPr>
            </p:sp>
            <p:sp>
              <p:nvSpPr>
                <p:cNvPr id="33" name="Text Box 31"/>
                <p:cNvSpPr txBox="1">
                  <a:spLocks noChangeArrowheads="1"/>
                </p:cNvSpPr>
                <p:nvPr/>
              </p:nvSpPr>
              <p:spPr bwMode="auto">
                <a:xfrm>
                  <a:off x="1296" y="2729"/>
                  <a:ext cx="32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4" name="Text Box 32"/>
                <p:cNvSpPr txBox="1">
                  <a:spLocks noChangeArrowheads="1"/>
                </p:cNvSpPr>
                <p:nvPr/>
              </p:nvSpPr>
              <p:spPr bwMode="auto">
                <a:xfrm>
                  <a:off x="975" y="2403"/>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5" name="Text Box 33"/>
                <p:cNvSpPr txBox="1">
                  <a:spLocks noChangeArrowheads="1"/>
                </p:cNvSpPr>
                <p:nvPr/>
              </p:nvSpPr>
              <p:spPr bwMode="auto">
                <a:xfrm>
                  <a:off x="1036" y="3013"/>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6" name="Text Box 34"/>
                <p:cNvSpPr txBox="1">
                  <a:spLocks noChangeArrowheads="1"/>
                </p:cNvSpPr>
                <p:nvPr/>
              </p:nvSpPr>
              <p:spPr bwMode="auto">
                <a:xfrm>
                  <a:off x="480" y="2838"/>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7" name="Line 35"/>
                <p:cNvSpPr/>
                <p:nvPr/>
              </p:nvSpPr>
              <p:spPr>
                <a:xfrm>
                  <a:off x="1200" y="3421"/>
                  <a:ext cx="192" cy="203"/>
                </a:xfrm>
                <a:prstGeom prst="line">
                  <a:avLst/>
                </a:prstGeom>
                <a:ln w="38100" cap="flat" cmpd="sng">
                  <a:solidFill>
                    <a:srgbClr val="006666"/>
                  </a:solidFill>
                  <a:prstDash val="solid"/>
                  <a:round/>
                  <a:headEnd type="none" w="med" len="med"/>
                  <a:tailEnd type="none" w="med" len="med"/>
                </a:ln>
              </p:spPr>
            </p:sp>
            <p:sp>
              <p:nvSpPr>
                <p:cNvPr id="38" name="Text Box 36"/>
                <p:cNvSpPr txBox="1">
                  <a:spLocks noChangeArrowheads="1"/>
                </p:cNvSpPr>
                <p:nvPr/>
              </p:nvSpPr>
              <p:spPr bwMode="auto">
                <a:xfrm>
                  <a:off x="1779" y="3164"/>
                  <a:ext cx="195" cy="290"/>
                </a:xfrm>
                <a:prstGeom prst="rect">
                  <a:avLst/>
                </a:prstGeom>
                <a:noFill/>
                <a:ln w="9525">
                  <a:noFill/>
                  <a:miter lim="800000"/>
                </a:ln>
                <a:effectLst/>
              </p:spPr>
              <p:txBody>
                <a:bodyPr wrap="none">
                  <a:spAutoFit/>
                </a:bodyPr>
                <a:p>
                  <a:pPr marR="0" defTabSz="914400">
                    <a:buClrTx/>
                    <a:buSzTx/>
                    <a:buFontTx/>
                    <a:buNone/>
                    <a:defRPr/>
                  </a:pPr>
                  <a:endParaRPr kumimoji="0" lang="zh-CN" altLang="zh-CN" sz="2400" b="1" kern="1200" cap="none" spc="0" normalizeH="0" baseline="0" noProof="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9" name="Line 37"/>
                <p:cNvSpPr/>
                <p:nvPr/>
              </p:nvSpPr>
              <p:spPr>
                <a:xfrm flipH="1">
                  <a:off x="576" y="2810"/>
                  <a:ext cx="432" cy="367"/>
                </a:xfrm>
                <a:prstGeom prst="line">
                  <a:avLst/>
                </a:prstGeom>
                <a:ln w="28575" cap="flat" cmpd="sng">
                  <a:solidFill>
                    <a:srgbClr val="006666"/>
                  </a:solidFill>
                  <a:prstDash val="solid"/>
                  <a:round/>
                  <a:headEnd type="none" w="med" len="med"/>
                  <a:tailEnd type="none" w="med" len="med"/>
                </a:ln>
              </p:spPr>
            </p:sp>
            <p:sp>
              <p:nvSpPr>
                <p:cNvPr id="40" name="Line 38"/>
                <p:cNvSpPr/>
                <p:nvPr/>
              </p:nvSpPr>
              <p:spPr>
                <a:xfrm>
                  <a:off x="1488" y="3123"/>
                  <a:ext cx="336" cy="338"/>
                </a:xfrm>
                <a:prstGeom prst="line">
                  <a:avLst/>
                </a:prstGeom>
                <a:ln w="28575" cap="flat" cmpd="sng">
                  <a:solidFill>
                    <a:srgbClr val="006666"/>
                  </a:solidFill>
                  <a:prstDash val="solid"/>
                  <a:round/>
                  <a:headEnd type="none" w="med" len="med"/>
                  <a:tailEnd type="none" w="med" len="med"/>
                </a:ln>
              </p:spPr>
            </p:sp>
            <p:sp>
              <p:nvSpPr>
                <p:cNvPr id="41" name="Rectangle 39"/>
                <p:cNvSpPr/>
                <p:nvPr/>
              </p:nvSpPr>
              <p:spPr>
                <a:xfrm>
                  <a:off x="480" y="3095"/>
                  <a:ext cx="240" cy="610"/>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r>
                    <a:rPr lang="en-US" altLang="zh-CN" sz="2400" b="1" i="1" dirty="0">
                      <a:solidFill>
                        <a:schemeClr val="bg2"/>
                      </a:solidFill>
                      <a:latin typeface="Times New Roman" panose="02020603050405020304" pitchFamily="18" charset="0"/>
                      <a:ea typeface="宋体" panose="02010600030101010101" pitchFamily="2" charset="-122"/>
                    </a:rPr>
                    <a:t>….</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42" name="Line 40"/>
                <p:cNvSpPr/>
                <p:nvPr/>
              </p:nvSpPr>
              <p:spPr>
                <a:xfrm flipH="1">
                  <a:off x="1152" y="3136"/>
                  <a:ext cx="205" cy="244"/>
                </a:xfrm>
                <a:prstGeom prst="line">
                  <a:avLst/>
                </a:prstGeom>
                <a:ln w="28575" cap="flat" cmpd="sng">
                  <a:solidFill>
                    <a:schemeClr val="hlink"/>
                  </a:solidFill>
                  <a:prstDash val="solid"/>
                  <a:round/>
                  <a:headEnd type="none" w="med" len="med"/>
                  <a:tailEnd type="none" w="med" len="med"/>
                </a:ln>
              </p:spPr>
            </p:sp>
            <p:sp>
              <p:nvSpPr>
                <p:cNvPr id="43" name="Rectangle 41"/>
                <p:cNvSpPr/>
                <p:nvPr/>
              </p:nvSpPr>
              <p:spPr>
                <a:xfrm>
                  <a:off x="1824" y="3428"/>
                  <a:ext cx="240" cy="651"/>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lnSpc>
                      <a:spcPct val="60000"/>
                    </a:lnSpc>
                  </a:pPr>
                  <a:r>
                    <a:rPr lang="en-US" altLang="zh-CN" sz="2400" b="1" i="1" dirty="0">
                      <a:solidFill>
                        <a:srgbClr val="006666"/>
                      </a:solidFill>
                      <a:latin typeface="Times New Roman" panose="02020603050405020304" pitchFamily="18" charset="0"/>
                      <a:ea typeface="宋体" panose="02010600030101010101" pitchFamily="2" charset="-122"/>
                    </a:rPr>
                    <a:t>h</a:t>
                  </a:r>
                  <a:endParaRPr lang="en-US" altLang="zh-CN" sz="2400" b="1" i="1" dirty="0">
                    <a:solidFill>
                      <a:schemeClr val="bg2"/>
                    </a:solidFill>
                    <a:latin typeface="Times New Roman" panose="02020603050405020304" pitchFamily="18" charset="0"/>
                    <a:ea typeface="宋体" panose="02010600030101010101" pitchFamily="2" charset="-122"/>
                  </a:endParaRPr>
                </a:p>
              </p:txBody>
            </p:sp>
            <p:sp>
              <p:nvSpPr>
                <p:cNvPr id="44" name="Text Box 42"/>
                <p:cNvSpPr txBox="1"/>
                <p:nvPr/>
              </p:nvSpPr>
              <p:spPr>
                <a:xfrm>
                  <a:off x="1187" y="2501"/>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45" name="Text Box 43"/>
                <p:cNvSpPr txBox="1"/>
                <p:nvPr/>
              </p:nvSpPr>
              <p:spPr>
                <a:xfrm>
                  <a:off x="1523" y="2867"/>
                  <a:ext cx="24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46" name="Rectangle 44"/>
                <p:cNvSpPr/>
                <p:nvPr/>
              </p:nvSpPr>
              <p:spPr>
                <a:xfrm>
                  <a:off x="816" y="3624"/>
                  <a:ext cx="240" cy="448"/>
                </a:xfrm>
                <a:prstGeom prst="rect">
                  <a:avLst/>
                </a:prstGeom>
                <a:solidFill>
                  <a:srgbClr val="99FF99"/>
                </a:solidFill>
                <a:ln w="28575" cap="flat" cmpd="sng">
                  <a:solidFill>
                    <a:srgbClr val="008000"/>
                  </a:solidFill>
                  <a:prstDash val="solid"/>
                  <a:miter/>
                  <a:headEnd type="none" w="med" len="med"/>
                  <a:tailEnd type="none" w="med" len="med"/>
                </a:ln>
              </p:spPr>
              <p:txBody>
                <a:bodyPr wrap="none" anchor="ctr" anchorCtr="0"/>
                <a:p>
                  <a:pPr algn="ct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47" name="Rectangle 45"/>
                <p:cNvSpPr/>
                <p:nvPr/>
              </p:nvSpPr>
              <p:spPr>
                <a:xfrm>
                  <a:off x="1296" y="3624"/>
                  <a:ext cx="240" cy="651"/>
                </a:xfrm>
                <a:prstGeom prst="rect">
                  <a:avLst/>
                </a:prstGeom>
                <a:solidFill>
                  <a:schemeClr val="folHlink"/>
                </a:solidFill>
                <a:ln w="28575" cap="flat" cmpd="sng">
                  <a:solidFill>
                    <a:srgbClr val="008000"/>
                  </a:solidFill>
                  <a:prstDash val="solid"/>
                  <a:miter/>
                  <a:headEnd type="none" w="med" len="med"/>
                  <a:tailEnd type="none" w="med" len="med"/>
                </a:ln>
              </p:spPr>
              <p:txBody>
                <a:bodyPr wrap="none" anchor="ctr" anchorCtr="0"/>
                <a:p>
                  <a:pPr algn="ctr">
                    <a:lnSpc>
                      <a:spcPct val="50000"/>
                    </a:lnSpc>
                  </a:pPr>
                  <a:endParaRPr lang="zh-CN" altLang="zh-CN" sz="2400" b="1" i="1" dirty="0">
                    <a:solidFill>
                      <a:schemeClr val="bg2"/>
                    </a:solidFill>
                    <a:latin typeface="Times New Roman" panose="02020603050405020304" pitchFamily="18" charset="0"/>
                    <a:ea typeface="宋体" panose="02010600030101010101" pitchFamily="2" charset="-122"/>
                  </a:endParaRPr>
                </a:p>
              </p:txBody>
            </p:sp>
            <p:sp>
              <p:nvSpPr>
                <p:cNvPr id="48" name="Text Box 46"/>
                <p:cNvSpPr txBox="1"/>
                <p:nvPr/>
              </p:nvSpPr>
              <p:spPr>
                <a:xfrm>
                  <a:off x="1305" y="3697"/>
                  <a:ext cx="225" cy="615"/>
                </a:xfrm>
                <a:prstGeom prst="rect">
                  <a:avLst/>
                </a:prstGeom>
                <a:noFill/>
                <a:ln w="9525">
                  <a:noFill/>
                </a:ln>
              </p:spPr>
              <p:txBody>
                <a:bodyPr wrap="none" anchor="t" anchorCtr="0">
                  <a:spAutoFit/>
                </a:bodyPr>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h</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a:t>
                  </a:r>
                  <a:endParaRPr lang="en-US" altLang="zh-CN" sz="2400" b="1" i="1" dirty="0">
                    <a:solidFill>
                      <a:srgbClr val="FFFF00"/>
                    </a:solidFill>
                    <a:latin typeface="Times New Roman" panose="02020603050405020304" pitchFamily="18" charset="0"/>
                    <a:ea typeface="宋体" panose="02010600030101010101" pitchFamily="2" charset="-122"/>
                  </a:endParaRPr>
                </a:p>
                <a:p>
                  <a:pPr algn="l">
                    <a:lnSpc>
                      <a:spcPct val="80000"/>
                    </a:lnSpc>
                    <a:spcBef>
                      <a:spcPts val="0"/>
                    </a:spcBef>
                    <a:spcAft>
                      <a:spcPts val="0"/>
                    </a:spcAft>
                  </a:pPr>
                  <a:r>
                    <a:rPr lang="en-US" altLang="zh-CN" sz="2400" b="1" i="1" dirty="0">
                      <a:solidFill>
                        <a:srgbClr val="FFFF00"/>
                      </a:solidFill>
                      <a:latin typeface="Times New Roman" panose="02020603050405020304" pitchFamily="18" charset="0"/>
                      <a:sym typeface="+mn-ea"/>
                    </a:rPr>
                    <a:t>1</a:t>
                  </a:r>
                  <a:endParaRPr lang="en-US" altLang="zh-CN" sz="2400" dirty="0">
                    <a:latin typeface="Times New Roman" panose="02020603050405020304" pitchFamily="18" charset="0"/>
                    <a:ea typeface="宋体" panose="02010600030101010101" pitchFamily="2" charset="-122"/>
                  </a:endParaRPr>
                </a:p>
              </p:txBody>
            </p:sp>
            <p:sp>
              <p:nvSpPr>
                <p:cNvPr id="49" name="Text Box 47"/>
                <p:cNvSpPr txBox="1"/>
                <p:nvPr/>
              </p:nvSpPr>
              <p:spPr>
                <a:xfrm>
                  <a:off x="192" y="2867"/>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A</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50" name="Text Box 48"/>
                <p:cNvSpPr txBox="1"/>
                <p:nvPr/>
              </p:nvSpPr>
              <p:spPr>
                <a:xfrm>
                  <a:off x="693" y="3367"/>
                  <a:ext cx="337"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L</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51" name="Text Box 49"/>
                <p:cNvSpPr txBox="1"/>
                <p:nvPr/>
              </p:nvSpPr>
              <p:spPr>
                <a:xfrm>
                  <a:off x="1344" y="3397"/>
                  <a:ext cx="34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sp>
              <p:nvSpPr>
                <p:cNvPr id="52" name="Text Box 50"/>
                <p:cNvSpPr txBox="1"/>
                <p:nvPr/>
              </p:nvSpPr>
              <p:spPr>
                <a:xfrm>
                  <a:off x="768" y="3697"/>
                  <a:ext cx="195" cy="290"/>
                </a:xfrm>
                <a:prstGeom prst="rect">
                  <a:avLst/>
                </a:prstGeom>
                <a:noFill/>
                <a:ln w="9525">
                  <a:noFill/>
                </a:ln>
              </p:spPr>
              <p:txBody>
                <a:bodyPr wrap="none" anchor="t" anchorCtr="0">
                  <a:spAutoFit/>
                </a:bodyPr>
                <a:p>
                  <a:endParaRPr lang="en-US" altLang="zh-CN" sz="2400" dirty="0">
                    <a:latin typeface="Times New Roman" panose="02020603050405020304" pitchFamily="18" charset="0"/>
                    <a:ea typeface="宋体" panose="02010600030101010101" pitchFamily="2" charset="-122"/>
                  </a:endParaRPr>
                </a:p>
              </p:txBody>
            </p:sp>
            <p:sp>
              <p:nvSpPr>
                <p:cNvPr id="53" name="Oval 51"/>
                <p:cNvSpPr/>
                <p:nvPr/>
              </p:nvSpPr>
              <p:spPr>
                <a:xfrm>
                  <a:off x="1056" y="3257"/>
                  <a:ext cx="240" cy="204"/>
                </a:xfrm>
                <a:prstGeom prst="ellipse">
                  <a:avLst/>
                </a:prstGeom>
                <a:solidFill>
                  <a:srgbClr val="FF7C80"/>
                </a:solidFill>
                <a:ln w="28575" cap="flat" cmpd="sng">
                  <a:solidFill>
                    <a:srgbClr val="FF7C80"/>
                  </a:solidFill>
                  <a:prstDash val="solid"/>
                  <a:round/>
                  <a:headEnd type="none" w="med" len="med"/>
                  <a:tailEnd type="none" w="med" len="med"/>
                </a:ln>
              </p:spPr>
              <p:txBody>
                <a:bodyPr wrap="none" anchor="ctr" anchorCtr="0"/>
                <a:p>
                  <a:pPr algn="ctr"/>
                  <a:endParaRPr lang="zh-CN" altLang="zh-CN" sz="2400" dirty="0">
                    <a:solidFill>
                      <a:schemeClr val="tx2"/>
                    </a:solidFill>
                    <a:latin typeface="Times New Roman" panose="02020603050405020304" pitchFamily="18" charset="0"/>
                    <a:ea typeface="宋体" panose="02010600030101010101" pitchFamily="2" charset="-122"/>
                  </a:endParaRPr>
                </a:p>
              </p:txBody>
            </p:sp>
            <p:sp>
              <p:nvSpPr>
                <p:cNvPr id="54" name="Text Box 52"/>
                <p:cNvSpPr txBox="1"/>
                <p:nvPr/>
              </p:nvSpPr>
              <p:spPr>
                <a:xfrm>
                  <a:off x="803" y="3112"/>
                  <a:ext cx="254"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55" name="Line 53"/>
                <p:cNvSpPr/>
                <p:nvPr/>
              </p:nvSpPr>
              <p:spPr>
                <a:xfrm>
                  <a:off x="1152" y="2832"/>
                  <a:ext cx="240" cy="240"/>
                </a:xfrm>
                <a:prstGeom prst="line">
                  <a:avLst/>
                </a:prstGeom>
                <a:ln w="28575" cap="flat" cmpd="sng">
                  <a:solidFill>
                    <a:schemeClr val="hlink"/>
                  </a:solidFill>
                  <a:prstDash val="solid"/>
                  <a:round/>
                  <a:headEnd type="none" w="med" len="med"/>
                  <a:tailEnd type="none" w="med" len="med"/>
                </a:ln>
              </p:spPr>
            </p:sp>
            <p:sp>
              <p:nvSpPr>
                <p:cNvPr id="56" name="Oval 54"/>
                <p:cNvSpPr/>
                <p:nvPr/>
              </p:nvSpPr>
              <p:spPr>
                <a:xfrm>
                  <a:off x="973" y="2692"/>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7" name="Oval 55"/>
                <p:cNvSpPr/>
                <p:nvPr/>
              </p:nvSpPr>
              <p:spPr>
                <a:xfrm>
                  <a:off x="1296" y="3018"/>
                  <a:ext cx="240" cy="204"/>
                </a:xfrm>
                <a:prstGeom prst="ellipse">
                  <a:avLst/>
                </a:prstGeom>
                <a:solidFill>
                  <a:srgbClr val="99FF99"/>
                </a:solidFill>
                <a:ln w="28575" cap="flat" cmpd="sng">
                  <a:solidFill>
                    <a:srgbClr val="008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8" name="Text Box 56"/>
                <p:cNvSpPr txBox="1"/>
                <p:nvPr/>
              </p:nvSpPr>
              <p:spPr>
                <a:xfrm>
                  <a:off x="1968" y="3168"/>
                  <a:ext cx="333" cy="290"/>
                </a:xfrm>
                <a:prstGeom prst="rect">
                  <a:avLst/>
                </a:prstGeom>
                <a:noFill/>
                <a:ln w="9525">
                  <a:noFill/>
                </a:ln>
              </p:spPr>
              <p:txBody>
                <a:bodyPr wrap="none" anchor="t" anchorCtr="0">
                  <a:spAutoFit/>
                </a:bodyPr>
                <a:p>
                  <a:r>
                    <a:rPr lang="en-US" altLang="zh-CN" sz="2400" b="1" dirty="0">
                      <a:solidFill>
                        <a:srgbClr val="003399"/>
                      </a:solidFill>
                      <a:latin typeface="Times New Roman" panose="02020603050405020304" pitchFamily="18" charset="0"/>
                      <a:ea typeface="宋体" panose="02010600030101010101" pitchFamily="2" charset="-122"/>
                    </a:rPr>
                    <a:t>B</a:t>
                  </a:r>
                  <a:r>
                    <a:rPr lang="en-US" altLang="zh-CN" sz="2400" b="1" baseline="-25000" dirty="0">
                      <a:solidFill>
                        <a:srgbClr val="003399"/>
                      </a:solidFill>
                      <a:latin typeface="Times New Roman" panose="02020603050405020304" pitchFamily="18" charset="0"/>
                      <a:ea typeface="宋体" panose="02010600030101010101" pitchFamily="2" charset="-122"/>
                    </a:rPr>
                    <a:t>R</a:t>
                  </a:r>
                  <a:endParaRPr lang="en-US" altLang="zh-CN" sz="2400" b="1" baseline="-25000" dirty="0">
                    <a:solidFill>
                      <a:srgbClr val="003399"/>
                    </a:solidFill>
                    <a:latin typeface="Times New Roman" panose="02020603050405020304" pitchFamily="18" charset="0"/>
                    <a:ea typeface="宋体" panose="02010600030101010101" pitchFamily="2" charset="-122"/>
                  </a:endParaRPr>
                </a:p>
              </p:txBody>
            </p:sp>
          </p:grpSp>
        </p:grpSp>
        <p:sp>
          <p:nvSpPr>
            <p:cNvPr id="87097" name="Oval 57"/>
            <p:cNvSpPr/>
            <p:nvPr/>
          </p:nvSpPr>
          <p:spPr>
            <a:xfrm>
              <a:off x="4838" y="4153"/>
              <a:ext cx="2947" cy="3855"/>
            </a:xfrm>
            <a:prstGeom prst="ellipse">
              <a:avLst/>
            </a:prstGeom>
            <a:noFill/>
            <a:ln w="38100" cap="rnd" cmpd="sng">
              <a:solidFill>
                <a:srgbClr val="FF0000"/>
              </a:solidFill>
              <a:prstDash val="sysDot"/>
              <a:round/>
              <a:headEnd type="none" w="med" len="med"/>
              <a:tailEnd type="none" w="med" len="med"/>
            </a:ln>
          </p:spPr>
          <p:txBody>
            <a:bodyPr wrap="none" anchor="ctr" anchorCtr="0"/>
            <a:p>
              <a:pPr algn="ctr"/>
              <a:endParaRPr lang="zh-CN" altLang="zh-CN" dirty="0">
                <a:latin typeface="Arial" panose="020B0604020202020204" pitchFamily="34" charset="0"/>
                <a:ea typeface="宋体" panose="02010600030101010101" pitchFamily="2" charset="-122"/>
              </a:endParaRPr>
            </a:p>
          </p:txBody>
        </p:sp>
        <p:sp>
          <p:nvSpPr>
            <p:cNvPr id="87098" name="Oval 58"/>
            <p:cNvSpPr/>
            <p:nvPr/>
          </p:nvSpPr>
          <p:spPr>
            <a:xfrm>
              <a:off x="10620" y="4265"/>
              <a:ext cx="3970" cy="3063"/>
            </a:xfrm>
            <a:prstGeom prst="ellipse">
              <a:avLst/>
            </a:prstGeom>
            <a:noFill/>
            <a:ln w="38100" cap="rnd" cmpd="sng">
              <a:solidFill>
                <a:srgbClr val="FF0000"/>
              </a:solidFill>
              <a:prstDash val="sysDot"/>
              <a:round/>
              <a:headEnd type="none" w="med" len="med"/>
              <a:tailEnd type="none" w="med" len="med"/>
            </a:ln>
          </p:spPr>
          <p:txBody>
            <a:bodyPr wrap="none" anchor="ctr" anchorCtr="0"/>
            <a:p>
              <a:pPr algn="ctr"/>
              <a:endParaRPr lang="zh-CN" altLang="zh-CN" dirty="0">
                <a:latin typeface="Arial" panose="020B0604020202020204" pitchFamily="34" charset="0"/>
                <a:ea typeface="宋体" panose="02010600030101010101" pitchFamily="2" charset="-122"/>
              </a:endParaRPr>
            </a:p>
          </p:txBody>
        </p:sp>
      </p:grpSp>
      <p:sp>
        <p:nvSpPr>
          <p:cNvPr id="59" name="文本框 58"/>
          <p:cNvSpPr txBox="1"/>
          <p:nvPr/>
        </p:nvSpPr>
        <p:spPr>
          <a:xfrm>
            <a:off x="8111490" y="1484630"/>
            <a:ext cx="3766820" cy="924560"/>
          </a:xfrm>
          <a:prstGeom prst="rect">
            <a:avLst/>
          </a:prstGeom>
        </p:spPr>
        <p:txBody>
          <a:bodyPr vert="horz" wrap="square" lIns="91440" tIns="45720" rIns="91440" bIns="45720" rtlCol="0" anchor="t">
            <a:noAutofit/>
          </a:bodyPr>
          <a:p>
            <a:pPr lvl="1" indent="0" eaLnBrk="1" hangingPunct="1">
              <a:buClr>
                <a:schemeClr val="accent2"/>
              </a:buClr>
              <a:buFont typeface="Wingdings" panose="05000000000000000000" pitchFamily="2" charset="2"/>
              <a:buNone/>
            </a:pPr>
            <a:r>
              <a:rPr lang="zh-CN" altLang="en-US" sz="2400" u="sng" dirty="0">
                <a:solidFill>
                  <a:srgbClr val="FF0000"/>
                </a:solidFill>
                <a:latin typeface="黑体" panose="02010609060101010101" pitchFamily="2" charset="-122"/>
                <a:ea typeface="黑体" panose="02010609060101010101" pitchFamily="2" charset="-122"/>
                <a:sym typeface="+mn-ea"/>
              </a:rPr>
              <a:t>若已知</a:t>
            </a:r>
            <a:r>
              <a:rPr lang="en-US" altLang="zh-CN" sz="2400" u="sng" dirty="0">
                <a:solidFill>
                  <a:srgbClr val="FF0000"/>
                </a:solidFill>
                <a:latin typeface="黑体" panose="02010609060101010101" pitchFamily="2" charset="-122"/>
                <a:ea typeface="黑体" panose="02010609060101010101" pitchFamily="2" charset="-122"/>
                <a:sym typeface="+mn-ea"/>
              </a:rPr>
              <a:t>A\B\C</a:t>
            </a:r>
            <a:r>
              <a:rPr lang="zh-CN" altLang="en-US" sz="2400" u="sng" dirty="0">
                <a:solidFill>
                  <a:srgbClr val="FF0000"/>
                </a:solidFill>
                <a:latin typeface="黑体" panose="02010609060101010101" pitchFamily="2" charset="-122"/>
                <a:ea typeface="黑体" panose="02010609060101010101" pitchFamily="2" charset="-122"/>
                <a:sym typeface="+mn-ea"/>
              </a:rPr>
              <a:t>三个结点指针，代码如何写？？</a:t>
            </a:r>
            <a:endParaRPr lang="zh-CN" altLang="en-US" sz="2400" u="sng" dirty="0">
              <a:solidFill>
                <a:srgbClr val="FF0000"/>
              </a:solidFill>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先右后左双向旋转举例</a:t>
            </a:r>
            <a:endParaRPr lang="zh-CN" altLang="en-US" sz="2800" dirty="0">
              <a:latin typeface="黑体" panose="02010609060101010101" pitchFamily="2" charset="-122"/>
              <a:ea typeface="黑体" panose="02010609060101010101" pitchFamily="2" charset="-122"/>
              <a:sym typeface="+mn-ea"/>
            </a:endParaRPr>
          </a:p>
          <a:p>
            <a:pPr marL="0" lvl="1" indent="0" algn="l" eaLnBrk="1" hangingPunct="1">
              <a:buClrTx/>
              <a:buSzTx/>
              <a:buFont typeface="Wingdings" panose="05000000000000000000" charset="0"/>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AVL</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树如下图，插入新数据</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66</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，求插入后的树</a:t>
            </a:r>
            <a:endParaRPr lang="zh-CN" altLang="en-US" b="0" dirty="0">
              <a:latin typeface="黑体" panose="02010609060101010101" pitchFamily="2" charset="-122"/>
              <a:ea typeface="黑体" panose="02010609060101010101" pitchFamily="2" charset="-122"/>
              <a:cs typeface="黑体" panose="02010609060101010101" pitchFamily="2" charset="-122"/>
            </a:endParaRPr>
          </a:p>
          <a:p>
            <a:pPr marL="0" lvl="1" indent="0" algn="l" eaLnBrk="1" hangingPunct="1">
              <a:buClrTx/>
              <a:buSzTx/>
              <a:buFont typeface="Wingdings" panose="05000000000000000000" charset="0"/>
              <a:buNone/>
            </a:pPr>
            <a:endParaRPr lang="zh-CN" altLang="en-US" sz="2800" dirty="0">
              <a:latin typeface="黑体" panose="02010609060101010101" pitchFamily="2" charset="-122"/>
              <a:ea typeface="黑体" panose="02010609060101010101" pitchFamily="2" charset="-122"/>
              <a:sym typeface="+mn-ea"/>
            </a:endParaRPr>
          </a:p>
          <a:p>
            <a:pPr marL="0" lvl="1" indent="0" algn="l" eaLnBrk="1" hangingPunct="1">
              <a:buClrTx/>
              <a:buSzTx/>
              <a:buFont typeface="Wingdings" panose="05000000000000000000" charset="0"/>
              <a:buNone/>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8068" name="Group 42"/>
          <p:cNvGrpSpPr/>
          <p:nvPr/>
        </p:nvGrpSpPr>
        <p:grpSpPr>
          <a:xfrm>
            <a:off x="1343343" y="2348865"/>
            <a:ext cx="3017837" cy="2686050"/>
            <a:chOff x="249" y="1298"/>
            <a:chExt cx="1901" cy="1692"/>
          </a:xfrm>
        </p:grpSpPr>
        <p:sp>
          <p:nvSpPr>
            <p:cNvPr id="88069" name="Oval 5"/>
            <p:cNvSpPr/>
            <p:nvPr/>
          </p:nvSpPr>
          <p:spPr>
            <a:xfrm>
              <a:off x="1066" y="1298"/>
              <a:ext cx="225" cy="240"/>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40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70" name="Oval 6"/>
            <p:cNvSpPr/>
            <p:nvPr/>
          </p:nvSpPr>
          <p:spPr>
            <a:xfrm>
              <a:off x="1383" y="1661"/>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71" name="Oval 7"/>
            <p:cNvSpPr/>
            <p:nvPr/>
          </p:nvSpPr>
          <p:spPr>
            <a:xfrm>
              <a:off x="249" y="1978"/>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72" name="Oval 8"/>
            <p:cNvSpPr/>
            <p:nvPr/>
          </p:nvSpPr>
          <p:spPr>
            <a:xfrm>
              <a:off x="1701" y="1978"/>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73" name="Oval 9"/>
            <p:cNvSpPr/>
            <p:nvPr/>
          </p:nvSpPr>
          <p:spPr>
            <a:xfrm>
              <a:off x="1156" y="2024"/>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74" name="Line 10"/>
            <p:cNvSpPr/>
            <p:nvPr/>
          </p:nvSpPr>
          <p:spPr>
            <a:xfrm flipH="1">
              <a:off x="793" y="1479"/>
              <a:ext cx="272" cy="182"/>
            </a:xfrm>
            <a:prstGeom prst="line">
              <a:avLst/>
            </a:prstGeom>
            <a:ln w="38100" cap="flat" cmpd="sng">
              <a:solidFill>
                <a:srgbClr val="336699"/>
              </a:solidFill>
              <a:prstDash val="solid"/>
              <a:round/>
              <a:headEnd type="none" w="med" len="med"/>
              <a:tailEnd type="none" w="med" len="med"/>
            </a:ln>
          </p:spPr>
        </p:sp>
        <p:sp>
          <p:nvSpPr>
            <p:cNvPr id="88075" name="Line 11"/>
            <p:cNvSpPr/>
            <p:nvPr/>
          </p:nvSpPr>
          <p:spPr>
            <a:xfrm flipH="1">
              <a:off x="426" y="1867"/>
              <a:ext cx="196" cy="144"/>
            </a:xfrm>
            <a:prstGeom prst="line">
              <a:avLst/>
            </a:prstGeom>
            <a:ln w="38100" cap="flat" cmpd="sng">
              <a:solidFill>
                <a:srgbClr val="666699"/>
              </a:solidFill>
              <a:prstDash val="solid"/>
              <a:round/>
              <a:headEnd type="none" w="med" len="med"/>
              <a:tailEnd type="none" w="med" len="med"/>
            </a:ln>
          </p:spPr>
        </p:sp>
        <p:sp>
          <p:nvSpPr>
            <p:cNvPr id="88076" name="Line 12"/>
            <p:cNvSpPr/>
            <p:nvPr/>
          </p:nvSpPr>
          <p:spPr>
            <a:xfrm>
              <a:off x="1247" y="1497"/>
              <a:ext cx="183" cy="164"/>
            </a:xfrm>
            <a:prstGeom prst="line">
              <a:avLst/>
            </a:prstGeom>
            <a:ln w="38100" cap="flat" cmpd="sng">
              <a:solidFill>
                <a:srgbClr val="336699"/>
              </a:solidFill>
              <a:prstDash val="solid"/>
              <a:round/>
              <a:headEnd type="none" w="med" len="med"/>
              <a:tailEnd type="none" w="med" len="med"/>
            </a:ln>
          </p:spPr>
        </p:sp>
        <p:sp>
          <p:nvSpPr>
            <p:cNvPr id="88077" name="Line 13"/>
            <p:cNvSpPr/>
            <p:nvPr/>
          </p:nvSpPr>
          <p:spPr>
            <a:xfrm flipH="1">
              <a:off x="1292" y="1888"/>
              <a:ext cx="137" cy="136"/>
            </a:xfrm>
            <a:prstGeom prst="line">
              <a:avLst/>
            </a:prstGeom>
            <a:ln w="38100" cap="flat" cmpd="sng">
              <a:solidFill>
                <a:srgbClr val="336699"/>
              </a:solidFill>
              <a:prstDash val="solid"/>
              <a:round/>
              <a:headEnd type="none" w="med" len="med"/>
              <a:tailEnd type="none" w="med" len="med"/>
            </a:ln>
          </p:spPr>
        </p:sp>
        <p:sp>
          <p:nvSpPr>
            <p:cNvPr id="88078" name="Line 14"/>
            <p:cNvSpPr/>
            <p:nvPr/>
          </p:nvSpPr>
          <p:spPr>
            <a:xfrm>
              <a:off x="1610" y="1842"/>
              <a:ext cx="136" cy="137"/>
            </a:xfrm>
            <a:prstGeom prst="line">
              <a:avLst/>
            </a:prstGeom>
            <a:ln w="38100" cap="flat" cmpd="sng">
              <a:solidFill>
                <a:srgbClr val="336699"/>
              </a:solidFill>
              <a:prstDash val="solid"/>
              <a:round/>
              <a:headEnd type="none" w="med" len="med"/>
              <a:tailEnd type="none" w="med" len="med"/>
            </a:ln>
          </p:spPr>
        </p:sp>
        <p:sp>
          <p:nvSpPr>
            <p:cNvPr id="88079" name="Oval 15"/>
            <p:cNvSpPr/>
            <p:nvPr/>
          </p:nvSpPr>
          <p:spPr>
            <a:xfrm>
              <a:off x="1610" y="2750"/>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80" name="Line 16"/>
            <p:cNvSpPr/>
            <p:nvPr/>
          </p:nvSpPr>
          <p:spPr>
            <a:xfrm flipH="1" flipV="1">
              <a:off x="1610" y="2614"/>
              <a:ext cx="91" cy="136"/>
            </a:xfrm>
            <a:prstGeom prst="line">
              <a:avLst/>
            </a:prstGeom>
            <a:ln w="38100" cap="flat" cmpd="sng">
              <a:solidFill>
                <a:srgbClr val="336699"/>
              </a:solidFill>
              <a:prstDash val="solid"/>
              <a:round/>
              <a:headEnd type="none" w="med" len="med"/>
              <a:tailEnd type="none" w="med" len="med"/>
            </a:ln>
          </p:spPr>
        </p:sp>
        <p:sp>
          <p:nvSpPr>
            <p:cNvPr id="88081" name="Oval 17"/>
            <p:cNvSpPr/>
            <p:nvPr/>
          </p:nvSpPr>
          <p:spPr>
            <a:xfrm>
              <a:off x="884" y="2387"/>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82" name="Oval 18"/>
            <p:cNvSpPr/>
            <p:nvPr/>
          </p:nvSpPr>
          <p:spPr>
            <a:xfrm>
              <a:off x="612" y="1661"/>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83" name="Oval 19"/>
            <p:cNvSpPr/>
            <p:nvPr/>
          </p:nvSpPr>
          <p:spPr>
            <a:xfrm>
              <a:off x="1429" y="2387"/>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84" name="Line 20"/>
            <p:cNvSpPr/>
            <p:nvPr/>
          </p:nvSpPr>
          <p:spPr>
            <a:xfrm>
              <a:off x="1338" y="2251"/>
              <a:ext cx="136" cy="181"/>
            </a:xfrm>
            <a:prstGeom prst="line">
              <a:avLst/>
            </a:prstGeom>
            <a:ln w="38100" cap="flat" cmpd="sng">
              <a:solidFill>
                <a:srgbClr val="336699"/>
              </a:solidFill>
              <a:prstDash val="solid"/>
              <a:round/>
              <a:headEnd type="none" w="med" len="med"/>
              <a:tailEnd type="none" w="med" len="med"/>
            </a:ln>
          </p:spPr>
        </p:sp>
        <p:sp>
          <p:nvSpPr>
            <p:cNvPr id="88085" name="Line 21"/>
            <p:cNvSpPr/>
            <p:nvPr/>
          </p:nvSpPr>
          <p:spPr>
            <a:xfrm flipH="1">
              <a:off x="1020" y="2251"/>
              <a:ext cx="181" cy="181"/>
            </a:xfrm>
            <a:prstGeom prst="line">
              <a:avLst/>
            </a:prstGeom>
            <a:ln w="38100" cap="flat" cmpd="sng">
              <a:solidFill>
                <a:srgbClr val="336699"/>
              </a:solidFill>
              <a:prstDash val="solid"/>
              <a:round/>
              <a:headEnd type="none" w="med" len="med"/>
              <a:tailEnd type="none" w="med" len="med"/>
            </a:ln>
          </p:spPr>
        </p:sp>
        <p:sp>
          <p:nvSpPr>
            <p:cNvPr id="88086" name="Line 40"/>
            <p:cNvSpPr/>
            <p:nvPr/>
          </p:nvSpPr>
          <p:spPr>
            <a:xfrm>
              <a:off x="1882" y="2205"/>
              <a:ext cx="91" cy="136"/>
            </a:xfrm>
            <a:prstGeom prst="line">
              <a:avLst/>
            </a:prstGeom>
            <a:ln w="38100" cap="flat" cmpd="sng">
              <a:solidFill>
                <a:srgbClr val="666699"/>
              </a:solidFill>
              <a:prstDash val="solid"/>
              <a:round/>
              <a:headEnd type="none" w="med" len="med"/>
              <a:tailEnd type="none" w="med" len="med"/>
            </a:ln>
          </p:spPr>
        </p:sp>
        <p:sp>
          <p:nvSpPr>
            <p:cNvPr id="88087" name="Oval 41"/>
            <p:cNvSpPr/>
            <p:nvPr/>
          </p:nvSpPr>
          <p:spPr>
            <a:xfrm>
              <a:off x="1927" y="2341"/>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94</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grpSp>
        <p:nvGrpSpPr>
          <p:cNvPr id="88088" name="Group 63"/>
          <p:cNvGrpSpPr/>
          <p:nvPr/>
        </p:nvGrpSpPr>
        <p:grpSpPr>
          <a:xfrm>
            <a:off x="5448618" y="2348865"/>
            <a:ext cx="3592512" cy="2036763"/>
            <a:chOff x="2835" y="1298"/>
            <a:chExt cx="2263" cy="1283"/>
          </a:xfrm>
        </p:grpSpPr>
        <p:sp>
          <p:nvSpPr>
            <p:cNvPr id="88089" name="Oval 44"/>
            <p:cNvSpPr/>
            <p:nvPr/>
          </p:nvSpPr>
          <p:spPr>
            <a:xfrm>
              <a:off x="3515" y="1661"/>
              <a:ext cx="225" cy="240"/>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40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90" name="Oval 45"/>
            <p:cNvSpPr/>
            <p:nvPr/>
          </p:nvSpPr>
          <p:spPr>
            <a:xfrm>
              <a:off x="4331" y="1662"/>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70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91" name="Oval 46"/>
            <p:cNvSpPr/>
            <p:nvPr/>
          </p:nvSpPr>
          <p:spPr>
            <a:xfrm>
              <a:off x="2835" y="2296"/>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92" name="Oval 47"/>
            <p:cNvSpPr/>
            <p:nvPr/>
          </p:nvSpPr>
          <p:spPr>
            <a:xfrm>
              <a:off x="4649" y="1979"/>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92</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93" name="Oval 48"/>
            <p:cNvSpPr/>
            <p:nvPr/>
          </p:nvSpPr>
          <p:spPr>
            <a:xfrm>
              <a:off x="3878" y="1298"/>
              <a:ext cx="224" cy="239"/>
            </a:xfrm>
            <a:prstGeom prst="ellipse">
              <a:avLst/>
            </a:prstGeom>
            <a:solidFill>
              <a:srgbClr val="FF99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094" name="Line 49"/>
            <p:cNvSpPr/>
            <p:nvPr/>
          </p:nvSpPr>
          <p:spPr>
            <a:xfrm flipH="1">
              <a:off x="3696" y="1480"/>
              <a:ext cx="182" cy="181"/>
            </a:xfrm>
            <a:prstGeom prst="line">
              <a:avLst/>
            </a:prstGeom>
            <a:ln w="38100" cap="flat" cmpd="sng">
              <a:solidFill>
                <a:srgbClr val="336699"/>
              </a:solidFill>
              <a:prstDash val="solid"/>
              <a:round/>
              <a:headEnd type="none" w="med" len="med"/>
              <a:tailEnd type="none" w="med" len="med"/>
            </a:ln>
          </p:spPr>
        </p:sp>
        <p:sp>
          <p:nvSpPr>
            <p:cNvPr id="88095" name="Line 50"/>
            <p:cNvSpPr/>
            <p:nvPr/>
          </p:nvSpPr>
          <p:spPr>
            <a:xfrm flipH="1">
              <a:off x="2925" y="2160"/>
              <a:ext cx="196" cy="144"/>
            </a:xfrm>
            <a:prstGeom prst="line">
              <a:avLst/>
            </a:prstGeom>
            <a:ln w="38100" cap="flat" cmpd="sng">
              <a:solidFill>
                <a:srgbClr val="666699"/>
              </a:solidFill>
              <a:prstDash val="solid"/>
              <a:round/>
              <a:headEnd type="none" w="med" len="med"/>
              <a:tailEnd type="none" w="med" len="med"/>
            </a:ln>
          </p:spPr>
        </p:sp>
        <p:sp>
          <p:nvSpPr>
            <p:cNvPr id="88096" name="Line 51"/>
            <p:cNvSpPr/>
            <p:nvPr/>
          </p:nvSpPr>
          <p:spPr>
            <a:xfrm>
              <a:off x="4105" y="1480"/>
              <a:ext cx="273" cy="182"/>
            </a:xfrm>
            <a:prstGeom prst="line">
              <a:avLst/>
            </a:prstGeom>
            <a:ln w="38100" cap="flat" cmpd="sng">
              <a:solidFill>
                <a:srgbClr val="336699"/>
              </a:solidFill>
              <a:prstDash val="solid"/>
              <a:round/>
              <a:headEnd type="none" w="med" len="med"/>
              <a:tailEnd type="none" w="med" len="med"/>
            </a:ln>
          </p:spPr>
        </p:sp>
        <p:sp>
          <p:nvSpPr>
            <p:cNvPr id="88097" name="Line 52"/>
            <p:cNvSpPr/>
            <p:nvPr/>
          </p:nvSpPr>
          <p:spPr>
            <a:xfrm flipH="1">
              <a:off x="3288" y="1842"/>
              <a:ext cx="228" cy="182"/>
            </a:xfrm>
            <a:prstGeom prst="line">
              <a:avLst/>
            </a:prstGeom>
            <a:ln w="38100" cap="flat" cmpd="sng">
              <a:solidFill>
                <a:srgbClr val="336699"/>
              </a:solidFill>
              <a:prstDash val="solid"/>
              <a:round/>
              <a:headEnd type="none" w="med" len="med"/>
              <a:tailEnd type="none" w="med" len="med"/>
            </a:ln>
          </p:spPr>
        </p:sp>
        <p:sp>
          <p:nvSpPr>
            <p:cNvPr id="88098" name="Line 53"/>
            <p:cNvSpPr/>
            <p:nvPr/>
          </p:nvSpPr>
          <p:spPr>
            <a:xfrm>
              <a:off x="4558" y="1843"/>
              <a:ext cx="136" cy="137"/>
            </a:xfrm>
            <a:prstGeom prst="line">
              <a:avLst/>
            </a:prstGeom>
            <a:ln w="38100" cap="flat" cmpd="sng">
              <a:solidFill>
                <a:srgbClr val="336699"/>
              </a:solidFill>
              <a:prstDash val="solid"/>
              <a:round/>
              <a:headEnd type="none" w="med" len="med"/>
              <a:tailEnd type="none" w="med" len="med"/>
            </a:ln>
          </p:spPr>
        </p:sp>
        <p:sp>
          <p:nvSpPr>
            <p:cNvPr id="88099" name="Oval 54"/>
            <p:cNvSpPr/>
            <p:nvPr/>
          </p:nvSpPr>
          <p:spPr>
            <a:xfrm>
              <a:off x="4286" y="2341"/>
              <a:ext cx="223" cy="240"/>
            </a:xfrm>
            <a:prstGeom prst="ellipse">
              <a:avLst/>
            </a:prstGeom>
            <a:solidFill>
              <a:srgbClr val="FFFF99"/>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66</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100" name="Line 55"/>
            <p:cNvSpPr/>
            <p:nvPr/>
          </p:nvSpPr>
          <p:spPr>
            <a:xfrm flipH="1" flipV="1">
              <a:off x="4286" y="2205"/>
              <a:ext cx="91" cy="136"/>
            </a:xfrm>
            <a:prstGeom prst="line">
              <a:avLst/>
            </a:prstGeom>
            <a:ln w="38100" cap="flat" cmpd="sng">
              <a:solidFill>
                <a:srgbClr val="336699"/>
              </a:solidFill>
              <a:prstDash val="solid"/>
              <a:round/>
              <a:headEnd type="none" w="med" len="med"/>
              <a:tailEnd type="none" w="med" len="med"/>
            </a:ln>
          </p:spPr>
        </p:sp>
        <p:sp>
          <p:nvSpPr>
            <p:cNvPr id="88101" name="Oval 56"/>
            <p:cNvSpPr/>
            <p:nvPr/>
          </p:nvSpPr>
          <p:spPr>
            <a:xfrm>
              <a:off x="3742" y="2024"/>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50</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102" name="Oval 57"/>
            <p:cNvSpPr/>
            <p:nvPr/>
          </p:nvSpPr>
          <p:spPr>
            <a:xfrm>
              <a:off x="3107" y="1979"/>
              <a:ext cx="224"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13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103" name="Oval 58"/>
            <p:cNvSpPr/>
            <p:nvPr/>
          </p:nvSpPr>
          <p:spPr>
            <a:xfrm>
              <a:off x="4105" y="2024"/>
              <a:ext cx="224" cy="238"/>
            </a:xfrm>
            <a:prstGeom prst="ellipse">
              <a:avLst/>
            </a:prstGeom>
            <a:solidFill>
              <a:srgbClr val="99CCFF"/>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63</a:t>
              </a:r>
              <a:endParaRPr lang="en-US" altLang="zh-CN" sz="1600" b="1" dirty="0">
                <a:solidFill>
                  <a:srgbClr val="003366"/>
                </a:solidFill>
                <a:latin typeface="Times New Roman" panose="02020603050405020304" pitchFamily="18" charset="0"/>
                <a:ea typeface="宋体" panose="02010600030101010101" pitchFamily="2" charset="-122"/>
              </a:endParaRPr>
            </a:p>
          </p:txBody>
        </p:sp>
        <p:sp>
          <p:nvSpPr>
            <p:cNvPr id="88104" name="Line 59"/>
            <p:cNvSpPr/>
            <p:nvPr/>
          </p:nvSpPr>
          <p:spPr>
            <a:xfrm flipH="1">
              <a:off x="4241" y="1842"/>
              <a:ext cx="136" cy="182"/>
            </a:xfrm>
            <a:prstGeom prst="line">
              <a:avLst/>
            </a:prstGeom>
            <a:ln w="38100" cap="flat" cmpd="sng">
              <a:solidFill>
                <a:srgbClr val="336699"/>
              </a:solidFill>
              <a:prstDash val="solid"/>
              <a:round/>
              <a:headEnd type="none" w="med" len="med"/>
              <a:tailEnd type="none" w="med" len="med"/>
            </a:ln>
          </p:spPr>
        </p:sp>
        <p:sp>
          <p:nvSpPr>
            <p:cNvPr id="88105" name="Line 60"/>
            <p:cNvSpPr/>
            <p:nvPr/>
          </p:nvSpPr>
          <p:spPr>
            <a:xfrm>
              <a:off x="3696" y="1842"/>
              <a:ext cx="137" cy="182"/>
            </a:xfrm>
            <a:prstGeom prst="line">
              <a:avLst/>
            </a:prstGeom>
            <a:ln w="38100" cap="flat" cmpd="sng">
              <a:solidFill>
                <a:srgbClr val="336699"/>
              </a:solidFill>
              <a:prstDash val="solid"/>
              <a:round/>
              <a:headEnd type="none" w="med" len="med"/>
              <a:tailEnd type="none" w="med" len="med"/>
            </a:ln>
          </p:spPr>
        </p:sp>
        <p:sp>
          <p:nvSpPr>
            <p:cNvPr id="88106" name="Line 61"/>
            <p:cNvSpPr/>
            <p:nvPr/>
          </p:nvSpPr>
          <p:spPr>
            <a:xfrm>
              <a:off x="4830" y="2206"/>
              <a:ext cx="91" cy="136"/>
            </a:xfrm>
            <a:prstGeom prst="line">
              <a:avLst/>
            </a:prstGeom>
            <a:ln w="38100" cap="flat" cmpd="sng">
              <a:solidFill>
                <a:srgbClr val="666699"/>
              </a:solidFill>
              <a:prstDash val="solid"/>
              <a:round/>
              <a:headEnd type="none" w="med" len="med"/>
              <a:tailEnd type="none" w="med" len="med"/>
            </a:ln>
          </p:spPr>
        </p:sp>
        <p:sp>
          <p:nvSpPr>
            <p:cNvPr id="88107" name="Oval 62"/>
            <p:cNvSpPr/>
            <p:nvPr/>
          </p:nvSpPr>
          <p:spPr>
            <a:xfrm>
              <a:off x="4875" y="2342"/>
              <a:ext cx="223" cy="239"/>
            </a:xfrm>
            <a:prstGeom prst="ellipse">
              <a:avLst/>
            </a:prstGeom>
            <a:solidFill>
              <a:srgbClr val="CCFFCC"/>
            </a:solidFill>
            <a:ln w="25400" cap="sq" cmpd="sng">
              <a:solidFill>
                <a:srgbClr val="800000"/>
              </a:solidFill>
              <a:prstDash val="solid"/>
              <a:round/>
              <a:headEnd type="none" w="sm" len="sm"/>
              <a:tailEnd type="none" w="sm" len="sm"/>
            </a:ln>
          </p:spPr>
          <p:txBody>
            <a:bodyPr wrap="none" anchor="ctr" anchorCtr="0"/>
            <a:p>
              <a:pPr algn="ctr"/>
              <a:r>
                <a:rPr lang="en-US" altLang="zh-CN" sz="1600" b="1" dirty="0">
                  <a:solidFill>
                    <a:srgbClr val="003366"/>
                  </a:solidFill>
                  <a:latin typeface="Times New Roman" panose="02020603050405020304" pitchFamily="18" charset="0"/>
                  <a:ea typeface="宋体" panose="02010600030101010101" pitchFamily="2" charset="-122"/>
                </a:rPr>
                <a:t>94</a:t>
              </a:r>
              <a:endParaRPr lang="en-US" altLang="zh-CN" sz="1600" b="1" dirty="0">
                <a:solidFill>
                  <a:srgbClr val="003366"/>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衡量查找算法的标准</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时间复杂度</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空间复杂度</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平均查找长度ASL，为确定记录在表中的位置所进行的和关键字比较的次数的平均值</a:t>
            </a:r>
            <a:endParaRPr lang="zh-CN" altLang="en-US" sz="2400" dirty="0">
              <a:latin typeface="黑体" panose="02010609060101010101" pitchFamily="2" charset="-122"/>
              <a:ea typeface="黑体" panose="02010609060101010101" pitchFamily="2" charset="-122"/>
              <a:cs typeface="+mn-ea"/>
            </a:endParaRPr>
          </a:p>
          <a:p>
            <a:pPr marL="609600" indent="-609600" eaLnBrk="1" hangingPunct="1">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sym typeface="+mn-ea"/>
              </a:rPr>
              <a:t>n</a:t>
            </a:r>
            <a:endParaRPr lang="en-US" altLang="zh-CN" sz="2400" b="0" dirty="0">
              <a:latin typeface="黑体" panose="02010609060101010101" pitchFamily="2" charset="-122"/>
              <a:ea typeface="黑体" panose="02010609060101010101" pitchFamily="2" charset="-122"/>
            </a:endParaRPr>
          </a:p>
          <a:p>
            <a:pPr marL="609600" indent="-609600" eaLnBrk="1" hangingPunct="1">
              <a:lnSpc>
                <a:spcPct val="80000"/>
              </a:lnSpc>
              <a:spcBef>
                <a:spcPct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ASL = ∑ P</a:t>
            </a:r>
            <a:r>
              <a:rPr lang="en-US" altLang="zh-CN" sz="2400" baseline="-25000" dirty="0">
                <a:latin typeface="黑体" panose="02010609060101010101" pitchFamily="2" charset="-122"/>
                <a:ea typeface="黑体" panose="02010609060101010101" pitchFamily="2" charset="-122"/>
                <a:sym typeface="+mn-ea"/>
              </a:rPr>
              <a:t>i</a:t>
            </a:r>
            <a:r>
              <a:rPr lang="en-US" altLang="zh-CN" sz="2400" dirty="0">
                <a:latin typeface="黑体" panose="02010609060101010101" pitchFamily="2" charset="-122"/>
                <a:ea typeface="黑体" panose="02010609060101010101" pitchFamily="2" charset="-122"/>
                <a:sym typeface="+mn-ea"/>
              </a:rPr>
              <a:t>C</a:t>
            </a:r>
            <a:r>
              <a:rPr lang="en-US" altLang="zh-CN" sz="2400" baseline="-25000" dirty="0">
                <a:latin typeface="黑体" panose="02010609060101010101" pitchFamily="2" charset="-122"/>
                <a:ea typeface="黑体" panose="02010609060101010101" pitchFamily="2" charset="-122"/>
                <a:sym typeface="+mn-ea"/>
              </a:rPr>
              <a:t>i</a:t>
            </a:r>
            <a:endParaRPr lang="en-US" altLang="zh-CN" sz="2400" b="0" baseline="-25000" dirty="0">
              <a:latin typeface="黑体" panose="02010609060101010101" pitchFamily="2" charset="-122"/>
              <a:ea typeface="黑体" panose="02010609060101010101" pitchFamily="2" charset="-122"/>
            </a:endParaRPr>
          </a:p>
          <a:p>
            <a:pPr marL="609600" indent="-609600" eaLnBrk="1" hangingPunct="1">
              <a:lnSpc>
                <a:spcPct val="60000"/>
              </a:lnSpc>
              <a:spcBef>
                <a:spcPct val="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i=1</a:t>
            </a:r>
            <a:endParaRPr lang="en-US" altLang="zh-CN" sz="2400" b="0" dirty="0">
              <a:latin typeface="黑体" panose="02010609060101010101" pitchFamily="2" charset="-122"/>
              <a:ea typeface="黑体" panose="02010609060101010101" pitchFamily="2" charset="-122"/>
            </a:endParaRPr>
          </a:p>
          <a:p>
            <a:pPr marL="609600" indent="-609600" eaLnBrk="1" hangingPunct="1">
              <a:spcBef>
                <a:spcPct val="40000"/>
              </a:spcBef>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n</a:t>
            </a:r>
            <a:r>
              <a:rPr lang="zh-CN" altLang="en-US" sz="2000" dirty="0">
                <a:latin typeface="黑体" panose="02010609060101010101" pitchFamily="2" charset="-122"/>
                <a:ea typeface="黑体" panose="02010609060101010101" pitchFamily="2" charset="-122"/>
                <a:sym typeface="+mn-ea"/>
              </a:rPr>
              <a:t>为查找表的长度，即表中所含元素的个数</a:t>
            </a:r>
            <a:endParaRPr lang="zh-CN" altLang="en-US" sz="2000" b="0" dirty="0">
              <a:latin typeface="黑体" panose="02010609060101010101" pitchFamily="2" charset="-122"/>
              <a:ea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zh-CN" altLang="en-US" sz="20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P</a:t>
            </a:r>
            <a:r>
              <a:rPr lang="en-US" altLang="zh-CN" sz="2000" baseline="-25000" dirty="0">
                <a:latin typeface="黑体" panose="02010609060101010101" pitchFamily="2" charset="-122"/>
                <a:ea typeface="黑体" panose="02010609060101010101" pitchFamily="2" charset="-122"/>
                <a:sym typeface="+mn-ea"/>
              </a:rPr>
              <a:t>i</a:t>
            </a:r>
            <a:r>
              <a:rPr lang="zh-CN" altLang="en-US" sz="2000" dirty="0">
                <a:latin typeface="黑体" panose="02010609060101010101" pitchFamily="2" charset="-122"/>
                <a:ea typeface="黑体" panose="02010609060101010101" pitchFamily="2" charset="-122"/>
                <a:sym typeface="+mn-ea"/>
              </a:rPr>
              <a:t>为查找第</a:t>
            </a:r>
            <a:r>
              <a:rPr lang="en-US" altLang="zh-CN" sz="2000" dirty="0">
                <a:latin typeface="黑体" panose="02010609060101010101" pitchFamily="2" charset="-122"/>
                <a:ea typeface="黑体" panose="02010609060101010101" pitchFamily="2" charset="-122"/>
                <a:sym typeface="+mn-ea"/>
              </a:rPr>
              <a:t>i</a:t>
            </a:r>
            <a:r>
              <a:rPr lang="zh-CN" altLang="en-US" sz="2000" dirty="0">
                <a:latin typeface="黑体" panose="02010609060101010101" pitchFamily="2" charset="-122"/>
                <a:ea typeface="黑体" panose="02010609060101010101" pitchFamily="2" charset="-122"/>
                <a:sym typeface="+mn-ea"/>
              </a:rPr>
              <a:t>个元素的概率</a:t>
            </a:r>
            <a:r>
              <a:rPr lang="en-US" altLang="zh-CN" sz="2000" dirty="0">
                <a:latin typeface="黑体" panose="02010609060101010101" pitchFamily="2" charset="-122"/>
                <a:ea typeface="黑体" panose="02010609060101010101" pitchFamily="2" charset="-122"/>
                <a:sym typeface="+mn-ea"/>
              </a:rPr>
              <a:t>(∑P</a:t>
            </a:r>
            <a:r>
              <a:rPr lang="en-US" altLang="zh-CN" sz="2000" baseline="-25000" dirty="0">
                <a:latin typeface="黑体" panose="02010609060101010101" pitchFamily="2" charset="-122"/>
                <a:ea typeface="黑体" panose="02010609060101010101" pitchFamily="2" charset="-122"/>
                <a:sym typeface="+mn-ea"/>
              </a:rPr>
              <a:t>i</a:t>
            </a:r>
            <a:r>
              <a:rPr lang="en-US" altLang="zh-CN" sz="2000" dirty="0">
                <a:latin typeface="黑体" panose="02010609060101010101" pitchFamily="2" charset="-122"/>
                <a:ea typeface="黑体" panose="02010609060101010101" pitchFamily="2" charset="-122"/>
                <a:sym typeface="+mn-ea"/>
              </a:rPr>
              <a:t>=1)</a:t>
            </a:r>
            <a:endParaRPr lang="en-US" altLang="zh-CN" sz="2000" b="0" dirty="0">
              <a:latin typeface="黑体" panose="02010609060101010101" pitchFamily="2" charset="-122"/>
              <a:ea typeface="黑体" panose="02010609060101010101" pitchFamily="2" charset="-122"/>
            </a:endParaRPr>
          </a:p>
          <a:p>
            <a:pPr marL="609600" indent="-609600" eaLnBrk="1" hangingPunct="1">
              <a:spcBef>
                <a:spcPct val="0"/>
              </a:spcBef>
              <a:buClr>
                <a:schemeClr val="accent1"/>
              </a:buClr>
              <a:buSzTx/>
              <a:buFont typeface="Wingdings" panose="05000000000000000000" pitchFamily="2" charset="2"/>
              <a:buNone/>
            </a:pPr>
            <a:r>
              <a:rPr lang="en-US" altLang="zh-CN" sz="2000" dirty="0">
                <a:latin typeface="黑体" panose="02010609060101010101" pitchFamily="2" charset="-122"/>
                <a:ea typeface="黑体" panose="02010609060101010101" pitchFamily="2" charset="-122"/>
                <a:sym typeface="+mn-ea"/>
              </a:rPr>
              <a:t>	C</a:t>
            </a:r>
            <a:r>
              <a:rPr lang="en-US" altLang="zh-CN" sz="2000" baseline="-25000" dirty="0">
                <a:latin typeface="黑体" panose="02010609060101010101" pitchFamily="2" charset="-122"/>
                <a:ea typeface="黑体" panose="02010609060101010101" pitchFamily="2" charset="-122"/>
                <a:sym typeface="+mn-ea"/>
              </a:rPr>
              <a:t>i</a:t>
            </a:r>
            <a:r>
              <a:rPr lang="zh-CN" altLang="en-US" sz="2000" dirty="0">
                <a:latin typeface="黑体" panose="02010609060101010101" pitchFamily="2" charset="-122"/>
                <a:ea typeface="黑体" panose="02010609060101010101" pitchFamily="2" charset="-122"/>
                <a:sym typeface="+mn-ea"/>
              </a:rPr>
              <a:t>是查找第</a:t>
            </a:r>
            <a:r>
              <a:rPr lang="en-US" altLang="zh-CN" sz="2000" dirty="0">
                <a:latin typeface="黑体" panose="02010609060101010101" pitchFamily="2" charset="-122"/>
                <a:ea typeface="黑体" panose="02010609060101010101" pitchFamily="2" charset="-122"/>
                <a:sym typeface="+mn-ea"/>
              </a:rPr>
              <a:t>i</a:t>
            </a:r>
            <a:r>
              <a:rPr lang="zh-CN" altLang="en-US" sz="2000" dirty="0">
                <a:latin typeface="黑体" panose="02010609060101010101" pitchFamily="2" charset="-122"/>
                <a:ea typeface="黑体" panose="02010609060101010101" pitchFamily="2" charset="-122"/>
                <a:sym typeface="+mn-ea"/>
              </a:rPr>
              <a:t>个元素时同给定值</a:t>
            </a:r>
            <a:r>
              <a:rPr lang="en-US" altLang="zh-CN" sz="2000" dirty="0">
                <a:latin typeface="黑体" panose="02010609060101010101" pitchFamily="2" charset="-122"/>
                <a:ea typeface="黑体" panose="02010609060101010101" pitchFamily="2" charset="-122"/>
                <a:sym typeface="+mn-ea"/>
              </a:rPr>
              <a:t>K</a:t>
            </a:r>
            <a:r>
              <a:rPr lang="zh-CN" altLang="en-US" sz="2000" dirty="0">
                <a:latin typeface="黑体" panose="02010609060101010101" pitchFamily="2" charset="-122"/>
                <a:ea typeface="黑体" panose="02010609060101010101" pitchFamily="2" charset="-122"/>
                <a:sym typeface="+mn-ea"/>
              </a:rPr>
              <a:t>比较的次数</a:t>
            </a:r>
            <a:endParaRPr lang="zh-CN" altLang="en-US" sz="2000" dirty="0">
              <a:latin typeface="黑体" panose="02010609060101010101" pitchFamily="2" charset="-122"/>
              <a:ea typeface="黑体" panose="02010609060101010101" pitchFamily="2" charset="-122"/>
              <a:sym typeface="+mn-ea"/>
            </a:endParaRPr>
          </a:p>
          <a:p>
            <a:pPr marL="609600" indent="-609600" eaLnBrk="1" hangingPunct="1">
              <a:spcBef>
                <a:spcPct val="0"/>
              </a:spcBef>
              <a:buClr>
                <a:schemeClr val="accent1"/>
              </a:buClr>
              <a:buSzTx/>
              <a:buFont typeface="Wingdings" panose="05000000000000000000" pitchFamily="2" charset="2"/>
              <a:buNone/>
            </a:pPr>
            <a:endParaRPr lang="zh-CN" altLang="en-US" sz="2000" b="0" dirty="0">
              <a:latin typeface="黑体" panose="02010609060101010101" pitchFamily="2" charset="-122"/>
              <a:ea typeface="黑体" panose="02010609060101010101" pitchFamily="2" charset="-122"/>
              <a:sym typeface="+mn-ea"/>
            </a:endParaRPr>
          </a:p>
          <a:p>
            <a:pPr marL="609600" indent="-609600" eaLnBrk="1" hangingPunct="1">
              <a:spcBef>
                <a:spcPct val="0"/>
              </a:spcBef>
              <a:buClr>
                <a:schemeClr val="accent1"/>
              </a:buClr>
              <a:buSzTx/>
              <a:buFont typeface="Wingdings" panose="05000000000000000000" pitchFamily="2" charset="2"/>
              <a:buNone/>
            </a:pPr>
            <a:r>
              <a:rPr lang="zh-CN" altLang="en-US" sz="2000" b="1" dirty="0">
                <a:solidFill>
                  <a:srgbClr val="FF0000"/>
                </a:solidFill>
                <a:latin typeface="黑体" panose="02010609060101010101" pitchFamily="2" charset="-122"/>
                <a:ea typeface="黑体" panose="02010609060101010101" pitchFamily="2" charset="-122"/>
                <a:sym typeface="+mn-ea"/>
              </a:rPr>
              <a:t>例如可以把查找概率高的记录放在最先查找的区域，减少</a:t>
            </a:r>
            <a:r>
              <a:rPr lang="en-US" altLang="zh-CN" sz="2000" b="1" dirty="0">
                <a:solidFill>
                  <a:srgbClr val="FF0000"/>
                </a:solidFill>
                <a:latin typeface="黑体" panose="02010609060101010101" pitchFamily="2" charset="-122"/>
                <a:ea typeface="黑体" panose="02010609060101010101" pitchFamily="2" charset="-122"/>
                <a:sym typeface="+mn-ea"/>
              </a:rPr>
              <a:t>ASL</a:t>
            </a:r>
            <a:endParaRPr lang="zh-CN" altLang="en-US" sz="2000" b="0" dirty="0">
              <a:latin typeface="黑体" panose="02010609060101010101" pitchFamily="2" charset="-122"/>
              <a:ea typeface="黑体" panose="02010609060101010101" pitchFamily="2" charset="-122"/>
            </a:endParaRPr>
          </a:p>
          <a:p>
            <a:pPr lvl="1" algn="l" eaLnBrk="1" hangingPunct="1">
              <a:buClrTx/>
              <a:buSzTx/>
              <a:buChar char="•"/>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平衡二叉树的删除：</a:t>
            </a:r>
            <a:r>
              <a:rPr lang="zh-CN" altLang="en-US" sz="2800" dirty="0">
                <a:latin typeface="黑体" panose="02010609060101010101" pitchFamily="2" charset="-122"/>
                <a:ea typeface="黑体" panose="02010609060101010101" pitchFamily="2" charset="-122"/>
                <a:cs typeface="+mn-ea"/>
                <a:sym typeface="+mn-ea"/>
              </a:rPr>
              <a:t>和二叉排序树的删除操作一样，只是在删除后增加了平衡化处理</a:t>
            </a:r>
            <a:endParaRPr lang="zh-CN" altLang="en-US" sz="280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b="0" dirty="0">
                <a:latin typeface="黑体" panose="02010609060101010101" pitchFamily="2" charset="-122"/>
                <a:ea typeface="黑体" panose="02010609060101010101" pitchFamily="2" charset="-122"/>
                <a:cs typeface="+mn-ea"/>
              </a:rPr>
              <a:t>具体操作自行搜索资料</a:t>
            </a:r>
            <a:r>
              <a:rPr lang="zh-CN" altLang="en-US" sz="2800" b="0" dirty="0">
                <a:latin typeface="黑体" panose="02010609060101010101" pitchFamily="2" charset="-122"/>
                <a:ea typeface="黑体" panose="02010609060101010101" pitchFamily="2" charset="-122"/>
                <a:cs typeface="+mn-ea"/>
              </a:rPr>
              <a:t>学习。</a:t>
            </a:r>
            <a:endParaRPr lang="zh-CN" altLang="en-US" sz="2800" b="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平衡二叉树的生成</a:t>
            </a:r>
            <a:r>
              <a:rPr lang="zh-CN" altLang="en-US" sz="2800" dirty="0">
                <a:latin typeface="黑体" panose="02010609060101010101" pitchFamily="2" charset="-122"/>
                <a:ea typeface="黑体" panose="02010609060101010101" pitchFamily="2" charset="-122"/>
                <a:cs typeface="+mn-ea"/>
                <a:sym typeface="+mn-ea"/>
              </a:rPr>
              <a:t>举例</a:t>
            </a:r>
            <a:endParaRPr lang="zh-CN" altLang="en-US" sz="2800" dirty="0">
              <a:latin typeface="黑体" panose="02010609060101010101" pitchFamily="2" charset="-122"/>
              <a:ea typeface="黑体" panose="02010609060101010101" pitchFamily="2" charset="-122"/>
              <a:cs typeface="+mn-ea"/>
              <a:sym typeface="+mn-ea"/>
            </a:endParaRPr>
          </a:p>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sym typeface="+mn-ea"/>
              </a:rPr>
              <a:t>初始为空的</a:t>
            </a:r>
            <a:r>
              <a:rPr lang="en-US" altLang="zh-CN" sz="2800" dirty="0">
                <a:latin typeface="黑体" panose="02010609060101010101" pitchFamily="2" charset="-122"/>
                <a:ea typeface="黑体" panose="02010609060101010101" pitchFamily="2" charset="-122"/>
                <a:sym typeface="+mn-ea"/>
              </a:rPr>
              <a:t>AVL</a:t>
            </a:r>
            <a:r>
              <a:rPr lang="zh-CN" altLang="en-US" sz="2800" dirty="0">
                <a:latin typeface="黑体" panose="02010609060101010101" pitchFamily="2" charset="-122"/>
                <a:ea typeface="黑体" panose="02010609060101010101" pitchFamily="2" charset="-122"/>
                <a:sym typeface="+mn-ea"/>
              </a:rPr>
              <a:t>树中依次插入</a:t>
            </a:r>
            <a:r>
              <a:rPr lang="en-US" altLang="zh-CN" sz="2800" dirty="0">
                <a:solidFill>
                  <a:srgbClr val="FF0000"/>
                </a:solidFill>
                <a:latin typeface="黑体" panose="02010609060101010101" pitchFamily="2" charset="-122"/>
                <a:ea typeface="黑体" panose="02010609060101010101" pitchFamily="2" charset="-122"/>
                <a:sym typeface="+mn-ea"/>
              </a:rPr>
              <a:t>64,5,13,21,</a:t>
            </a:r>
            <a:r>
              <a:rPr lang="en-US" altLang="zh-CN" sz="2800" dirty="0">
                <a:latin typeface="黑体" panose="02010609060101010101" pitchFamily="2" charset="-122"/>
                <a:ea typeface="黑体" panose="02010609060101010101" pitchFamily="2" charset="-122"/>
                <a:sym typeface="+mn-ea"/>
              </a:rPr>
              <a:t>19,80,75,37,56</a:t>
            </a:r>
            <a:r>
              <a:rPr lang="zh-CN" altLang="en-US" sz="2800" dirty="0">
                <a:latin typeface="黑体" panose="02010609060101010101" pitchFamily="2" charset="-122"/>
                <a:ea typeface="黑体" panose="02010609060101010101" pitchFamily="2" charset="-122"/>
                <a:sym typeface="+mn-ea"/>
              </a:rPr>
              <a:t>，画出</a:t>
            </a:r>
            <a:r>
              <a:rPr lang="en-US" altLang="zh-CN" sz="2800" dirty="0">
                <a:latin typeface="黑体" panose="02010609060101010101" pitchFamily="2" charset="-122"/>
                <a:ea typeface="黑体" panose="02010609060101010101" pitchFamily="2" charset="-122"/>
                <a:sym typeface="+mn-ea"/>
              </a:rPr>
              <a:t>AVL</a:t>
            </a:r>
            <a:r>
              <a:rPr lang="zh-CN" altLang="en-US" sz="2800" dirty="0">
                <a:latin typeface="黑体" panose="02010609060101010101" pitchFamily="2" charset="-122"/>
                <a:ea typeface="黑体" panose="02010609060101010101" pitchFamily="2" charset="-122"/>
                <a:sym typeface="+mn-ea"/>
              </a:rPr>
              <a:t>树</a:t>
            </a:r>
            <a:r>
              <a:rPr lang="zh-CN" altLang="en-US" sz="2800" dirty="0">
                <a:latin typeface="黑体" panose="02010609060101010101" pitchFamily="2" charset="-122"/>
                <a:ea typeface="黑体" panose="02010609060101010101" pitchFamily="2" charset="-122"/>
                <a:sym typeface="+mn-ea"/>
              </a:rPr>
              <a:t>的生长过程，并在有旋转时说出旋转的类型。</a:t>
            </a: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1614170" y="2924810"/>
            <a:ext cx="8717915" cy="2835910"/>
            <a:chOff x="2760" y="5173"/>
            <a:chExt cx="13729" cy="4466"/>
          </a:xfrm>
        </p:grpSpPr>
        <p:grpSp>
          <p:nvGrpSpPr>
            <p:cNvPr id="90116" name="Group 4"/>
            <p:cNvGrpSpPr/>
            <p:nvPr/>
          </p:nvGrpSpPr>
          <p:grpSpPr>
            <a:xfrm>
              <a:off x="3000" y="5173"/>
              <a:ext cx="743" cy="1375"/>
              <a:chOff x="374" y="842"/>
              <a:chExt cx="297" cy="550"/>
            </a:xfrm>
          </p:grpSpPr>
          <p:sp>
            <p:nvSpPr>
              <p:cNvPr id="90117" name="Oval 5"/>
              <p:cNvSpPr/>
              <p:nvPr/>
            </p:nvSpPr>
            <p:spPr>
              <a:xfrm>
                <a:off x="374" y="110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b="1" dirty="0">
                  <a:latin typeface="Times New Roman" panose="02020603050405020304" pitchFamily="18" charset="0"/>
                  <a:ea typeface="宋体" panose="02010600030101010101" pitchFamily="2" charset="-122"/>
                </a:endParaRPr>
              </a:p>
            </p:txBody>
          </p:sp>
          <p:sp>
            <p:nvSpPr>
              <p:cNvPr id="947206" name="Text Box 6"/>
              <p:cNvSpPr txBox="1">
                <a:spLocks noChangeArrowheads="1"/>
              </p:cNvSpPr>
              <p:nvPr/>
            </p:nvSpPr>
            <p:spPr bwMode="auto">
              <a:xfrm>
                <a:off x="460" y="842"/>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b="1" kern="1200" cap="none" spc="0" normalizeH="0" baseline="0" noProof="0">
                  <a:latin typeface="Times New Roman" panose="02020603050405020304" pitchFamily="18" charset="0"/>
                  <a:ea typeface="宋体" panose="02010600030101010101" pitchFamily="2" charset="-122"/>
                  <a:cs typeface="+mn-cs"/>
                </a:endParaRPr>
              </a:p>
            </p:txBody>
          </p:sp>
        </p:grpSp>
        <p:grpSp>
          <p:nvGrpSpPr>
            <p:cNvPr id="90119" name="Group 7"/>
            <p:cNvGrpSpPr/>
            <p:nvPr/>
          </p:nvGrpSpPr>
          <p:grpSpPr>
            <a:xfrm>
              <a:off x="4080" y="5173"/>
              <a:ext cx="1825" cy="2455"/>
              <a:chOff x="710" y="842"/>
              <a:chExt cx="730" cy="982"/>
            </a:xfrm>
          </p:grpSpPr>
          <p:sp>
            <p:nvSpPr>
              <p:cNvPr id="90120" name="Oval 8"/>
              <p:cNvSpPr/>
              <p:nvPr/>
            </p:nvSpPr>
            <p:spPr>
              <a:xfrm>
                <a:off x="1094" y="110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b="1" dirty="0">
                  <a:latin typeface="Times New Roman" panose="02020603050405020304" pitchFamily="18" charset="0"/>
                  <a:ea typeface="宋体" panose="02010600030101010101" pitchFamily="2" charset="-122"/>
                </a:endParaRPr>
              </a:p>
            </p:txBody>
          </p:sp>
          <p:sp>
            <p:nvSpPr>
              <p:cNvPr id="90121" name="Line 9"/>
              <p:cNvSpPr/>
              <p:nvPr/>
            </p:nvSpPr>
            <p:spPr>
              <a:xfrm flipH="1">
                <a:off x="902" y="1344"/>
                <a:ext cx="240" cy="240"/>
              </a:xfrm>
              <a:prstGeom prst="line">
                <a:avLst/>
              </a:prstGeom>
              <a:ln w="28575" cap="flat" cmpd="sng">
                <a:solidFill>
                  <a:srgbClr val="009900"/>
                </a:solidFill>
                <a:prstDash val="solid"/>
                <a:round/>
                <a:headEnd type="none" w="med" len="med"/>
                <a:tailEnd type="none" w="med" len="med"/>
              </a:ln>
            </p:spPr>
          </p:sp>
          <p:sp>
            <p:nvSpPr>
              <p:cNvPr id="90122" name="Oval 10"/>
              <p:cNvSpPr/>
              <p:nvPr/>
            </p:nvSpPr>
            <p:spPr>
              <a:xfrm>
                <a:off x="710"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b="1" dirty="0">
                  <a:latin typeface="Times New Roman" panose="02020603050405020304" pitchFamily="18" charset="0"/>
                  <a:ea typeface="宋体" panose="02010600030101010101" pitchFamily="2" charset="-122"/>
                </a:endParaRPr>
              </a:p>
            </p:txBody>
          </p:sp>
          <p:sp>
            <p:nvSpPr>
              <p:cNvPr id="947211" name="Text Box 11"/>
              <p:cNvSpPr txBox="1">
                <a:spLocks noChangeArrowheads="1"/>
              </p:cNvSpPr>
              <p:nvPr/>
            </p:nvSpPr>
            <p:spPr bwMode="auto">
              <a:xfrm>
                <a:off x="1132" y="842"/>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latin typeface="Times New Roman" panose="02020603050405020304" pitchFamily="18" charset="0"/>
                  <a:ea typeface="宋体" panose="02010600030101010101" pitchFamily="2" charset="-122"/>
                  <a:cs typeface="+mn-cs"/>
                </a:endParaRPr>
              </a:p>
            </p:txBody>
          </p:sp>
          <p:sp>
            <p:nvSpPr>
              <p:cNvPr id="947212" name="Text Box 12"/>
              <p:cNvSpPr txBox="1">
                <a:spLocks noChangeArrowheads="1"/>
              </p:cNvSpPr>
              <p:nvPr/>
            </p:nvSpPr>
            <p:spPr bwMode="auto">
              <a:xfrm>
                <a:off x="786" y="129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90125" name="Text Box 13"/>
            <p:cNvSpPr txBox="1"/>
            <p:nvPr/>
          </p:nvSpPr>
          <p:spPr>
            <a:xfrm>
              <a:off x="2760" y="8293"/>
              <a:ext cx="840" cy="725"/>
            </a:xfrm>
            <a:prstGeom prst="rect">
              <a:avLst/>
            </a:prstGeom>
            <a:noFill/>
            <a:ln w="9525">
              <a:noFill/>
            </a:ln>
          </p:spPr>
          <p:txBody>
            <a:bodyPr anchor="t" anchorCtr="0">
              <a:spAutoFit/>
            </a:bodyPr>
            <a:p>
              <a:pPr algn="ctr">
                <a:spcBef>
                  <a:spcPct val="50000"/>
                </a:spcBef>
              </a:pPr>
              <a:r>
                <a:rPr lang="en-US" altLang="zh-CN" sz="2400" b="1" dirty="0">
                  <a:latin typeface="Tahoma" panose="020B0604030504040204" charset="0"/>
                  <a:ea typeface="宋体" panose="02010600030101010101" pitchFamily="2" charset="-122"/>
                </a:rPr>
                <a:t>1</a:t>
              </a:r>
              <a:endParaRPr lang="en-US" altLang="zh-CN" sz="2400" b="1" dirty="0">
                <a:latin typeface="Tahoma" panose="020B0604030504040204" charset="0"/>
                <a:ea typeface="宋体" panose="02010600030101010101" pitchFamily="2" charset="-122"/>
              </a:endParaRPr>
            </a:p>
          </p:txBody>
        </p:sp>
        <p:sp>
          <p:nvSpPr>
            <p:cNvPr id="90126" name="Text Box 14"/>
            <p:cNvSpPr txBox="1"/>
            <p:nvPr/>
          </p:nvSpPr>
          <p:spPr>
            <a:xfrm>
              <a:off x="4440" y="8293"/>
              <a:ext cx="840" cy="725"/>
            </a:xfrm>
            <a:prstGeom prst="rect">
              <a:avLst/>
            </a:prstGeom>
            <a:noFill/>
            <a:ln w="9525">
              <a:noFill/>
            </a:ln>
          </p:spPr>
          <p:txBody>
            <a:bodyPr anchor="t" anchorCtr="0">
              <a:spAutoFit/>
            </a:bodyPr>
            <a:p>
              <a:pPr algn="ctr">
                <a:spcBef>
                  <a:spcPct val="50000"/>
                </a:spcBef>
              </a:pPr>
              <a:r>
                <a:rPr lang="en-US" altLang="zh-CN" sz="2400" b="1" dirty="0">
                  <a:latin typeface="Tahoma" panose="020B0604030504040204" charset="0"/>
                  <a:ea typeface="宋体" panose="02010600030101010101" pitchFamily="2" charset="-122"/>
                </a:rPr>
                <a:t>2</a:t>
              </a:r>
              <a:endParaRPr lang="en-US" altLang="zh-CN" sz="2400" b="1" dirty="0">
                <a:latin typeface="Tahoma" panose="020B0604030504040204" charset="0"/>
                <a:ea typeface="宋体" panose="02010600030101010101" pitchFamily="2" charset="-122"/>
              </a:endParaRPr>
            </a:p>
          </p:txBody>
        </p:sp>
        <p:grpSp>
          <p:nvGrpSpPr>
            <p:cNvPr id="90127" name="Group 15"/>
            <p:cNvGrpSpPr/>
            <p:nvPr/>
          </p:nvGrpSpPr>
          <p:grpSpPr>
            <a:xfrm>
              <a:off x="6240" y="5173"/>
              <a:ext cx="6745" cy="3535"/>
              <a:chOff x="1536" y="2784"/>
              <a:chExt cx="2698" cy="1414"/>
            </a:xfrm>
          </p:grpSpPr>
          <p:sp>
            <p:nvSpPr>
              <p:cNvPr id="90128" name="Oval 16"/>
              <p:cNvSpPr/>
              <p:nvPr/>
            </p:nvSpPr>
            <p:spPr>
              <a:xfrm>
                <a:off x="1920" y="304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gradFill>
                      <a:gsLst>
                        <a:gs pos="0">
                          <a:srgbClr val="7B32B2"/>
                        </a:gs>
                        <a:gs pos="100000">
                          <a:srgbClr val="401A5D"/>
                        </a:gs>
                      </a:gsLst>
                      <a:lin scaled="0"/>
                    </a:gradFill>
                    <a:latin typeface="Times New Roman" panose="02020603050405020304" pitchFamily="18" charset="0"/>
                    <a:ea typeface="宋体" panose="02010600030101010101" pitchFamily="2" charset="-122"/>
                  </a:rPr>
                  <a:t>64</a:t>
                </a:r>
                <a:endParaRPr lang="en-US" altLang="zh-CN" sz="2800" b="1" dirty="0">
                  <a:gradFill>
                    <a:gsLst>
                      <a:gs pos="0">
                        <a:srgbClr val="7B32B2"/>
                      </a:gs>
                      <a:gs pos="100000">
                        <a:srgbClr val="401A5D"/>
                      </a:gs>
                    </a:gsLst>
                    <a:lin scaled="0"/>
                  </a:gradFill>
                  <a:latin typeface="Times New Roman" panose="02020603050405020304" pitchFamily="18" charset="0"/>
                  <a:ea typeface="宋体" panose="02010600030101010101" pitchFamily="2" charset="-122"/>
                </a:endParaRPr>
              </a:p>
            </p:txBody>
          </p:sp>
          <p:sp>
            <p:nvSpPr>
              <p:cNvPr id="90129" name="Line 17"/>
              <p:cNvSpPr/>
              <p:nvPr/>
            </p:nvSpPr>
            <p:spPr>
              <a:xfrm flipH="1">
                <a:off x="1728" y="3286"/>
                <a:ext cx="240" cy="240"/>
              </a:xfrm>
              <a:prstGeom prst="line">
                <a:avLst/>
              </a:prstGeom>
              <a:ln w="28575" cap="flat" cmpd="sng">
                <a:solidFill>
                  <a:srgbClr val="009900"/>
                </a:solidFill>
                <a:prstDash val="solid"/>
                <a:round/>
                <a:headEnd type="none" w="med" len="med"/>
                <a:tailEnd type="none" w="med" len="med"/>
              </a:ln>
            </p:spPr>
          </p:sp>
          <p:sp>
            <p:nvSpPr>
              <p:cNvPr id="90130" name="Oval 18"/>
              <p:cNvSpPr/>
              <p:nvPr/>
            </p:nvSpPr>
            <p:spPr>
              <a:xfrm>
                <a:off x="1536" y="347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5</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0131" name="Line 19"/>
              <p:cNvSpPr/>
              <p:nvPr/>
            </p:nvSpPr>
            <p:spPr>
              <a:xfrm>
                <a:off x="1776" y="3718"/>
                <a:ext cx="240" cy="240"/>
              </a:xfrm>
              <a:prstGeom prst="line">
                <a:avLst/>
              </a:prstGeom>
              <a:ln w="28575" cap="flat" cmpd="sng">
                <a:solidFill>
                  <a:srgbClr val="009900"/>
                </a:solidFill>
                <a:prstDash val="solid"/>
                <a:round/>
                <a:headEnd type="none" w="med" len="med"/>
                <a:tailEnd type="none" w="med" len="med"/>
              </a:ln>
            </p:spPr>
          </p:sp>
          <p:sp>
            <p:nvSpPr>
              <p:cNvPr id="947220" name="Oval 20"/>
              <p:cNvSpPr>
                <a:spLocks noChangeArrowheads="1"/>
              </p:cNvSpPr>
              <p:nvPr/>
            </p:nvSpPr>
            <p:spPr bwMode="auto">
              <a:xfrm>
                <a:off x="1920" y="3910"/>
                <a:ext cx="288" cy="288"/>
              </a:xfrm>
              <a:prstGeom prst="ellipse">
                <a:avLst/>
              </a:prstGeom>
              <a:solidFill>
                <a:srgbClr val="FFFFCC"/>
              </a:solidFill>
              <a:ln w="28575">
                <a:solidFill>
                  <a:srgbClr val="009900"/>
                </a:solidFill>
                <a:round/>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7030A0"/>
                    </a:solidFill>
                    <a:effectLst/>
                    <a:uLnTx/>
                    <a:uFillTx/>
                    <a:latin typeface="Times New Roman" panose="02020603050405020304" pitchFamily="18" charset="0"/>
                    <a:ea typeface="宋体" panose="02010600030101010101" pitchFamily="2" charset="-122"/>
                    <a:cs typeface="+mn-cs"/>
                  </a:rPr>
                  <a:t>13</a:t>
                </a:r>
                <a:endParaRPr kumimoji="0" lang="en-US" altLang="zh-CN" sz="2800" b="1" i="0" u="none" strike="noStrike" kern="1200" cap="none" spc="0" normalizeH="0" baseline="0" noProof="0">
                  <a:ln>
                    <a:noFill/>
                  </a:ln>
                  <a:solidFill>
                    <a:srgbClr val="7030A0"/>
                  </a:solidFill>
                  <a:effectLst/>
                  <a:uLnTx/>
                  <a:uFillTx/>
                  <a:latin typeface="Times New Roman" panose="02020603050405020304" pitchFamily="18" charset="0"/>
                  <a:ea typeface="宋体" panose="02010600030101010101" pitchFamily="2" charset="-122"/>
                  <a:cs typeface="+mn-cs"/>
                </a:endParaRPr>
              </a:p>
            </p:txBody>
          </p:sp>
          <p:sp>
            <p:nvSpPr>
              <p:cNvPr id="947221" name="Text Box 21"/>
              <p:cNvSpPr txBox="1">
                <a:spLocks noChangeArrowheads="1"/>
              </p:cNvSpPr>
              <p:nvPr/>
            </p:nvSpPr>
            <p:spPr bwMode="auto">
              <a:xfrm>
                <a:off x="2044" y="3670"/>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7222" name="Text Box 22"/>
              <p:cNvSpPr txBox="1">
                <a:spLocks noChangeArrowheads="1"/>
              </p:cNvSpPr>
              <p:nvPr/>
            </p:nvSpPr>
            <p:spPr bwMode="auto">
              <a:xfrm>
                <a:off x="1574" y="3216"/>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latin typeface="Times New Roman" panose="02020603050405020304" pitchFamily="18" charset="0"/>
                  <a:ea typeface="宋体" panose="02010600030101010101" pitchFamily="2" charset="-122"/>
                  <a:cs typeface="+mn-cs"/>
                </a:endParaRPr>
              </a:p>
            </p:txBody>
          </p:sp>
          <p:sp>
            <p:nvSpPr>
              <p:cNvPr id="947223" name="Text Box 23"/>
              <p:cNvSpPr txBox="1">
                <a:spLocks noChangeArrowheads="1"/>
              </p:cNvSpPr>
              <p:nvPr/>
            </p:nvSpPr>
            <p:spPr bwMode="auto">
              <a:xfrm>
                <a:off x="2054" y="2784"/>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latin typeface="Times New Roman" panose="02020603050405020304" pitchFamily="18" charset="0"/>
                  <a:ea typeface="宋体" panose="02010600030101010101" pitchFamily="2" charset="-122"/>
                  <a:cs typeface="+mn-cs"/>
                </a:endParaRPr>
              </a:p>
            </p:txBody>
          </p:sp>
          <p:sp>
            <p:nvSpPr>
              <p:cNvPr id="90136" name="AutoShape 24"/>
              <p:cNvSpPr/>
              <p:nvPr/>
            </p:nvSpPr>
            <p:spPr>
              <a:xfrm>
                <a:off x="2266" y="3478"/>
                <a:ext cx="768" cy="144"/>
              </a:xfrm>
              <a:prstGeom prst="rightArrow">
                <a:avLst>
                  <a:gd name="adj1" fmla="val 50000"/>
                  <a:gd name="adj2" fmla="val 133259"/>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0137" name="Text Box 25"/>
              <p:cNvSpPr txBox="1"/>
              <p:nvPr/>
            </p:nvSpPr>
            <p:spPr>
              <a:xfrm>
                <a:off x="2361" y="3258"/>
                <a:ext cx="498" cy="251"/>
              </a:xfrm>
              <a:prstGeom prst="rect">
                <a:avLst/>
              </a:prstGeom>
              <a:noFill/>
              <a:ln w="9525">
                <a:noFill/>
              </a:ln>
            </p:spPr>
            <p:txBody>
              <a:bodyPr wrap="none" anchor="t" anchorCtr="0">
                <a:spAutoFit/>
              </a:bodyPr>
              <a:p>
                <a:r>
                  <a:rPr lang="en-US" altLang="zh-CN" sz="2000" b="1" dirty="0">
                    <a:latin typeface="Times New Roman" panose="02020603050405020304" pitchFamily="18" charset="0"/>
                    <a:ea typeface="宋体" panose="02010600030101010101" pitchFamily="2" charset="-122"/>
                  </a:rPr>
                  <a:t>LR</a:t>
                </a:r>
                <a:r>
                  <a:rPr lang="zh-CN" altLang="en-US" sz="2000" b="1" dirty="0">
                    <a:latin typeface="Times New Roman" panose="02020603050405020304" pitchFamily="18" charset="0"/>
                    <a:ea typeface="宋体" panose="02010600030101010101" pitchFamily="2" charset="-122"/>
                  </a:rPr>
                  <a:t>型</a:t>
                </a:r>
                <a:endParaRPr lang="zh-CN" altLang="en-US" sz="2000" b="1" dirty="0">
                  <a:latin typeface="Times New Roman" panose="02020603050405020304" pitchFamily="18" charset="0"/>
                  <a:ea typeface="宋体" panose="02010600030101010101" pitchFamily="2" charset="-122"/>
                </a:endParaRPr>
              </a:p>
            </p:txBody>
          </p:sp>
          <p:sp>
            <p:nvSpPr>
              <p:cNvPr id="947226" name="Oval 26"/>
              <p:cNvSpPr>
                <a:spLocks noChangeArrowheads="1"/>
              </p:cNvSpPr>
              <p:nvPr/>
            </p:nvSpPr>
            <p:spPr bwMode="auto">
              <a:xfrm>
                <a:off x="3562" y="3046"/>
                <a:ext cx="288" cy="288"/>
              </a:xfrm>
              <a:prstGeom prst="ellipse">
                <a:avLst/>
              </a:prstGeom>
              <a:solidFill>
                <a:srgbClr val="FFFFCC"/>
              </a:solidFill>
              <a:ln w="28575">
                <a:solidFill>
                  <a:srgbClr val="009900"/>
                </a:solidFill>
                <a:round/>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CC33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13</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0139" name="Oval 27"/>
              <p:cNvSpPr/>
              <p:nvPr/>
            </p:nvSpPr>
            <p:spPr>
              <a:xfrm>
                <a:off x="3130" y="347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b="1" dirty="0">
                  <a:latin typeface="Times New Roman" panose="02020603050405020304" pitchFamily="18" charset="0"/>
                  <a:ea typeface="宋体" panose="02010600030101010101" pitchFamily="2" charset="-122"/>
                </a:endParaRPr>
              </a:p>
            </p:txBody>
          </p:sp>
          <p:sp>
            <p:nvSpPr>
              <p:cNvPr id="90140" name="Line 28"/>
              <p:cNvSpPr/>
              <p:nvPr/>
            </p:nvSpPr>
            <p:spPr>
              <a:xfrm flipH="1">
                <a:off x="3370" y="3286"/>
                <a:ext cx="240" cy="240"/>
              </a:xfrm>
              <a:prstGeom prst="line">
                <a:avLst/>
              </a:prstGeom>
              <a:ln w="28575" cap="flat" cmpd="sng">
                <a:solidFill>
                  <a:srgbClr val="009900"/>
                </a:solidFill>
                <a:prstDash val="solid"/>
                <a:round/>
                <a:headEnd type="none" w="med" len="med"/>
                <a:tailEnd type="none" w="med" len="med"/>
              </a:ln>
            </p:spPr>
          </p:sp>
          <p:sp>
            <p:nvSpPr>
              <p:cNvPr id="90141" name="Line 29"/>
              <p:cNvSpPr/>
              <p:nvPr/>
            </p:nvSpPr>
            <p:spPr>
              <a:xfrm>
                <a:off x="3802" y="3286"/>
                <a:ext cx="240" cy="240"/>
              </a:xfrm>
              <a:prstGeom prst="line">
                <a:avLst/>
              </a:prstGeom>
              <a:ln w="28575" cap="flat" cmpd="sng">
                <a:solidFill>
                  <a:srgbClr val="009900"/>
                </a:solidFill>
                <a:prstDash val="solid"/>
                <a:round/>
                <a:headEnd type="none" w="med" len="med"/>
                <a:tailEnd type="none" w="med" len="med"/>
              </a:ln>
            </p:spPr>
          </p:sp>
          <p:sp>
            <p:nvSpPr>
              <p:cNvPr id="90142" name="Oval 30"/>
              <p:cNvSpPr/>
              <p:nvPr/>
            </p:nvSpPr>
            <p:spPr>
              <a:xfrm>
                <a:off x="3946" y="347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b="1" dirty="0">
                  <a:latin typeface="Times New Roman" panose="02020603050405020304" pitchFamily="18" charset="0"/>
                  <a:ea typeface="宋体" panose="02010600030101010101" pitchFamily="2" charset="-122"/>
                </a:endParaRPr>
              </a:p>
            </p:txBody>
          </p:sp>
          <p:sp>
            <p:nvSpPr>
              <p:cNvPr id="947231" name="Text Box 31"/>
              <p:cNvSpPr txBox="1">
                <a:spLocks noChangeArrowheads="1"/>
              </p:cNvSpPr>
              <p:nvPr/>
            </p:nvSpPr>
            <p:spPr bwMode="auto">
              <a:xfrm>
                <a:off x="3168" y="321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7232" name="Text Box 32"/>
              <p:cNvSpPr txBox="1">
                <a:spLocks noChangeArrowheads="1"/>
              </p:cNvSpPr>
              <p:nvPr/>
            </p:nvSpPr>
            <p:spPr bwMode="auto">
              <a:xfrm>
                <a:off x="3984" y="321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7233" name="Text Box 33"/>
              <p:cNvSpPr txBox="1">
                <a:spLocks noChangeArrowheads="1"/>
              </p:cNvSpPr>
              <p:nvPr/>
            </p:nvSpPr>
            <p:spPr bwMode="auto">
              <a:xfrm>
                <a:off x="3648" y="2784"/>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90146" name="Text Box 34"/>
            <p:cNvSpPr txBox="1"/>
            <p:nvPr/>
          </p:nvSpPr>
          <p:spPr>
            <a:xfrm>
              <a:off x="8580" y="7440"/>
              <a:ext cx="840" cy="725"/>
            </a:xfrm>
            <a:prstGeom prst="rect">
              <a:avLst/>
            </a:prstGeom>
            <a:noFill/>
            <a:ln w="9525">
              <a:noFill/>
            </a:ln>
          </p:spPr>
          <p:txBody>
            <a:bodyPr anchor="t" anchorCtr="0">
              <a:spAutoFit/>
            </a:bodyPr>
            <a:p>
              <a:pPr algn="ctr">
                <a:spcBef>
                  <a:spcPct val="50000"/>
                </a:spcBef>
              </a:pPr>
              <a:r>
                <a:rPr lang="en-US" altLang="zh-CN" sz="2400" b="1" dirty="0">
                  <a:latin typeface="Tahoma" panose="020B0604030504040204" charset="0"/>
                  <a:ea typeface="宋体" panose="02010600030101010101" pitchFamily="2" charset="-122"/>
                </a:rPr>
                <a:t>3</a:t>
              </a:r>
              <a:endParaRPr lang="en-US" altLang="zh-CN" sz="2400" b="1" dirty="0">
                <a:latin typeface="Tahoma" panose="020B0604030504040204" charset="0"/>
                <a:ea typeface="宋体" panose="02010600030101010101" pitchFamily="2" charset="-122"/>
              </a:endParaRPr>
            </a:p>
          </p:txBody>
        </p:sp>
        <p:grpSp>
          <p:nvGrpSpPr>
            <p:cNvPr id="90147" name="Group 35"/>
            <p:cNvGrpSpPr/>
            <p:nvPr/>
          </p:nvGrpSpPr>
          <p:grpSpPr>
            <a:xfrm>
              <a:off x="13345" y="5173"/>
              <a:ext cx="3145" cy="4467"/>
              <a:chOff x="4378" y="2069"/>
              <a:chExt cx="1258" cy="1787"/>
            </a:xfrm>
          </p:grpSpPr>
          <p:grpSp>
            <p:nvGrpSpPr>
              <p:cNvPr id="90148" name="Group 36"/>
              <p:cNvGrpSpPr/>
              <p:nvPr/>
            </p:nvGrpSpPr>
            <p:grpSpPr>
              <a:xfrm>
                <a:off x="4378" y="2069"/>
                <a:ext cx="1258" cy="1414"/>
                <a:chOff x="4272" y="842"/>
                <a:chExt cx="1258" cy="1414"/>
              </a:xfrm>
            </p:grpSpPr>
            <p:sp>
              <p:nvSpPr>
                <p:cNvPr id="947237" name="Oval 37"/>
                <p:cNvSpPr>
                  <a:spLocks noChangeArrowheads="1"/>
                </p:cNvSpPr>
                <p:nvPr/>
              </p:nvSpPr>
              <p:spPr bwMode="auto">
                <a:xfrm>
                  <a:off x="4704" y="1104"/>
                  <a:ext cx="288" cy="288"/>
                </a:xfrm>
                <a:prstGeom prst="ellipse">
                  <a:avLst/>
                </a:prstGeom>
                <a:solidFill>
                  <a:srgbClr val="FFFFCC"/>
                </a:solidFill>
                <a:ln w="28575">
                  <a:solidFill>
                    <a:srgbClr val="009900"/>
                  </a:solidFill>
                  <a:round/>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CC33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13</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0150" name="Line 38"/>
                <p:cNvSpPr/>
                <p:nvPr/>
              </p:nvSpPr>
              <p:spPr>
                <a:xfrm flipH="1">
                  <a:off x="4512" y="1344"/>
                  <a:ext cx="240" cy="240"/>
                </a:xfrm>
                <a:prstGeom prst="line">
                  <a:avLst/>
                </a:prstGeom>
                <a:ln w="28575" cap="flat" cmpd="sng">
                  <a:solidFill>
                    <a:srgbClr val="009900"/>
                  </a:solidFill>
                  <a:prstDash val="solid"/>
                  <a:round/>
                  <a:headEnd type="none" w="med" len="med"/>
                  <a:tailEnd type="none" w="med" len="med"/>
                </a:ln>
              </p:spPr>
            </p:sp>
            <p:sp>
              <p:nvSpPr>
                <p:cNvPr id="90151" name="Oval 39"/>
                <p:cNvSpPr/>
                <p:nvPr/>
              </p:nvSpPr>
              <p:spPr>
                <a:xfrm>
                  <a:off x="4272"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b="1" dirty="0">
                    <a:latin typeface="Times New Roman" panose="02020603050405020304" pitchFamily="18" charset="0"/>
                    <a:ea typeface="宋体" panose="02010600030101010101" pitchFamily="2" charset="-122"/>
                  </a:endParaRPr>
                </a:p>
              </p:txBody>
            </p:sp>
            <p:sp>
              <p:nvSpPr>
                <p:cNvPr id="90152" name="Line 40"/>
                <p:cNvSpPr/>
                <p:nvPr/>
              </p:nvSpPr>
              <p:spPr>
                <a:xfrm>
                  <a:off x="4944" y="1344"/>
                  <a:ext cx="240" cy="240"/>
                </a:xfrm>
                <a:prstGeom prst="line">
                  <a:avLst/>
                </a:prstGeom>
                <a:ln w="28575" cap="flat" cmpd="sng">
                  <a:solidFill>
                    <a:srgbClr val="009900"/>
                  </a:solidFill>
                  <a:prstDash val="solid"/>
                  <a:round/>
                  <a:headEnd type="none" w="med" len="med"/>
                  <a:tailEnd type="none" w="med" len="med"/>
                </a:ln>
              </p:spPr>
            </p:sp>
            <p:sp>
              <p:nvSpPr>
                <p:cNvPr id="90153" name="Line 41"/>
                <p:cNvSpPr/>
                <p:nvPr/>
              </p:nvSpPr>
              <p:spPr>
                <a:xfrm flipH="1">
                  <a:off x="4944" y="1776"/>
                  <a:ext cx="240" cy="240"/>
                </a:xfrm>
                <a:prstGeom prst="line">
                  <a:avLst/>
                </a:prstGeom>
                <a:ln w="28575" cap="flat" cmpd="sng">
                  <a:solidFill>
                    <a:srgbClr val="009900"/>
                  </a:solidFill>
                  <a:prstDash val="solid"/>
                  <a:round/>
                  <a:headEnd type="none" w="med" len="med"/>
                  <a:tailEnd type="none" w="med" len="med"/>
                </a:ln>
              </p:spPr>
            </p:sp>
            <p:sp>
              <p:nvSpPr>
                <p:cNvPr id="90154" name="Oval 42"/>
                <p:cNvSpPr/>
                <p:nvPr/>
              </p:nvSpPr>
              <p:spPr>
                <a:xfrm>
                  <a:off x="4704" y="196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b="1" dirty="0">
                    <a:latin typeface="Times New Roman" panose="02020603050405020304" pitchFamily="18" charset="0"/>
                    <a:ea typeface="宋体" panose="02010600030101010101" pitchFamily="2" charset="-122"/>
                  </a:endParaRPr>
                </a:p>
              </p:txBody>
            </p:sp>
            <p:sp>
              <p:nvSpPr>
                <p:cNvPr id="947243" name="Text Box 43"/>
                <p:cNvSpPr txBox="1">
                  <a:spLocks noChangeArrowheads="1"/>
                </p:cNvSpPr>
                <p:nvPr/>
              </p:nvSpPr>
              <p:spPr bwMode="auto">
                <a:xfrm>
                  <a:off x="4742" y="170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7244" name="Text Box 44"/>
                <p:cNvSpPr txBox="1">
                  <a:spLocks noChangeArrowheads="1"/>
                </p:cNvSpPr>
                <p:nvPr/>
              </p:nvSpPr>
              <p:spPr bwMode="auto">
                <a:xfrm>
                  <a:off x="5222" y="1274"/>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7245" name="Text Box 45"/>
                <p:cNvSpPr txBox="1">
                  <a:spLocks noChangeArrowheads="1"/>
                </p:cNvSpPr>
                <p:nvPr/>
              </p:nvSpPr>
              <p:spPr bwMode="auto">
                <a:xfrm>
                  <a:off x="4790" y="842"/>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0158" name="Oval 46"/>
                <p:cNvSpPr/>
                <p:nvPr/>
              </p:nvSpPr>
              <p:spPr>
                <a:xfrm>
                  <a:off x="5088"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b="1" dirty="0">
                    <a:latin typeface="Times New Roman" panose="02020603050405020304" pitchFamily="18" charset="0"/>
                    <a:ea typeface="宋体" panose="02010600030101010101" pitchFamily="2" charset="-122"/>
                  </a:endParaRPr>
                </a:p>
              </p:txBody>
            </p:sp>
          </p:grpSp>
          <p:sp>
            <p:nvSpPr>
              <p:cNvPr id="90159" name="Text Box 47"/>
              <p:cNvSpPr txBox="1"/>
              <p:nvPr/>
            </p:nvSpPr>
            <p:spPr>
              <a:xfrm>
                <a:off x="4921" y="3566"/>
                <a:ext cx="336" cy="290"/>
              </a:xfrm>
              <a:prstGeom prst="rect">
                <a:avLst/>
              </a:prstGeom>
              <a:noFill/>
              <a:ln w="9525">
                <a:noFill/>
              </a:ln>
            </p:spPr>
            <p:txBody>
              <a:bodyPr anchor="t" anchorCtr="0">
                <a:spAutoFit/>
              </a:bodyPr>
              <a:p>
                <a:pPr algn="ctr">
                  <a:spcBef>
                    <a:spcPct val="50000"/>
                  </a:spcBef>
                </a:pPr>
                <a:r>
                  <a:rPr lang="en-US" altLang="zh-CN" sz="2400" b="1" dirty="0">
                    <a:latin typeface="Tahoma" panose="020B0604030504040204" charset="0"/>
                    <a:ea typeface="宋体" panose="02010600030101010101" pitchFamily="2" charset="-122"/>
                  </a:rPr>
                  <a:t>4</a:t>
                </a:r>
                <a:endParaRPr lang="en-US" altLang="zh-CN" sz="2400" b="1" dirty="0">
                  <a:latin typeface="Tahoma" panose="020B0604030504040204" charset="0"/>
                  <a:ea typeface="宋体" panose="02010600030101010101" pitchFamily="2" charset="-122"/>
                </a:endParaRPr>
              </a:p>
            </p:txBody>
          </p:sp>
        </p:grpSp>
      </p:grpSp>
      <p:sp>
        <p:nvSpPr>
          <p:cNvPr id="6" name="Text Box 25"/>
          <p:cNvSpPr txBox="1"/>
          <p:nvPr/>
        </p:nvSpPr>
        <p:spPr>
          <a:xfrm>
            <a:off x="5015548" y="3322955"/>
            <a:ext cx="1203960" cy="398780"/>
          </a:xfrm>
          <a:prstGeom prst="rect">
            <a:avLst/>
          </a:prstGeom>
          <a:noFill/>
          <a:ln w="9525">
            <a:noFill/>
          </a:ln>
        </p:spPr>
        <p:txBody>
          <a:bodyPr wrap="none" anchor="t" anchorCtr="0">
            <a:spAutoFit/>
          </a:bodyPr>
          <a:p>
            <a:r>
              <a:rPr lang="zh-CN" altLang="en-US" sz="2000" b="1" dirty="0">
                <a:latin typeface="Times New Roman" panose="02020603050405020304" pitchFamily="18" charset="0"/>
                <a:ea typeface="宋体" panose="02010600030101010101" pitchFamily="2" charset="-122"/>
              </a:rPr>
              <a:t>左右双旋</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平衡二叉树的生成</a:t>
            </a:r>
            <a:r>
              <a:rPr lang="zh-CN" altLang="en-US" sz="2800" dirty="0">
                <a:latin typeface="黑体" panose="02010609060101010101" pitchFamily="2" charset="-122"/>
                <a:ea typeface="黑体" panose="02010609060101010101" pitchFamily="2" charset="-122"/>
                <a:cs typeface="+mn-ea"/>
                <a:sym typeface="+mn-ea"/>
              </a:rPr>
              <a:t>举例</a:t>
            </a:r>
            <a:endParaRPr lang="zh-CN" altLang="en-US" sz="2800" dirty="0">
              <a:latin typeface="黑体" panose="02010609060101010101" pitchFamily="2" charset="-122"/>
              <a:ea typeface="黑体" panose="02010609060101010101" pitchFamily="2" charset="-122"/>
              <a:cs typeface="+mn-ea"/>
              <a:sym typeface="+mn-ea"/>
            </a:endParaRPr>
          </a:p>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sym typeface="+mn-ea"/>
              </a:rPr>
              <a:t>在完成</a:t>
            </a:r>
            <a:r>
              <a:rPr lang="en-US" altLang="zh-CN" sz="2800" i="1" u="sng" dirty="0">
                <a:latin typeface="黑体" panose="02010609060101010101" pitchFamily="2" charset="-122"/>
                <a:ea typeface="黑体" panose="02010609060101010101" pitchFamily="2" charset="-122"/>
                <a:sym typeface="+mn-ea"/>
              </a:rPr>
              <a:t>64,5,13,21</a:t>
            </a:r>
            <a:r>
              <a:rPr lang="zh-CN" altLang="en-US" sz="2800" dirty="0">
                <a:latin typeface="黑体" panose="02010609060101010101" pitchFamily="2" charset="-122"/>
                <a:ea typeface="黑体" panose="02010609060101010101" pitchFamily="2" charset="-122"/>
                <a:sym typeface="+mn-ea"/>
              </a:rPr>
              <a:t>后，继续插入</a:t>
            </a:r>
            <a:r>
              <a:rPr lang="en-US" altLang="zh-CN" sz="2800" dirty="0">
                <a:solidFill>
                  <a:srgbClr val="FF0000"/>
                </a:solidFill>
                <a:latin typeface="黑体" panose="02010609060101010101" pitchFamily="2" charset="-122"/>
                <a:ea typeface="黑体" panose="02010609060101010101" pitchFamily="2" charset="-122"/>
                <a:sym typeface="+mn-ea"/>
              </a:rPr>
              <a:t>19,</a:t>
            </a:r>
            <a:r>
              <a:rPr lang="en-US" altLang="zh-CN" sz="2800" dirty="0">
                <a:latin typeface="黑体" panose="02010609060101010101" pitchFamily="2" charset="-122"/>
                <a:ea typeface="黑体" panose="02010609060101010101" pitchFamily="2" charset="-122"/>
                <a:sym typeface="+mn-ea"/>
              </a:rPr>
              <a:t>80,75,37,56</a:t>
            </a:r>
            <a:r>
              <a:rPr lang="zh-CN" altLang="en-US" sz="2800" dirty="0">
                <a:latin typeface="黑体" panose="02010609060101010101" pitchFamily="2" charset="-122"/>
                <a:ea typeface="黑体" panose="02010609060101010101" pitchFamily="2" charset="-122"/>
                <a:sym typeface="+mn-ea"/>
              </a:rPr>
              <a:t>时该树的生长过程</a:t>
            </a: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 name="组合 7"/>
          <p:cNvGrpSpPr/>
          <p:nvPr/>
        </p:nvGrpSpPr>
        <p:grpSpPr>
          <a:xfrm>
            <a:off x="3503930" y="2565400"/>
            <a:ext cx="5289550" cy="2853690"/>
            <a:chOff x="5518" y="4040"/>
            <a:chExt cx="8330" cy="4494"/>
          </a:xfrm>
        </p:grpSpPr>
        <p:grpSp>
          <p:nvGrpSpPr>
            <p:cNvPr id="91141" name="Group 5"/>
            <p:cNvGrpSpPr/>
            <p:nvPr/>
          </p:nvGrpSpPr>
          <p:grpSpPr>
            <a:xfrm>
              <a:off x="5518" y="4040"/>
              <a:ext cx="8330" cy="4495"/>
              <a:chOff x="316" y="2208"/>
              <a:chExt cx="3332" cy="1798"/>
            </a:xfrm>
          </p:grpSpPr>
          <p:sp>
            <p:nvSpPr>
              <p:cNvPr id="91142" name="Line 6"/>
              <p:cNvSpPr/>
              <p:nvPr/>
            </p:nvSpPr>
            <p:spPr>
              <a:xfrm flipH="1">
                <a:off x="2400" y="2736"/>
                <a:ext cx="240" cy="240"/>
              </a:xfrm>
              <a:prstGeom prst="line">
                <a:avLst/>
              </a:prstGeom>
              <a:ln w="28575" cap="flat" cmpd="sng">
                <a:solidFill>
                  <a:srgbClr val="009900"/>
                </a:solidFill>
                <a:prstDash val="solid"/>
                <a:round/>
                <a:headEnd type="none" w="med" len="med"/>
                <a:tailEnd type="none" w="med" len="med"/>
              </a:ln>
            </p:spPr>
          </p:sp>
          <p:sp>
            <p:nvSpPr>
              <p:cNvPr id="948231" name="Oval 7"/>
              <p:cNvSpPr>
                <a:spLocks noChangeArrowheads="1"/>
              </p:cNvSpPr>
              <p:nvPr/>
            </p:nvSpPr>
            <p:spPr bwMode="auto">
              <a:xfrm>
                <a:off x="700" y="2470"/>
                <a:ext cx="288" cy="288"/>
              </a:xfrm>
              <a:prstGeom prst="ellipse">
                <a:avLst/>
              </a:prstGeom>
              <a:solidFill>
                <a:srgbClr val="FFFFCC"/>
              </a:solidFill>
              <a:ln w="28575">
                <a:solidFill>
                  <a:srgbClr val="009900"/>
                </a:solidFill>
                <a:round/>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CC33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13</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1144" name="Line 8"/>
              <p:cNvSpPr/>
              <p:nvPr/>
            </p:nvSpPr>
            <p:spPr>
              <a:xfrm flipH="1">
                <a:off x="508" y="2710"/>
                <a:ext cx="240" cy="240"/>
              </a:xfrm>
              <a:prstGeom prst="line">
                <a:avLst/>
              </a:prstGeom>
              <a:ln w="28575" cap="flat" cmpd="sng">
                <a:solidFill>
                  <a:srgbClr val="009900"/>
                </a:solidFill>
                <a:prstDash val="solid"/>
                <a:round/>
                <a:headEnd type="none" w="med" len="med"/>
                <a:tailEnd type="none" w="med" len="med"/>
              </a:ln>
            </p:spPr>
          </p:sp>
          <p:sp>
            <p:nvSpPr>
              <p:cNvPr id="91145" name="Oval 9"/>
              <p:cNvSpPr/>
              <p:nvPr/>
            </p:nvSpPr>
            <p:spPr>
              <a:xfrm>
                <a:off x="316" y="290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1146" name="Line 10"/>
              <p:cNvSpPr/>
              <p:nvPr/>
            </p:nvSpPr>
            <p:spPr>
              <a:xfrm>
                <a:off x="940" y="2710"/>
                <a:ext cx="240" cy="240"/>
              </a:xfrm>
              <a:prstGeom prst="line">
                <a:avLst/>
              </a:prstGeom>
              <a:ln w="28575" cap="flat" cmpd="sng">
                <a:solidFill>
                  <a:srgbClr val="009900"/>
                </a:solidFill>
                <a:prstDash val="solid"/>
                <a:round/>
                <a:headEnd type="none" w="med" len="med"/>
                <a:tailEnd type="none" w="med" len="med"/>
              </a:ln>
            </p:spPr>
          </p:sp>
          <p:sp>
            <p:nvSpPr>
              <p:cNvPr id="91147" name="Oval 11"/>
              <p:cNvSpPr/>
              <p:nvPr/>
            </p:nvSpPr>
            <p:spPr>
              <a:xfrm>
                <a:off x="1132" y="290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64</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1148" name="Line 12"/>
              <p:cNvSpPr/>
              <p:nvPr/>
            </p:nvSpPr>
            <p:spPr>
              <a:xfrm flipH="1">
                <a:off x="892" y="3142"/>
                <a:ext cx="288" cy="288"/>
              </a:xfrm>
              <a:prstGeom prst="line">
                <a:avLst/>
              </a:prstGeom>
              <a:ln w="28575" cap="flat" cmpd="sng">
                <a:solidFill>
                  <a:srgbClr val="009900"/>
                </a:solidFill>
                <a:prstDash val="solid"/>
                <a:round/>
                <a:headEnd type="none" w="med" len="med"/>
                <a:tailEnd type="none" w="med" len="med"/>
              </a:ln>
            </p:spPr>
          </p:sp>
          <p:sp>
            <p:nvSpPr>
              <p:cNvPr id="91149" name="Oval 13"/>
              <p:cNvSpPr/>
              <p:nvPr/>
            </p:nvSpPr>
            <p:spPr>
              <a:xfrm>
                <a:off x="700" y="333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21</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1150" name="Line 14"/>
              <p:cNvSpPr/>
              <p:nvPr/>
            </p:nvSpPr>
            <p:spPr>
              <a:xfrm flipH="1">
                <a:off x="460" y="3574"/>
                <a:ext cx="288" cy="288"/>
              </a:xfrm>
              <a:prstGeom prst="line">
                <a:avLst/>
              </a:prstGeom>
              <a:ln w="28575" cap="flat" cmpd="sng">
                <a:solidFill>
                  <a:srgbClr val="009900"/>
                </a:solidFill>
                <a:prstDash val="solid"/>
                <a:round/>
                <a:headEnd type="none" w="med" len="med"/>
                <a:tailEnd type="none" w="med" len="med"/>
              </a:ln>
            </p:spPr>
          </p:sp>
          <p:sp>
            <p:nvSpPr>
              <p:cNvPr id="91151" name="Oval 15"/>
              <p:cNvSpPr/>
              <p:nvPr/>
            </p:nvSpPr>
            <p:spPr>
              <a:xfrm>
                <a:off x="316" y="371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19</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48240" name="Text Box 16"/>
              <p:cNvSpPr txBox="1">
                <a:spLocks noChangeArrowheads="1"/>
              </p:cNvSpPr>
              <p:nvPr/>
            </p:nvSpPr>
            <p:spPr bwMode="auto">
              <a:xfrm>
                <a:off x="354" y="345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8241" name="Text Box 17"/>
              <p:cNvSpPr txBox="1">
                <a:spLocks noChangeArrowheads="1"/>
              </p:cNvSpPr>
              <p:nvPr/>
            </p:nvSpPr>
            <p:spPr bwMode="auto">
              <a:xfrm>
                <a:off x="738" y="3072"/>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8242" name="Text Box 18"/>
              <p:cNvSpPr txBox="1">
                <a:spLocks noChangeArrowheads="1"/>
              </p:cNvSpPr>
              <p:nvPr/>
            </p:nvSpPr>
            <p:spPr bwMode="auto">
              <a:xfrm>
                <a:off x="1228" y="2640"/>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1155" name="AutoShape 19"/>
              <p:cNvSpPr/>
              <p:nvPr/>
            </p:nvSpPr>
            <p:spPr>
              <a:xfrm>
                <a:off x="1440" y="3312"/>
                <a:ext cx="768" cy="144"/>
              </a:xfrm>
              <a:prstGeom prst="rightArrow">
                <a:avLst>
                  <a:gd name="adj1" fmla="val 50000"/>
                  <a:gd name="adj2" fmla="val 133259"/>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48244" name="Text Box 20"/>
              <p:cNvSpPr txBox="1">
                <a:spLocks noChangeArrowheads="1"/>
              </p:cNvSpPr>
              <p:nvPr/>
            </p:nvSpPr>
            <p:spPr bwMode="auto">
              <a:xfrm>
                <a:off x="1506" y="2979"/>
                <a:ext cx="564" cy="290"/>
              </a:xfrm>
              <a:prstGeom prst="rect">
                <a:avLst/>
              </a:prstGeom>
              <a:noFill/>
              <a:ln w="9525">
                <a:noFill/>
                <a:miter lim="800000"/>
              </a:ln>
              <a:effectLst/>
            </p:spPr>
            <p:txBody>
              <a:bodyPr wrap="none">
                <a:spAutoFit/>
              </a:bodyPr>
              <a:p>
                <a:r>
                  <a:rPr lang="en-US" altLang="zh-CN" sz="2400" b="1" noProof="1" dirty="0">
                    <a:effectLst>
                      <a:outerShdw blurRad="38100" dist="38100" dir="2700000">
                        <a:srgbClr val="C0C0C0"/>
                      </a:outerShdw>
                    </a:effectLst>
                    <a:latin typeface="Times New Roman" panose="02020603050405020304" pitchFamily="18" charset="0"/>
                    <a:ea typeface="仿宋" panose="02010609060101010101" charset="-122"/>
                    <a:cs typeface="+mn-cs"/>
                  </a:rPr>
                  <a:t>LL</a:t>
                </a:r>
                <a:r>
                  <a:rPr lang="zh-CN" altLang="en-US" sz="2400" b="1" noProof="1" dirty="0">
                    <a:effectLst>
                      <a:outerShdw blurRad="38100" dist="38100" dir="2700000">
                        <a:srgbClr val="C0C0C0"/>
                      </a:outerShdw>
                    </a:effectLst>
                    <a:latin typeface="Times New Roman" panose="02020603050405020304" pitchFamily="18" charset="0"/>
                    <a:ea typeface="仿宋" panose="02010609060101010101" charset="-122"/>
                    <a:cs typeface="+mn-cs"/>
                  </a:rPr>
                  <a:t>型</a:t>
                </a:r>
                <a:endParaRPr lang="zh-CN" altLang="en-US" sz="2400" noProof="1" dirty="0">
                  <a:latin typeface="Times New Roman" panose="02020603050405020304" pitchFamily="18" charset="0"/>
                  <a:ea typeface="宋体" panose="02010600030101010101" pitchFamily="2" charset="-122"/>
                </a:endParaRPr>
              </a:p>
            </p:txBody>
          </p:sp>
          <p:sp>
            <p:nvSpPr>
              <p:cNvPr id="91157" name="Oval 21"/>
              <p:cNvSpPr/>
              <p:nvPr/>
            </p:nvSpPr>
            <p:spPr>
              <a:xfrm>
                <a:off x="2208" y="292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1158" name="Line 22"/>
              <p:cNvSpPr/>
              <p:nvPr/>
            </p:nvSpPr>
            <p:spPr>
              <a:xfrm>
                <a:off x="2784" y="2736"/>
                <a:ext cx="240" cy="240"/>
              </a:xfrm>
              <a:prstGeom prst="line">
                <a:avLst/>
              </a:prstGeom>
              <a:ln w="28575" cap="flat" cmpd="sng">
                <a:solidFill>
                  <a:srgbClr val="009900"/>
                </a:solidFill>
                <a:prstDash val="solid"/>
                <a:round/>
                <a:headEnd type="none" w="med" len="med"/>
                <a:tailEnd type="none" w="med" len="med"/>
              </a:ln>
            </p:spPr>
          </p:sp>
          <p:sp>
            <p:nvSpPr>
              <p:cNvPr id="948247" name="Oval 23"/>
              <p:cNvSpPr>
                <a:spLocks noChangeArrowheads="1"/>
              </p:cNvSpPr>
              <p:nvPr/>
            </p:nvSpPr>
            <p:spPr bwMode="auto">
              <a:xfrm>
                <a:off x="2592" y="2496"/>
                <a:ext cx="288" cy="288"/>
              </a:xfrm>
              <a:prstGeom prst="ellipse">
                <a:avLst/>
              </a:prstGeom>
              <a:solidFill>
                <a:srgbClr val="FFFFCC"/>
              </a:solidFill>
              <a:ln w="28575">
                <a:solidFill>
                  <a:srgbClr val="009900"/>
                </a:solidFill>
                <a:round/>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CC33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13</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1160" name="Line 24"/>
              <p:cNvSpPr/>
              <p:nvPr/>
            </p:nvSpPr>
            <p:spPr>
              <a:xfrm>
                <a:off x="3168" y="3168"/>
                <a:ext cx="288" cy="288"/>
              </a:xfrm>
              <a:prstGeom prst="line">
                <a:avLst/>
              </a:prstGeom>
              <a:ln w="28575" cap="flat" cmpd="sng">
                <a:solidFill>
                  <a:srgbClr val="009900"/>
                </a:solidFill>
                <a:prstDash val="solid"/>
                <a:round/>
                <a:headEnd type="none" w="med" len="med"/>
                <a:tailEnd type="none" w="med" len="med"/>
              </a:ln>
            </p:spPr>
          </p:sp>
          <p:sp>
            <p:nvSpPr>
              <p:cNvPr id="91161" name="Oval 25"/>
              <p:cNvSpPr/>
              <p:nvPr/>
            </p:nvSpPr>
            <p:spPr>
              <a:xfrm>
                <a:off x="3360" y="336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dirty="0">
                  <a:latin typeface="Times New Roman" panose="02020603050405020304" pitchFamily="18" charset="0"/>
                  <a:ea typeface="宋体" panose="02010600030101010101" pitchFamily="2" charset="-122"/>
                </a:endParaRPr>
              </a:p>
            </p:txBody>
          </p:sp>
          <p:sp>
            <p:nvSpPr>
              <p:cNvPr id="91162" name="Line 26"/>
              <p:cNvSpPr/>
              <p:nvPr/>
            </p:nvSpPr>
            <p:spPr>
              <a:xfrm flipH="1">
                <a:off x="2736" y="3168"/>
                <a:ext cx="288" cy="288"/>
              </a:xfrm>
              <a:prstGeom prst="line">
                <a:avLst/>
              </a:prstGeom>
              <a:ln w="28575" cap="flat" cmpd="sng">
                <a:solidFill>
                  <a:srgbClr val="009900"/>
                </a:solidFill>
                <a:prstDash val="solid"/>
                <a:round/>
                <a:headEnd type="none" w="med" len="med"/>
                <a:tailEnd type="none" w="med" len="med"/>
              </a:ln>
            </p:spPr>
          </p:sp>
          <p:sp>
            <p:nvSpPr>
              <p:cNvPr id="91163" name="Oval 27"/>
              <p:cNvSpPr/>
              <p:nvPr/>
            </p:nvSpPr>
            <p:spPr>
              <a:xfrm>
                <a:off x="2592" y="336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sp>
            <p:nvSpPr>
              <p:cNvPr id="948252" name="Text Box 28"/>
              <p:cNvSpPr txBox="1">
                <a:spLocks noChangeArrowheads="1"/>
              </p:cNvSpPr>
              <p:nvPr/>
            </p:nvSpPr>
            <p:spPr bwMode="auto">
              <a:xfrm>
                <a:off x="2630" y="3098"/>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8253" name="Text Box 29"/>
              <p:cNvSpPr txBox="1">
                <a:spLocks noChangeArrowheads="1"/>
              </p:cNvSpPr>
              <p:nvPr/>
            </p:nvSpPr>
            <p:spPr bwMode="auto">
              <a:xfrm>
                <a:off x="3398" y="3098"/>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8254" name="Text Box 30"/>
              <p:cNvSpPr txBox="1">
                <a:spLocks noChangeArrowheads="1"/>
              </p:cNvSpPr>
              <p:nvPr/>
            </p:nvSpPr>
            <p:spPr bwMode="auto">
              <a:xfrm>
                <a:off x="3014" y="266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8255" name="Text Box 31"/>
              <p:cNvSpPr txBox="1">
                <a:spLocks noChangeArrowheads="1"/>
              </p:cNvSpPr>
              <p:nvPr/>
            </p:nvSpPr>
            <p:spPr bwMode="auto">
              <a:xfrm>
                <a:off x="2678" y="220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1168" name="Oval 32"/>
              <p:cNvSpPr/>
              <p:nvPr/>
            </p:nvSpPr>
            <p:spPr>
              <a:xfrm>
                <a:off x="2928" y="292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latin typeface="Times New Roman" panose="02020603050405020304" pitchFamily="18" charset="0"/>
                  <a:ea typeface="宋体" panose="02010600030101010101" pitchFamily="2" charset="-122"/>
                </a:endParaRPr>
              </a:p>
            </p:txBody>
          </p:sp>
          <p:sp>
            <p:nvSpPr>
              <p:cNvPr id="948257" name="Text Box 33"/>
              <p:cNvSpPr txBox="1">
                <a:spLocks noChangeArrowheads="1"/>
              </p:cNvSpPr>
              <p:nvPr/>
            </p:nvSpPr>
            <p:spPr bwMode="auto">
              <a:xfrm>
                <a:off x="882" y="220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sp>
          <p:nvSpPr>
            <p:cNvPr id="7" name="Text Box 47"/>
            <p:cNvSpPr txBox="1"/>
            <p:nvPr/>
          </p:nvSpPr>
          <p:spPr>
            <a:xfrm>
              <a:off x="8783" y="7554"/>
              <a:ext cx="840" cy="725"/>
            </a:xfrm>
            <a:prstGeom prst="rect">
              <a:avLst/>
            </a:prstGeom>
            <a:noFill/>
            <a:ln w="9525">
              <a:noFill/>
            </a:ln>
          </p:spPr>
          <p:txBody>
            <a:bodyPr anchor="t" anchorCtr="0">
              <a:spAutoFit/>
            </a:bodyPr>
            <a:p>
              <a:pPr algn="ctr">
                <a:spcBef>
                  <a:spcPct val="50000"/>
                </a:spcBef>
              </a:pPr>
              <a:r>
                <a:rPr lang="en-US" altLang="zh-CN" sz="2400" b="1" dirty="0">
                  <a:latin typeface="Tahoma" panose="020B0604030504040204" charset="0"/>
                  <a:ea typeface="宋体" panose="02010600030101010101" pitchFamily="2" charset="-122"/>
                </a:rPr>
                <a:t>5</a:t>
              </a:r>
              <a:endParaRPr lang="en-US" altLang="zh-CN" sz="2400" b="1" dirty="0">
                <a:latin typeface="Tahoma" panose="020B0604030504040204" charset="0"/>
                <a:ea typeface="宋体" panose="02010600030101010101" pitchFamily="2" charset="-122"/>
              </a:endParaRPr>
            </a:p>
          </p:txBody>
        </p:sp>
      </p:grpSp>
      <p:sp>
        <p:nvSpPr>
          <p:cNvPr id="9" name="Text Box 25"/>
          <p:cNvSpPr txBox="1"/>
          <p:nvPr/>
        </p:nvSpPr>
        <p:spPr>
          <a:xfrm>
            <a:off x="5408613" y="3390900"/>
            <a:ext cx="1203960" cy="398780"/>
          </a:xfrm>
          <a:prstGeom prst="rect">
            <a:avLst/>
          </a:prstGeom>
          <a:noFill/>
          <a:ln w="9525">
            <a:noFill/>
          </a:ln>
        </p:spPr>
        <p:txBody>
          <a:bodyPr wrap="none" anchor="t" anchorCtr="0">
            <a:spAutoFit/>
          </a:bodyPr>
          <a:p>
            <a:r>
              <a:rPr lang="zh-CN" altLang="en-US" sz="2000" b="1" dirty="0">
                <a:latin typeface="Times New Roman" panose="02020603050405020304" pitchFamily="18" charset="0"/>
                <a:ea typeface="宋体" panose="02010600030101010101" pitchFamily="2" charset="-122"/>
              </a:rPr>
              <a:t>单向右旋</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平衡二叉树的生成</a:t>
            </a:r>
            <a:r>
              <a:rPr lang="zh-CN" altLang="en-US" sz="2800" dirty="0">
                <a:latin typeface="黑体" panose="02010609060101010101" pitchFamily="2" charset="-122"/>
                <a:ea typeface="黑体" panose="02010609060101010101" pitchFamily="2" charset="-122"/>
                <a:cs typeface="+mn-ea"/>
                <a:sym typeface="+mn-ea"/>
              </a:rPr>
              <a:t>举例</a:t>
            </a:r>
            <a:endParaRPr lang="zh-CN" altLang="en-US" sz="2800" dirty="0">
              <a:latin typeface="黑体" panose="02010609060101010101" pitchFamily="2" charset="-122"/>
              <a:ea typeface="黑体" panose="02010609060101010101" pitchFamily="2" charset="-122"/>
              <a:cs typeface="+mn-ea"/>
              <a:sym typeface="+mn-ea"/>
            </a:endParaRPr>
          </a:p>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sym typeface="+mn-ea"/>
              </a:rPr>
              <a:t>在完成</a:t>
            </a:r>
            <a:r>
              <a:rPr lang="en-US" altLang="zh-CN" sz="2800" i="1" u="sng" dirty="0">
                <a:latin typeface="黑体" panose="02010609060101010101" pitchFamily="2" charset="-122"/>
                <a:ea typeface="黑体" panose="02010609060101010101" pitchFamily="2" charset="-122"/>
                <a:sym typeface="+mn-ea"/>
              </a:rPr>
              <a:t>64,5,13,21,19</a:t>
            </a:r>
            <a:r>
              <a:rPr lang="zh-CN" altLang="en-US" sz="2800" dirty="0">
                <a:latin typeface="黑体" panose="02010609060101010101" pitchFamily="2" charset="-122"/>
                <a:ea typeface="黑体" panose="02010609060101010101" pitchFamily="2" charset="-122"/>
                <a:sym typeface="+mn-ea"/>
              </a:rPr>
              <a:t>后，继续插入</a:t>
            </a:r>
            <a:r>
              <a:rPr lang="en-US" altLang="zh-CN" sz="2800" dirty="0">
                <a:solidFill>
                  <a:srgbClr val="FF0000"/>
                </a:solidFill>
                <a:latin typeface="黑体" panose="02010609060101010101" pitchFamily="2" charset="-122"/>
                <a:ea typeface="黑体" panose="02010609060101010101" pitchFamily="2" charset="-122"/>
                <a:sym typeface="+mn-ea"/>
              </a:rPr>
              <a:t>80</a:t>
            </a:r>
            <a:r>
              <a:rPr lang="en-US" altLang="zh-CN" sz="2800" dirty="0">
                <a:latin typeface="黑体" panose="02010609060101010101" pitchFamily="2" charset="-122"/>
                <a:ea typeface="黑体" panose="02010609060101010101" pitchFamily="2" charset="-122"/>
                <a:sym typeface="+mn-ea"/>
              </a:rPr>
              <a:t>,75,37,56</a:t>
            </a:r>
            <a:r>
              <a:rPr lang="zh-CN" altLang="en-US" sz="2800" dirty="0">
                <a:latin typeface="黑体" panose="02010609060101010101" pitchFamily="2" charset="-122"/>
                <a:ea typeface="黑体" panose="02010609060101010101" pitchFamily="2" charset="-122"/>
                <a:sym typeface="+mn-ea"/>
              </a:rPr>
              <a:t>时该树的生长过程</a:t>
            </a: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2567305" y="2565400"/>
            <a:ext cx="6781800" cy="3126740"/>
            <a:chOff x="4043" y="4040"/>
            <a:chExt cx="10680" cy="4924"/>
          </a:xfrm>
        </p:grpSpPr>
        <p:grpSp>
          <p:nvGrpSpPr>
            <p:cNvPr id="5" name="组合 4"/>
            <p:cNvGrpSpPr/>
            <p:nvPr/>
          </p:nvGrpSpPr>
          <p:grpSpPr>
            <a:xfrm>
              <a:off x="4043" y="4040"/>
              <a:ext cx="10680" cy="4614"/>
              <a:chOff x="4043" y="4040"/>
              <a:chExt cx="10680" cy="4614"/>
            </a:xfrm>
          </p:grpSpPr>
          <p:grpSp>
            <p:nvGrpSpPr>
              <p:cNvPr id="92165" name="Group 5"/>
              <p:cNvGrpSpPr/>
              <p:nvPr/>
            </p:nvGrpSpPr>
            <p:grpSpPr>
              <a:xfrm>
                <a:off x="4043" y="4040"/>
                <a:ext cx="4463" cy="4615"/>
                <a:chOff x="3638" y="2138"/>
                <a:chExt cx="1785" cy="1846"/>
              </a:xfrm>
            </p:grpSpPr>
            <p:sp>
              <p:nvSpPr>
                <p:cNvPr id="92166" name="Line 6"/>
                <p:cNvSpPr/>
                <p:nvPr/>
              </p:nvSpPr>
              <p:spPr>
                <a:xfrm flipH="1">
                  <a:off x="3830" y="2640"/>
                  <a:ext cx="240" cy="240"/>
                </a:xfrm>
                <a:prstGeom prst="line">
                  <a:avLst/>
                </a:prstGeom>
                <a:ln w="28575" cap="flat" cmpd="sng">
                  <a:solidFill>
                    <a:srgbClr val="009900"/>
                  </a:solidFill>
                  <a:prstDash val="solid"/>
                  <a:round/>
                  <a:headEnd type="none" w="med" len="med"/>
                  <a:tailEnd type="none" w="med" len="med"/>
                </a:ln>
              </p:spPr>
            </p:sp>
            <p:sp>
              <p:nvSpPr>
                <p:cNvPr id="92167" name="Oval 7"/>
                <p:cNvSpPr/>
                <p:nvPr/>
              </p:nvSpPr>
              <p:spPr>
                <a:xfrm>
                  <a:off x="3638" y="283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2168" name="Oval 8"/>
                <p:cNvSpPr/>
                <p:nvPr/>
              </p:nvSpPr>
              <p:spPr>
                <a:xfrm>
                  <a:off x="4022" y="24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13</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2169" name="Line 9"/>
                <p:cNvSpPr/>
                <p:nvPr/>
              </p:nvSpPr>
              <p:spPr>
                <a:xfrm>
                  <a:off x="4262" y="2640"/>
                  <a:ext cx="240" cy="240"/>
                </a:xfrm>
                <a:prstGeom prst="line">
                  <a:avLst/>
                </a:prstGeom>
                <a:ln w="28575" cap="flat" cmpd="sng">
                  <a:solidFill>
                    <a:srgbClr val="009900"/>
                  </a:solidFill>
                  <a:prstDash val="solid"/>
                  <a:round/>
                  <a:headEnd type="none" w="med" len="med"/>
                  <a:tailEnd type="none" w="med" len="med"/>
                </a:ln>
              </p:spPr>
            </p:sp>
            <p:sp>
              <p:nvSpPr>
                <p:cNvPr id="92170" name="Oval 10"/>
                <p:cNvSpPr/>
                <p:nvPr/>
              </p:nvSpPr>
              <p:spPr>
                <a:xfrm>
                  <a:off x="4406" y="283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21</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2171" name="Line 11"/>
                <p:cNvSpPr/>
                <p:nvPr/>
              </p:nvSpPr>
              <p:spPr>
                <a:xfrm>
                  <a:off x="4646" y="3072"/>
                  <a:ext cx="240" cy="240"/>
                </a:xfrm>
                <a:prstGeom prst="line">
                  <a:avLst/>
                </a:prstGeom>
                <a:ln w="28575" cap="flat" cmpd="sng">
                  <a:solidFill>
                    <a:srgbClr val="009900"/>
                  </a:solidFill>
                  <a:prstDash val="solid"/>
                  <a:round/>
                  <a:headEnd type="none" w="med" len="med"/>
                  <a:tailEnd type="none" w="med" len="med"/>
                </a:ln>
              </p:spPr>
            </p:sp>
            <p:sp>
              <p:nvSpPr>
                <p:cNvPr id="92172" name="Line 12"/>
                <p:cNvSpPr/>
                <p:nvPr/>
              </p:nvSpPr>
              <p:spPr>
                <a:xfrm>
                  <a:off x="4982" y="3504"/>
                  <a:ext cx="288" cy="288"/>
                </a:xfrm>
                <a:prstGeom prst="line">
                  <a:avLst/>
                </a:prstGeom>
                <a:ln w="28575" cap="flat" cmpd="sng">
                  <a:solidFill>
                    <a:srgbClr val="009900"/>
                  </a:solidFill>
                  <a:prstDash val="solid"/>
                  <a:round/>
                  <a:headEnd type="none" w="med" len="med"/>
                  <a:tailEnd type="none" w="med" len="med"/>
                </a:ln>
              </p:spPr>
            </p:sp>
            <p:sp>
              <p:nvSpPr>
                <p:cNvPr id="92173" name="Oval 13"/>
                <p:cNvSpPr/>
                <p:nvPr/>
              </p:nvSpPr>
              <p:spPr>
                <a:xfrm>
                  <a:off x="5126" y="369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80</a:t>
                  </a:r>
                  <a:endParaRPr lang="en-US" altLang="zh-CN" sz="2400" dirty="0">
                    <a:latin typeface="Times New Roman" panose="02020603050405020304" pitchFamily="18" charset="0"/>
                    <a:ea typeface="宋体" panose="02010600030101010101" pitchFamily="2" charset="-122"/>
                  </a:endParaRPr>
                </a:p>
              </p:txBody>
            </p:sp>
            <p:sp>
              <p:nvSpPr>
                <p:cNvPr id="92174" name="Line 14"/>
                <p:cNvSpPr/>
                <p:nvPr/>
              </p:nvSpPr>
              <p:spPr>
                <a:xfrm flipH="1">
                  <a:off x="4166" y="3072"/>
                  <a:ext cx="288" cy="288"/>
                </a:xfrm>
                <a:prstGeom prst="line">
                  <a:avLst/>
                </a:prstGeom>
                <a:ln w="28575" cap="flat" cmpd="sng">
                  <a:solidFill>
                    <a:srgbClr val="009900"/>
                  </a:solidFill>
                  <a:prstDash val="solid"/>
                  <a:round/>
                  <a:headEnd type="none" w="med" len="med"/>
                  <a:tailEnd type="none" w="med" len="med"/>
                </a:ln>
              </p:spPr>
            </p:sp>
            <p:sp>
              <p:nvSpPr>
                <p:cNvPr id="92175" name="Oval 15"/>
                <p:cNvSpPr/>
                <p:nvPr/>
              </p:nvSpPr>
              <p:spPr>
                <a:xfrm>
                  <a:off x="4022" y="326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sp>
              <p:nvSpPr>
                <p:cNvPr id="92176" name="Oval 16"/>
                <p:cNvSpPr/>
                <p:nvPr/>
              </p:nvSpPr>
              <p:spPr>
                <a:xfrm>
                  <a:off x="4790" y="326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64</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49265" name="Text Box 17"/>
                <p:cNvSpPr txBox="1">
                  <a:spLocks noChangeArrowheads="1"/>
                </p:cNvSpPr>
                <p:nvPr/>
              </p:nvSpPr>
              <p:spPr bwMode="auto">
                <a:xfrm>
                  <a:off x="5212" y="3434"/>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9266" name="Text Box 18"/>
                <p:cNvSpPr txBox="1">
                  <a:spLocks noChangeArrowheads="1"/>
                </p:cNvSpPr>
                <p:nvPr/>
              </p:nvSpPr>
              <p:spPr bwMode="auto">
                <a:xfrm>
                  <a:off x="4876" y="3002"/>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9267" name="Text Box 19"/>
                <p:cNvSpPr txBox="1">
                  <a:spLocks noChangeArrowheads="1"/>
                </p:cNvSpPr>
                <p:nvPr/>
              </p:nvSpPr>
              <p:spPr bwMode="auto">
                <a:xfrm>
                  <a:off x="4492" y="2570"/>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9268" name="Text Box 20"/>
                <p:cNvSpPr txBox="1">
                  <a:spLocks noChangeArrowheads="1"/>
                </p:cNvSpPr>
                <p:nvPr/>
              </p:nvSpPr>
              <p:spPr bwMode="auto">
                <a:xfrm>
                  <a:off x="4108" y="213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grpSp>
            <p:nvGrpSpPr>
              <p:cNvPr id="92181" name="Group 21"/>
              <p:cNvGrpSpPr/>
              <p:nvPr/>
            </p:nvGrpSpPr>
            <p:grpSpPr>
              <a:xfrm>
                <a:off x="8843" y="4520"/>
                <a:ext cx="5880" cy="3240"/>
                <a:chOff x="192" y="192"/>
                <a:chExt cx="2352" cy="1296"/>
              </a:xfrm>
            </p:grpSpPr>
            <p:sp>
              <p:nvSpPr>
                <p:cNvPr id="92182" name="Line 22"/>
                <p:cNvSpPr/>
                <p:nvPr/>
              </p:nvSpPr>
              <p:spPr>
                <a:xfrm>
                  <a:off x="1680" y="528"/>
                  <a:ext cx="288" cy="288"/>
                </a:xfrm>
                <a:prstGeom prst="line">
                  <a:avLst/>
                </a:prstGeom>
                <a:ln w="28575" cap="flat" cmpd="sng">
                  <a:solidFill>
                    <a:schemeClr val="tx1"/>
                  </a:solidFill>
                  <a:prstDash val="solid"/>
                  <a:round/>
                  <a:headEnd type="none" w="med" len="med"/>
                  <a:tailEnd type="none" w="med" len="med"/>
                </a:ln>
              </p:spPr>
            </p:sp>
            <p:sp>
              <p:nvSpPr>
                <p:cNvPr id="92183" name="Line 23"/>
                <p:cNvSpPr/>
                <p:nvPr/>
              </p:nvSpPr>
              <p:spPr>
                <a:xfrm>
                  <a:off x="2064" y="960"/>
                  <a:ext cx="288" cy="288"/>
                </a:xfrm>
                <a:prstGeom prst="line">
                  <a:avLst/>
                </a:prstGeom>
                <a:ln w="28575" cap="flat" cmpd="sng">
                  <a:solidFill>
                    <a:schemeClr val="tx1"/>
                  </a:solidFill>
                  <a:prstDash val="solid"/>
                  <a:round/>
                  <a:headEnd type="none" w="med" len="med"/>
                  <a:tailEnd type="none" w="med" len="med"/>
                </a:ln>
              </p:spPr>
            </p:sp>
            <p:sp>
              <p:nvSpPr>
                <p:cNvPr id="949272" name="Text Box 24"/>
                <p:cNvSpPr txBox="1">
                  <a:spLocks noChangeArrowheads="1"/>
                </p:cNvSpPr>
                <p:nvPr/>
              </p:nvSpPr>
              <p:spPr bwMode="auto">
                <a:xfrm>
                  <a:off x="1008" y="528"/>
                  <a:ext cx="211"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0</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2185" name="Line 25"/>
                <p:cNvSpPr/>
                <p:nvPr/>
              </p:nvSpPr>
              <p:spPr>
                <a:xfrm flipH="1">
                  <a:off x="912" y="1008"/>
                  <a:ext cx="240" cy="240"/>
                </a:xfrm>
                <a:prstGeom prst="line">
                  <a:avLst/>
                </a:prstGeom>
                <a:ln w="28575" cap="flat" cmpd="sng">
                  <a:solidFill>
                    <a:schemeClr val="tx1"/>
                  </a:solidFill>
                  <a:prstDash val="solid"/>
                  <a:round/>
                  <a:headEnd type="none" w="med" len="med"/>
                  <a:tailEnd type="none" w="med" len="med"/>
                </a:ln>
              </p:spPr>
            </p:sp>
            <p:sp>
              <p:nvSpPr>
                <p:cNvPr id="92186" name="Oval 26"/>
                <p:cNvSpPr/>
                <p:nvPr/>
              </p:nvSpPr>
              <p:spPr>
                <a:xfrm>
                  <a:off x="672" y="12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2187" name="Oval 27"/>
                <p:cNvSpPr/>
                <p:nvPr/>
              </p:nvSpPr>
              <p:spPr>
                <a:xfrm>
                  <a:off x="1872" y="76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dirty="0">
                    <a:latin typeface="Times New Roman" panose="02020603050405020304" pitchFamily="18" charset="0"/>
                    <a:ea typeface="宋体" panose="02010600030101010101" pitchFamily="2" charset="-122"/>
                  </a:endParaRPr>
                </a:p>
              </p:txBody>
            </p:sp>
            <p:sp>
              <p:nvSpPr>
                <p:cNvPr id="949276" name="Text Box 28"/>
                <p:cNvSpPr txBox="1">
                  <a:spLocks noChangeArrowheads="1"/>
                </p:cNvSpPr>
                <p:nvPr/>
              </p:nvSpPr>
              <p:spPr bwMode="auto">
                <a:xfrm>
                  <a:off x="1728" y="192"/>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2189" name="Line 29"/>
                <p:cNvSpPr/>
                <p:nvPr/>
              </p:nvSpPr>
              <p:spPr>
                <a:xfrm>
                  <a:off x="1296" y="1008"/>
                  <a:ext cx="288" cy="288"/>
                </a:xfrm>
                <a:prstGeom prst="line">
                  <a:avLst/>
                </a:prstGeom>
                <a:ln w="28575" cap="flat" cmpd="sng">
                  <a:solidFill>
                    <a:schemeClr val="tx1"/>
                  </a:solidFill>
                  <a:prstDash val="solid"/>
                  <a:round/>
                  <a:headEnd type="none" w="med" len="med"/>
                  <a:tailEnd type="none" w="med" len="med"/>
                </a:ln>
              </p:spPr>
            </p:sp>
            <p:sp>
              <p:nvSpPr>
                <p:cNvPr id="92190" name="Oval 30"/>
                <p:cNvSpPr/>
                <p:nvPr/>
              </p:nvSpPr>
              <p:spPr>
                <a:xfrm>
                  <a:off x="1440" y="12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sp>
              <p:nvSpPr>
                <p:cNvPr id="92191" name="AutoShape 31"/>
                <p:cNvSpPr/>
                <p:nvPr/>
              </p:nvSpPr>
              <p:spPr>
                <a:xfrm>
                  <a:off x="192" y="816"/>
                  <a:ext cx="768" cy="144"/>
                </a:xfrm>
                <a:prstGeom prst="rightArrow">
                  <a:avLst>
                    <a:gd name="adj1" fmla="val 50000"/>
                    <a:gd name="adj2" fmla="val 133259"/>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49280" name="Text Box 32"/>
                <p:cNvSpPr txBox="1">
                  <a:spLocks noChangeArrowheads="1"/>
                </p:cNvSpPr>
                <p:nvPr/>
              </p:nvSpPr>
              <p:spPr bwMode="auto">
                <a:xfrm>
                  <a:off x="192" y="480"/>
                  <a:ext cx="586" cy="290"/>
                </a:xfrm>
                <a:prstGeom prst="rect">
                  <a:avLst/>
                </a:prstGeom>
                <a:noFill/>
                <a:ln w="9525">
                  <a:noFill/>
                  <a:miter lim="800000"/>
                </a:ln>
                <a:effectLst/>
              </p:spPr>
              <p:txBody>
                <a:bodyPr wrap="none">
                  <a:spAutoFit/>
                </a:bodyPr>
                <a:p>
                  <a:r>
                    <a:rPr lang="en-US" altLang="zh-CN" sz="2400" b="1" noProof="1" dirty="0">
                      <a:effectLst>
                        <a:outerShdw blurRad="38100" dist="38100" dir="2700000">
                          <a:srgbClr val="C0C0C0"/>
                        </a:outerShdw>
                      </a:effectLst>
                      <a:latin typeface="Times New Roman" panose="02020603050405020304" pitchFamily="18" charset="0"/>
                      <a:ea typeface="仿宋" panose="02010609060101010101" charset="-122"/>
                      <a:cs typeface="+mn-cs"/>
                    </a:rPr>
                    <a:t>RR</a:t>
                  </a:r>
                  <a:r>
                    <a:rPr lang="zh-CN" altLang="en-US" sz="2400" b="1" noProof="1" dirty="0">
                      <a:effectLst>
                        <a:outerShdw blurRad="38100" dist="38100" dir="2700000">
                          <a:srgbClr val="C0C0C0"/>
                        </a:outerShdw>
                      </a:effectLst>
                      <a:latin typeface="Times New Roman" panose="02020603050405020304" pitchFamily="18" charset="0"/>
                      <a:ea typeface="仿宋" panose="02010609060101010101" charset="-122"/>
                      <a:cs typeface="+mn-cs"/>
                    </a:rPr>
                    <a:t>型</a:t>
                  </a:r>
                  <a:endParaRPr lang="zh-CN" altLang="en-US" sz="2400" b="1" noProof="1" dirty="0">
                    <a:effectLst>
                      <a:outerShdw blurRad="38100" dist="38100" dir="2700000">
                        <a:srgbClr val="C0C0C0"/>
                      </a:outerShdw>
                    </a:effectLst>
                    <a:latin typeface="Times New Roman" panose="02020603050405020304" pitchFamily="18" charset="0"/>
                    <a:ea typeface="仿宋" panose="02010609060101010101" charset="-122"/>
                    <a:cs typeface="+mn-cs"/>
                  </a:endParaRPr>
                </a:p>
              </p:txBody>
            </p:sp>
            <p:sp>
              <p:nvSpPr>
                <p:cNvPr id="949281" name="Text Box 33"/>
                <p:cNvSpPr txBox="1">
                  <a:spLocks noChangeArrowheads="1"/>
                </p:cNvSpPr>
                <p:nvPr/>
              </p:nvSpPr>
              <p:spPr bwMode="auto">
                <a:xfrm>
                  <a:off x="2044" y="52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2194" name="Line 34"/>
                <p:cNvSpPr/>
                <p:nvPr/>
              </p:nvSpPr>
              <p:spPr>
                <a:xfrm flipH="1">
                  <a:off x="1296" y="576"/>
                  <a:ext cx="240" cy="240"/>
                </a:xfrm>
                <a:prstGeom prst="line">
                  <a:avLst/>
                </a:prstGeom>
                <a:ln w="28575" cap="flat" cmpd="sng">
                  <a:solidFill>
                    <a:schemeClr val="tx1"/>
                  </a:solidFill>
                  <a:prstDash val="solid"/>
                  <a:round/>
                  <a:headEnd type="none" w="med" len="med"/>
                  <a:tailEnd type="none" w="med" len="med"/>
                </a:ln>
              </p:spPr>
            </p:sp>
            <p:sp>
              <p:nvSpPr>
                <p:cNvPr id="92195" name="Oval 35"/>
                <p:cNvSpPr/>
                <p:nvPr/>
              </p:nvSpPr>
              <p:spPr>
                <a:xfrm>
                  <a:off x="1104" y="76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13</a:t>
                  </a:r>
                  <a:endParaRPr lang="en-US" altLang="zh-CN" sz="2800" b="1" dirty="0">
                    <a:solidFill>
                      <a:srgbClr val="CC3300"/>
                    </a:solidFill>
                    <a:latin typeface="Times New Roman" panose="02020603050405020304" pitchFamily="18" charset="0"/>
                    <a:ea typeface="宋体" panose="02010600030101010101" pitchFamily="2" charset="-122"/>
                  </a:endParaRPr>
                </a:p>
              </p:txBody>
            </p:sp>
            <p:sp>
              <p:nvSpPr>
                <p:cNvPr id="92196" name="Oval 36"/>
                <p:cNvSpPr/>
                <p:nvPr/>
              </p:nvSpPr>
              <p:spPr>
                <a:xfrm>
                  <a:off x="1488" y="3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latin typeface="Times New Roman" panose="02020603050405020304" pitchFamily="18" charset="0"/>
                    <a:ea typeface="宋体" panose="02010600030101010101" pitchFamily="2" charset="-122"/>
                  </a:endParaRPr>
                </a:p>
              </p:txBody>
            </p:sp>
            <p:sp>
              <p:nvSpPr>
                <p:cNvPr id="92197" name="Oval 37"/>
                <p:cNvSpPr/>
                <p:nvPr/>
              </p:nvSpPr>
              <p:spPr>
                <a:xfrm>
                  <a:off x="2256" y="12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80</a:t>
                  </a:r>
                  <a:endParaRPr lang="en-US" altLang="zh-CN" sz="2400" dirty="0">
                    <a:latin typeface="Times New Roman" panose="02020603050405020304" pitchFamily="18" charset="0"/>
                    <a:ea typeface="宋体" panose="02010600030101010101" pitchFamily="2" charset="-122"/>
                  </a:endParaRPr>
                </a:p>
              </p:txBody>
            </p:sp>
          </p:grpSp>
        </p:grpSp>
        <p:sp>
          <p:nvSpPr>
            <p:cNvPr id="92164" name="Text Box 4"/>
            <p:cNvSpPr txBox="1"/>
            <p:nvPr/>
          </p:nvSpPr>
          <p:spPr>
            <a:xfrm>
              <a:off x="9203" y="8240"/>
              <a:ext cx="840" cy="725"/>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6</a:t>
              </a:r>
              <a:endParaRPr lang="en-US" altLang="zh-CN" sz="2400" dirty="0">
                <a:latin typeface="Tahoma" panose="020B0604030504040204" charset="0"/>
                <a:ea typeface="宋体" panose="02010600030101010101" pitchFamily="2" charset="-122"/>
              </a:endParaRPr>
            </a:p>
          </p:txBody>
        </p:sp>
      </p:grpSp>
      <p:sp>
        <p:nvSpPr>
          <p:cNvPr id="8" name="Text Box 25"/>
          <p:cNvSpPr txBox="1"/>
          <p:nvPr/>
        </p:nvSpPr>
        <p:spPr>
          <a:xfrm>
            <a:off x="5447348" y="2963545"/>
            <a:ext cx="1203960" cy="398780"/>
          </a:xfrm>
          <a:prstGeom prst="rect">
            <a:avLst/>
          </a:prstGeom>
          <a:noFill/>
          <a:ln w="9525">
            <a:noFill/>
          </a:ln>
        </p:spPr>
        <p:txBody>
          <a:bodyPr wrap="none" anchor="t" anchorCtr="0">
            <a:spAutoFit/>
          </a:bodyPr>
          <a:p>
            <a:r>
              <a:rPr lang="zh-CN" altLang="en-US" sz="2000" b="1" dirty="0">
                <a:latin typeface="Times New Roman" panose="02020603050405020304" pitchFamily="18" charset="0"/>
                <a:ea typeface="宋体" panose="02010600030101010101" pitchFamily="2" charset="-122"/>
              </a:rPr>
              <a:t>单向左旋</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平衡二叉树的生成</a:t>
            </a:r>
            <a:r>
              <a:rPr lang="zh-CN" altLang="en-US" sz="2800" dirty="0">
                <a:latin typeface="黑体" panose="02010609060101010101" pitchFamily="2" charset="-122"/>
                <a:ea typeface="黑体" panose="02010609060101010101" pitchFamily="2" charset="-122"/>
                <a:cs typeface="+mn-ea"/>
                <a:sym typeface="+mn-ea"/>
              </a:rPr>
              <a:t>举例</a:t>
            </a:r>
            <a:endParaRPr lang="zh-CN" altLang="en-US" sz="2800" dirty="0">
              <a:latin typeface="黑体" panose="02010609060101010101" pitchFamily="2" charset="-122"/>
              <a:ea typeface="黑体" panose="02010609060101010101" pitchFamily="2" charset="-122"/>
              <a:cs typeface="+mn-ea"/>
              <a:sym typeface="+mn-ea"/>
            </a:endParaRPr>
          </a:p>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sym typeface="+mn-ea"/>
              </a:rPr>
              <a:t>在完成</a:t>
            </a:r>
            <a:r>
              <a:rPr lang="en-US" altLang="zh-CN" sz="2800" i="1" u="sng" dirty="0">
                <a:latin typeface="黑体" panose="02010609060101010101" pitchFamily="2" charset="-122"/>
                <a:ea typeface="黑体" panose="02010609060101010101" pitchFamily="2" charset="-122"/>
                <a:sym typeface="+mn-ea"/>
              </a:rPr>
              <a:t>64,5,13,21,19,80</a:t>
            </a:r>
            <a:r>
              <a:rPr lang="zh-CN" altLang="en-US" sz="2800" dirty="0">
                <a:latin typeface="黑体" panose="02010609060101010101" pitchFamily="2" charset="-122"/>
                <a:ea typeface="黑体" panose="02010609060101010101" pitchFamily="2" charset="-122"/>
                <a:sym typeface="+mn-ea"/>
              </a:rPr>
              <a:t>后，继续插入</a:t>
            </a:r>
            <a:r>
              <a:rPr lang="en-US" altLang="zh-CN" sz="2800" dirty="0">
                <a:solidFill>
                  <a:srgbClr val="FF0000"/>
                </a:solidFill>
                <a:latin typeface="黑体" panose="02010609060101010101" pitchFamily="2" charset="-122"/>
                <a:ea typeface="黑体" panose="02010609060101010101" pitchFamily="2" charset="-122"/>
                <a:sym typeface="+mn-ea"/>
              </a:rPr>
              <a:t>75</a:t>
            </a:r>
            <a:r>
              <a:rPr lang="en-US" altLang="zh-CN" sz="2800" dirty="0">
                <a:latin typeface="黑体" panose="02010609060101010101" pitchFamily="2" charset="-122"/>
                <a:ea typeface="黑体" panose="02010609060101010101" pitchFamily="2" charset="-122"/>
                <a:sym typeface="+mn-ea"/>
              </a:rPr>
              <a:t>,</a:t>
            </a:r>
            <a:r>
              <a:rPr lang="en-US" altLang="zh-CN" sz="2800" dirty="0">
                <a:solidFill>
                  <a:srgbClr val="FF0000"/>
                </a:solidFill>
                <a:latin typeface="黑体" panose="02010609060101010101" pitchFamily="2" charset="-122"/>
                <a:ea typeface="黑体" panose="02010609060101010101" pitchFamily="2" charset="-122"/>
                <a:sym typeface="+mn-ea"/>
              </a:rPr>
              <a:t>37</a:t>
            </a:r>
            <a:r>
              <a:rPr lang="en-US" altLang="zh-CN" sz="2800" dirty="0">
                <a:latin typeface="黑体" panose="02010609060101010101" pitchFamily="2" charset="-122"/>
                <a:ea typeface="黑体" panose="02010609060101010101" pitchFamily="2" charset="-122"/>
                <a:sym typeface="+mn-ea"/>
              </a:rPr>
              <a:t>,56</a:t>
            </a:r>
            <a:r>
              <a:rPr lang="zh-CN" altLang="en-US" sz="2800" dirty="0">
                <a:latin typeface="黑体" panose="02010609060101010101" pitchFamily="2" charset="-122"/>
                <a:ea typeface="黑体" panose="02010609060101010101" pitchFamily="2" charset="-122"/>
                <a:sym typeface="+mn-ea"/>
              </a:rPr>
              <a:t>时该树的生长过程</a:t>
            </a: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 name="组合 9"/>
          <p:cNvGrpSpPr/>
          <p:nvPr/>
        </p:nvGrpSpPr>
        <p:grpSpPr>
          <a:xfrm>
            <a:off x="335280" y="2348865"/>
            <a:ext cx="7694930" cy="3126740"/>
            <a:chOff x="3128" y="4263"/>
            <a:chExt cx="12118" cy="4924"/>
          </a:xfrm>
        </p:grpSpPr>
        <p:sp>
          <p:nvSpPr>
            <p:cNvPr id="11" name="Text Box 4"/>
            <p:cNvSpPr txBox="1"/>
            <p:nvPr/>
          </p:nvSpPr>
          <p:spPr>
            <a:xfrm>
              <a:off x="9488" y="8463"/>
              <a:ext cx="840" cy="725"/>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7</a:t>
              </a:r>
              <a:endParaRPr lang="en-US" altLang="zh-CN" sz="2400" dirty="0">
                <a:latin typeface="Tahoma" panose="020B0604030504040204" charset="0"/>
                <a:ea typeface="宋体" panose="02010600030101010101" pitchFamily="2" charset="-122"/>
              </a:endParaRPr>
            </a:p>
          </p:txBody>
        </p:sp>
        <p:grpSp>
          <p:nvGrpSpPr>
            <p:cNvPr id="12" name="Group 5"/>
            <p:cNvGrpSpPr/>
            <p:nvPr/>
          </p:nvGrpSpPr>
          <p:grpSpPr>
            <a:xfrm>
              <a:off x="3128" y="4263"/>
              <a:ext cx="6895" cy="4440"/>
              <a:chOff x="2784" y="144"/>
              <a:chExt cx="2758" cy="1776"/>
            </a:xfrm>
          </p:grpSpPr>
          <p:sp>
            <p:nvSpPr>
              <p:cNvPr id="13" name="Line 6"/>
              <p:cNvSpPr/>
              <p:nvPr/>
            </p:nvSpPr>
            <p:spPr>
              <a:xfrm>
                <a:off x="3360" y="1008"/>
                <a:ext cx="240" cy="240"/>
              </a:xfrm>
              <a:prstGeom prst="line">
                <a:avLst/>
              </a:prstGeom>
              <a:ln w="28575" cap="flat" cmpd="sng">
                <a:solidFill>
                  <a:schemeClr val="tx1"/>
                </a:solidFill>
                <a:prstDash val="solid"/>
                <a:round/>
                <a:headEnd type="none" w="med" len="med"/>
                <a:tailEnd type="none" w="med" len="med"/>
              </a:ln>
            </p:spPr>
          </p:sp>
          <p:sp>
            <p:nvSpPr>
              <p:cNvPr id="14" name="Line 7"/>
              <p:cNvSpPr/>
              <p:nvPr/>
            </p:nvSpPr>
            <p:spPr>
              <a:xfrm flipH="1">
                <a:off x="2976" y="960"/>
                <a:ext cx="288" cy="288"/>
              </a:xfrm>
              <a:prstGeom prst="line">
                <a:avLst/>
              </a:prstGeom>
              <a:ln w="28575" cap="flat" cmpd="sng">
                <a:solidFill>
                  <a:schemeClr val="tx1"/>
                </a:solidFill>
                <a:prstDash val="solid"/>
                <a:round/>
                <a:headEnd type="none" w="med" len="med"/>
                <a:tailEnd type="none" w="med" len="med"/>
              </a:ln>
            </p:spPr>
          </p:sp>
          <p:sp>
            <p:nvSpPr>
              <p:cNvPr id="15" name="Text Box 8"/>
              <p:cNvSpPr txBox="1">
                <a:spLocks noChangeArrowheads="1"/>
              </p:cNvSpPr>
              <p:nvPr/>
            </p:nvSpPr>
            <p:spPr bwMode="auto">
              <a:xfrm>
                <a:off x="4204" y="52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16" name="AutoShape 9"/>
              <p:cNvSpPr/>
              <p:nvPr/>
            </p:nvSpPr>
            <p:spPr>
              <a:xfrm>
                <a:off x="4704" y="816"/>
                <a:ext cx="768" cy="144"/>
              </a:xfrm>
              <a:prstGeom prst="rightArrow">
                <a:avLst>
                  <a:gd name="adj1" fmla="val 50000"/>
                  <a:gd name="adj2" fmla="val 133259"/>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7" name="Text Box 10"/>
              <p:cNvSpPr txBox="1">
                <a:spLocks noChangeArrowheads="1"/>
              </p:cNvSpPr>
              <p:nvPr/>
            </p:nvSpPr>
            <p:spPr bwMode="auto">
              <a:xfrm>
                <a:off x="4656" y="480"/>
                <a:ext cx="886" cy="290"/>
              </a:xfrm>
              <a:prstGeom prst="rect">
                <a:avLst/>
              </a:prstGeom>
              <a:noFill/>
              <a:ln w="9525">
                <a:noFill/>
                <a:miter lim="800000"/>
              </a:ln>
              <a:effectLst/>
            </p:spPr>
            <p:txBody>
              <a:bodyPr wrap="none">
                <a:spAutoFit/>
              </a:bodyPr>
              <a:p>
                <a:r>
                  <a:rPr lang="zh-CN" altLang="en-US" sz="2400" b="1" noProof="1" dirty="0">
                    <a:effectLst/>
                    <a:latin typeface="黑体" panose="02010609060101010101" pitchFamily="2" charset="-122"/>
                    <a:ea typeface="黑体" panose="02010609060101010101" pitchFamily="2" charset="-122"/>
                    <a:cs typeface="+mn-cs"/>
                  </a:rPr>
                  <a:t>右左双旋</a:t>
                </a:r>
                <a:endParaRPr lang="zh-CN" altLang="en-US" sz="2400" b="1" noProof="1" dirty="0">
                  <a:effectLst/>
                  <a:latin typeface="黑体" panose="02010609060101010101" pitchFamily="2" charset="-122"/>
                  <a:ea typeface="黑体" panose="02010609060101010101" pitchFamily="2" charset="-122"/>
                  <a:cs typeface="+mn-cs"/>
                </a:endParaRPr>
              </a:p>
            </p:txBody>
          </p:sp>
          <p:sp>
            <p:nvSpPr>
              <p:cNvPr id="18" name="Oval 11"/>
              <p:cNvSpPr/>
              <p:nvPr/>
            </p:nvSpPr>
            <p:spPr>
              <a:xfrm>
                <a:off x="3168" y="76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dirty="0">
                    <a:solidFill>
                      <a:srgbClr val="CC3300"/>
                    </a:solidFill>
                    <a:latin typeface="Times New Roman" panose="02020603050405020304" pitchFamily="18" charset="0"/>
                    <a:ea typeface="宋体" panose="02010600030101010101" pitchFamily="2" charset="-122"/>
                  </a:rPr>
                  <a:t>13</a:t>
                </a:r>
                <a:endParaRPr lang="en-US" altLang="zh-CN" sz="2400" dirty="0">
                  <a:latin typeface="Times New Roman" panose="02020603050405020304" pitchFamily="18" charset="0"/>
                  <a:ea typeface="宋体" panose="02010600030101010101" pitchFamily="2" charset="-122"/>
                </a:endParaRPr>
              </a:p>
            </p:txBody>
          </p:sp>
          <p:sp>
            <p:nvSpPr>
              <p:cNvPr id="19" name="Oval 12"/>
              <p:cNvSpPr/>
              <p:nvPr/>
            </p:nvSpPr>
            <p:spPr>
              <a:xfrm>
                <a:off x="2784" y="12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20" name="Oval 13"/>
              <p:cNvSpPr/>
              <p:nvPr/>
            </p:nvSpPr>
            <p:spPr>
              <a:xfrm>
                <a:off x="3504" y="12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sp>
            <p:nvSpPr>
              <p:cNvPr id="21" name="Text Box 14"/>
              <p:cNvSpPr txBox="1">
                <a:spLocks noChangeArrowheads="1"/>
              </p:cNvSpPr>
              <p:nvPr/>
            </p:nvSpPr>
            <p:spPr bwMode="auto">
              <a:xfrm>
                <a:off x="4108" y="1392"/>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 name="Oval 15"/>
              <p:cNvSpPr/>
              <p:nvPr/>
            </p:nvSpPr>
            <p:spPr>
              <a:xfrm>
                <a:off x="4032" y="163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75</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23" name="Line 16"/>
              <p:cNvSpPr/>
              <p:nvPr/>
            </p:nvSpPr>
            <p:spPr>
              <a:xfrm flipH="1">
                <a:off x="4272" y="1440"/>
                <a:ext cx="240" cy="240"/>
              </a:xfrm>
              <a:prstGeom prst="line">
                <a:avLst/>
              </a:prstGeom>
              <a:ln w="28575" cap="flat" cmpd="sng">
                <a:solidFill>
                  <a:schemeClr val="tx1"/>
                </a:solidFill>
                <a:prstDash val="solid"/>
                <a:round/>
                <a:headEnd type="none" w="med" len="med"/>
                <a:tailEnd type="none" w="med" len="med"/>
              </a:ln>
            </p:spPr>
          </p:sp>
          <p:sp>
            <p:nvSpPr>
              <p:cNvPr id="24" name="Oval 17"/>
              <p:cNvSpPr/>
              <p:nvPr/>
            </p:nvSpPr>
            <p:spPr>
              <a:xfrm>
                <a:off x="4464" y="12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80</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25" name="Line 18"/>
              <p:cNvSpPr/>
              <p:nvPr/>
            </p:nvSpPr>
            <p:spPr>
              <a:xfrm>
                <a:off x="3840" y="576"/>
                <a:ext cx="240" cy="240"/>
              </a:xfrm>
              <a:prstGeom prst="line">
                <a:avLst/>
              </a:prstGeom>
              <a:ln w="28575" cap="flat" cmpd="sng">
                <a:solidFill>
                  <a:schemeClr val="tx1"/>
                </a:solidFill>
                <a:prstDash val="solid"/>
                <a:round/>
                <a:headEnd type="none" w="med" len="med"/>
                <a:tailEnd type="none" w="med" len="med"/>
              </a:ln>
            </p:spPr>
          </p:sp>
          <p:sp>
            <p:nvSpPr>
              <p:cNvPr id="26" name="Line 19"/>
              <p:cNvSpPr/>
              <p:nvPr/>
            </p:nvSpPr>
            <p:spPr>
              <a:xfrm flipH="1">
                <a:off x="3408" y="576"/>
                <a:ext cx="240" cy="240"/>
              </a:xfrm>
              <a:prstGeom prst="line">
                <a:avLst/>
              </a:prstGeom>
              <a:ln w="28575" cap="flat" cmpd="sng">
                <a:solidFill>
                  <a:schemeClr val="tx1"/>
                </a:solidFill>
                <a:prstDash val="solid"/>
                <a:round/>
                <a:headEnd type="none" w="med" len="med"/>
                <a:tailEnd type="none" w="med" len="med"/>
              </a:ln>
            </p:spPr>
          </p:sp>
          <p:sp>
            <p:nvSpPr>
              <p:cNvPr id="27" name="Oval 20"/>
              <p:cNvSpPr/>
              <p:nvPr/>
            </p:nvSpPr>
            <p:spPr>
              <a:xfrm>
                <a:off x="3600" y="3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latin typeface="Times New Roman" panose="02020603050405020304" pitchFamily="18" charset="0"/>
                  <a:ea typeface="宋体" panose="02010600030101010101" pitchFamily="2" charset="-122"/>
                </a:endParaRPr>
              </a:p>
            </p:txBody>
          </p:sp>
          <p:sp>
            <p:nvSpPr>
              <p:cNvPr id="28" name="Text Box 21"/>
              <p:cNvSpPr txBox="1">
                <a:spLocks noChangeArrowheads="1"/>
              </p:cNvSpPr>
              <p:nvPr/>
            </p:nvSpPr>
            <p:spPr bwMode="auto">
              <a:xfrm>
                <a:off x="4560" y="960"/>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29" name="Oval 22"/>
              <p:cNvSpPr/>
              <p:nvPr/>
            </p:nvSpPr>
            <p:spPr>
              <a:xfrm>
                <a:off x="4032" y="768"/>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64</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30" name="Line 23"/>
              <p:cNvSpPr/>
              <p:nvPr/>
            </p:nvSpPr>
            <p:spPr>
              <a:xfrm>
                <a:off x="4272" y="1008"/>
                <a:ext cx="240" cy="240"/>
              </a:xfrm>
              <a:prstGeom prst="line">
                <a:avLst/>
              </a:prstGeom>
              <a:ln w="28575" cap="flat" cmpd="sng">
                <a:solidFill>
                  <a:schemeClr val="tx1"/>
                </a:solidFill>
                <a:prstDash val="solid"/>
                <a:round/>
                <a:headEnd type="none" w="med" len="med"/>
                <a:tailEnd type="none" w="med" len="med"/>
              </a:ln>
            </p:spPr>
          </p:sp>
          <p:sp>
            <p:nvSpPr>
              <p:cNvPr id="31" name="Text Box 24"/>
              <p:cNvSpPr txBox="1">
                <a:spLocks noChangeArrowheads="1"/>
              </p:cNvSpPr>
              <p:nvPr/>
            </p:nvSpPr>
            <p:spPr bwMode="auto">
              <a:xfrm>
                <a:off x="3868" y="144"/>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grpSp>
          <p:nvGrpSpPr>
            <p:cNvPr id="32" name="Group 25"/>
            <p:cNvGrpSpPr/>
            <p:nvPr/>
          </p:nvGrpSpPr>
          <p:grpSpPr>
            <a:xfrm>
              <a:off x="10088" y="4503"/>
              <a:ext cx="5158" cy="3600"/>
              <a:chOff x="432" y="1920"/>
              <a:chExt cx="2063" cy="1440"/>
            </a:xfrm>
          </p:grpSpPr>
          <p:sp>
            <p:nvSpPr>
              <p:cNvPr id="33" name="Line 26"/>
              <p:cNvSpPr/>
              <p:nvPr/>
            </p:nvSpPr>
            <p:spPr>
              <a:xfrm>
                <a:off x="1056" y="2832"/>
                <a:ext cx="96" cy="240"/>
              </a:xfrm>
              <a:prstGeom prst="line">
                <a:avLst/>
              </a:prstGeom>
              <a:ln w="38100" cap="flat" cmpd="sng">
                <a:solidFill>
                  <a:srgbClr val="009900"/>
                </a:solidFill>
                <a:prstDash val="solid"/>
                <a:round/>
                <a:headEnd type="none" w="med" len="med"/>
                <a:tailEnd type="none" w="med" len="med"/>
              </a:ln>
            </p:spPr>
          </p:sp>
          <p:sp>
            <p:nvSpPr>
              <p:cNvPr id="34" name="Line 27"/>
              <p:cNvSpPr/>
              <p:nvPr/>
            </p:nvSpPr>
            <p:spPr>
              <a:xfrm flipH="1">
                <a:off x="1632" y="2832"/>
                <a:ext cx="144" cy="240"/>
              </a:xfrm>
              <a:prstGeom prst="line">
                <a:avLst/>
              </a:prstGeom>
              <a:ln w="38100" cap="flat" cmpd="sng">
                <a:solidFill>
                  <a:srgbClr val="009900"/>
                </a:solidFill>
                <a:prstDash val="solid"/>
                <a:round/>
                <a:headEnd type="none" w="med" len="med"/>
                <a:tailEnd type="none" w="med" len="med"/>
              </a:ln>
            </p:spPr>
          </p:sp>
          <p:sp>
            <p:nvSpPr>
              <p:cNvPr id="35" name="Line 28"/>
              <p:cNvSpPr/>
              <p:nvPr/>
            </p:nvSpPr>
            <p:spPr>
              <a:xfrm>
                <a:off x="1920" y="2832"/>
                <a:ext cx="336" cy="336"/>
              </a:xfrm>
              <a:prstGeom prst="line">
                <a:avLst/>
              </a:prstGeom>
              <a:ln w="28575" cap="flat" cmpd="sng">
                <a:solidFill>
                  <a:srgbClr val="009900"/>
                </a:solidFill>
                <a:prstDash val="solid"/>
                <a:round/>
                <a:headEnd type="none" w="med" len="med"/>
                <a:tailEnd type="none" w="med" len="med"/>
              </a:ln>
            </p:spPr>
          </p:sp>
          <p:sp>
            <p:nvSpPr>
              <p:cNvPr id="36" name="Line 29"/>
              <p:cNvSpPr/>
              <p:nvPr/>
            </p:nvSpPr>
            <p:spPr>
              <a:xfrm>
                <a:off x="1488" y="2400"/>
                <a:ext cx="288" cy="288"/>
              </a:xfrm>
              <a:prstGeom prst="line">
                <a:avLst/>
              </a:prstGeom>
              <a:ln w="28575" cap="flat" cmpd="sng">
                <a:solidFill>
                  <a:srgbClr val="009900"/>
                </a:solidFill>
                <a:prstDash val="solid"/>
                <a:round/>
                <a:headEnd type="none" w="med" len="med"/>
                <a:tailEnd type="none" w="med" len="med"/>
              </a:ln>
            </p:spPr>
          </p:sp>
          <p:sp>
            <p:nvSpPr>
              <p:cNvPr id="37" name="Oval 30"/>
              <p:cNvSpPr/>
              <p:nvPr/>
            </p:nvSpPr>
            <p:spPr>
              <a:xfrm>
                <a:off x="1680" y="259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400" dirty="0">
                    <a:solidFill>
                      <a:srgbClr val="CC3300"/>
                    </a:solidFill>
                    <a:latin typeface="Times New Roman" panose="02020603050405020304" pitchFamily="18" charset="0"/>
                    <a:ea typeface="宋体" panose="02010600030101010101" pitchFamily="2" charset="-122"/>
                  </a:rPr>
                  <a:t>75</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38" name="Oval 31"/>
              <p:cNvSpPr/>
              <p:nvPr/>
            </p:nvSpPr>
            <p:spPr>
              <a:xfrm>
                <a:off x="1440"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39" name="Text Box 32"/>
              <p:cNvSpPr txBox="1">
                <a:spLocks noChangeArrowheads="1"/>
              </p:cNvSpPr>
              <p:nvPr/>
            </p:nvSpPr>
            <p:spPr bwMode="auto">
              <a:xfrm>
                <a:off x="1392" y="2832"/>
                <a:ext cx="211" cy="290"/>
              </a:xfrm>
              <a:prstGeom prst="rect">
                <a:avLst/>
              </a:prstGeom>
              <a:noFill/>
              <a:ln w="9525">
                <a:noFill/>
                <a:miter lim="800000"/>
              </a:ln>
              <a:effectLst/>
            </p:spPr>
            <p:txBody>
              <a:bodyPr wrap="none">
                <a:spAutoFit/>
              </a:bodyPr>
              <a:p>
                <a:r>
                  <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0" name="Text Box 33"/>
              <p:cNvSpPr txBox="1">
                <a:spLocks noChangeArrowheads="1"/>
              </p:cNvSpPr>
              <p:nvPr/>
            </p:nvSpPr>
            <p:spPr bwMode="auto">
              <a:xfrm>
                <a:off x="2284" y="2832"/>
                <a:ext cx="211" cy="290"/>
              </a:xfrm>
              <a:prstGeom prst="rect">
                <a:avLst/>
              </a:prstGeom>
              <a:noFill/>
              <a:ln w="9525">
                <a:noFill/>
                <a:miter lim="800000"/>
              </a:ln>
              <a:effectLst/>
            </p:spPr>
            <p:txBody>
              <a:bodyPr wrap="none">
                <a:spAutoFit/>
              </a:bodyPr>
              <a:p>
                <a:r>
                  <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1" name="Text Box 34"/>
              <p:cNvSpPr txBox="1">
                <a:spLocks noChangeArrowheads="1"/>
              </p:cNvSpPr>
              <p:nvPr/>
            </p:nvSpPr>
            <p:spPr bwMode="auto">
              <a:xfrm>
                <a:off x="1872" y="2352"/>
                <a:ext cx="211" cy="290"/>
              </a:xfrm>
              <a:prstGeom prst="rect">
                <a:avLst/>
              </a:prstGeom>
              <a:noFill/>
              <a:ln w="9525">
                <a:noFill/>
                <a:miter lim="800000"/>
              </a:ln>
              <a:effectLst/>
            </p:spPr>
            <p:txBody>
              <a:bodyPr wrap="none">
                <a:spAutoFit/>
              </a:bodyPr>
              <a:p>
                <a:r>
                  <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2" name="Oval 35"/>
              <p:cNvSpPr/>
              <p:nvPr/>
            </p:nvSpPr>
            <p:spPr>
              <a:xfrm>
                <a:off x="864" y="259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dirty="0">
                    <a:solidFill>
                      <a:srgbClr val="CC3300"/>
                    </a:solidFill>
                    <a:latin typeface="Times New Roman" panose="02020603050405020304" pitchFamily="18" charset="0"/>
                    <a:ea typeface="宋体" panose="02010600030101010101" pitchFamily="2" charset="-122"/>
                  </a:rPr>
                  <a:t>13</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43" name="Line 36"/>
              <p:cNvSpPr/>
              <p:nvPr/>
            </p:nvSpPr>
            <p:spPr>
              <a:xfrm flipH="1">
                <a:off x="624" y="2832"/>
                <a:ext cx="288" cy="288"/>
              </a:xfrm>
              <a:prstGeom prst="line">
                <a:avLst/>
              </a:prstGeom>
              <a:ln w="28575" cap="flat" cmpd="sng">
                <a:solidFill>
                  <a:srgbClr val="009900"/>
                </a:solidFill>
                <a:prstDash val="solid"/>
                <a:round/>
                <a:headEnd type="none" w="med" len="med"/>
                <a:tailEnd type="none" w="med" len="med"/>
              </a:ln>
            </p:spPr>
          </p:sp>
          <p:sp>
            <p:nvSpPr>
              <p:cNvPr id="44" name="Oval 37"/>
              <p:cNvSpPr/>
              <p:nvPr/>
            </p:nvSpPr>
            <p:spPr>
              <a:xfrm>
                <a:off x="432"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45" name="Oval 38"/>
              <p:cNvSpPr/>
              <p:nvPr/>
            </p:nvSpPr>
            <p:spPr>
              <a:xfrm>
                <a:off x="2160"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80</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46" name="Line 39"/>
              <p:cNvSpPr/>
              <p:nvPr/>
            </p:nvSpPr>
            <p:spPr>
              <a:xfrm flipH="1">
                <a:off x="1104" y="2400"/>
                <a:ext cx="240" cy="240"/>
              </a:xfrm>
              <a:prstGeom prst="line">
                <a:avLst/>
              </a:prstGeom>
              <a:ln w="28575" cap="flat" cmpd="sng">
                <a:solidFill>
                  <a:srgbClr val="009900"/>
                </a:solidFill>
                <a:prstDash val="solid"/>
                <a:round/>
                <a:headEnd type="none" w="med" len="med"/>
                <a:tailEnd type="none" w="med" len="med"/>
              </a:ln>
            </p:spPr>
          </p:sp>
          <p:sp>
            <p:nvSpPr>
              <p:cNvPr id="47" name="Oval 40"/>
              <p:cNvSpPr/>
              <p:nvPr/>
            </p:nvSpPr>
            <p:spPr>
              <a:xfrm>
                <a:off x="1296" y="216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48" name="Oval 41"/>
              <p:cNvSpPr/>
              <p:nvPr/>
            </p:nvSpPr>
            <p:spPr>
              <a:xfrm>
                <a:off x="1056"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solidFill>
                    <a:srgbClr val="CC3300"/>
                  </a:solidFill>
                  <a:latin typeface="Times New Roman" panose="02020603050405020304" pitchFamily="18" charset="0"/>
                  <a:ea typeface="宋体" panose="02010600030101010101" pitchFamily="2" charset="-122"/>
                </a:endParaRPr>
              </a:p>
            </p:txBody>
          </p:sp>
          <p:sp>
            <p:nvSpPr>
              <p:cNvPr id="49" name="Text Box 42"/>
              <p:cNvSpPr txBox="1">
                <a:spLocks noChangeArrowheads="1"/>
              </p:cNvSpPr>
              <p:nvPr/>
            </p:nvSpPr>
            <p:spPr bwMode="auto">
              <a:xfrm>
                <a:off x="1440" y="1920"/>
                <a:ext cx="211" cy="290"/>
              </a:xfrm>
              <a:prstGeom prst="rect">
                <a:avLst/>
              </a:prstGeom>
              <a:noFill/>
              <a:ln w="9525">
                <a:noFill/>
                <a:miter lim="800000"/>
              </a:ln>
              <a:effectLst/>
            </p:spPr>
            <p:txBody>
              <a:bodyPr wrap="none">
                <a:spAutoFit/>
              </a:bodyPr>
              <a:p>
                <a:r>
                  <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99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50" name="Text Box 25"/>
            <p:cNvSpPr txBox="1"/>
            <p:nvPr/>
          </p:nvSpPr>
          <p:spPr>
            <a:xfrm>
              <a:off x="8537" y="6387"/>
              <a:ext cx="1246" cy="628"/>
            </a:xfrm>
            <a:prstGeom prst="rect">
              <a:avLst/>
            </a:prstGeom>
            <a:noFill/>
            <a:ln w="9525">
              <a:noFill/>
            </a:ln>
          </p:spPr>
          <p:txBody>
            <a:bodyPr wrap="none" anchor="t" anchorCtr="0">
              <a:spAutoFit/>
            </a:bodyPr>
            <a:p>
              <a:r>
                <a:rPr lang="en-US" altLang="zh-CN" sz="2000" b="1" dirty="0">
                  <a:latin typeface="Times New Roman" panose="02020603050405020304" pitchFamily="18" charset="0"/>
                  <a:ea typeface="宋体" panose="02010600030101010101" pitchFamily="2" charset="-122"/>
                </a:rPr>
                <a:t>RL</a:t>
              </a:r>
              <a:r>
                <a:rPr lang="zh-CN" altLang="en-US" sz="2000" b="1" dirty="0">
                  <a:latin typeface="Times New Roman" panose="02020603050405020304" pitchFamily="18" charset="0"/>
                  <a:ea typeface="宋体" panose="02010600030101010101" pitchFamily="2" charset="-122"/>
                </a:rPr>
                <a:t>型</a:t>
              </a:r>
              <a:endParaRPr lang="zh-CN" altLang="en-US" sz="2000" b="1" dirty="0">
                <a:latin typeface="Times New Roman" panose="02020603050405020304" pitchFamily="18" charset="0"/>
                <a:ea typeface="宋体" panose="02010600030101010101" pitchFamily="2" charset="-122"/>
              </a:endParaRPr>
            </a:p>
          </p:txBody>
        </p:sp>
      </p:grpSp>
      <p:grpSp>
        <p:nvGrpSpPr>
          <p:cNvPr id="94212" name="Group 4"/>
          <p:cNvGrpSpPr/>
          <p:nvPr/>
        </p:nvGrpSpPr>
        <p:grpSpPr>
          <a:xfrm>
            <a:off x="8255953" y="2564765"/>
            <a:ext cx="3352800" cy="3556000"/>
            <a:chOff x="1429" y="1480"/>
            <a:chExt cx="2112" cy="2240"/>
          </a:xfrm>
        </p:grpSpPr>
        <p:grpSp>
          <p:nvGrpSpPr>
            <p:cNvPr id="94213" name="Group 5"/>
            <p:cNvGrpSpPr/>
            <p:nvPr/>
          </p:nvGrpSpPr>
          <p:grpSpPr>
            <a:xfrm>
              <a:off x="1429" y="1480"/>
              <a:ext cx="2112" cy="1920"/>
              <a:chOff x="2688" y="1968"/>
              <a:chExt cx="2112" cy="1920"/>
            </a:xfrm>
          </p:grpSpPr>
          <p:sp>
            <p:nvSpPr>
              <p:cNvPr id="94214" name="Line 6"/>
              <p:cNvSpPr/>
              <p:nvPr/>
            </p:nvSpPr>
            <p:spPr>
              <a:xfrm flipH="1">
                <a:off x="3648" y="3312"/>
                <a:ext cx="192" cy="336"/>
              </a:xfrm>
              <a:prstGeom prst="line">
                <a:avLst/>
              </a:prstGeom>
              <a:ln w="38100" cap="flat" cmpd="sng">
                <a:solidFill>
                  <a:srgbClr val="009900"/>
                </a:solidFill>
                <a:prstDash val="solid"/>
                <a:round/>
                <a:headEnd type="none" w="med" len="med"/>
                <a:tailEnd type="none" w="med" len="med"/>
              </a:ln>
            </p:spPr>
          </p:sp>
          <p:sp>
            <p:nvSpPr>
              <p:cNvPr id="94215" name="Line 7"/>
              <p:cNvSpPr/>
              <p:nvPr/>
            </p:nvSpPr>
            <p:spPr>
              <a:xfrm>
                <a:off x="3360" y="2832"/>
                <a:ext cx="96" cy="240"/>
              </a:xfrm>
              <a:prstGeom prst="line">
                <a:avLst/>
              </a:prstGeom>
              <a:ln w="38100" cap="flat" cmpd="sng">
                <a:solidFill>
                  <a:srgbClr val="009900"/>
                </a:solidFill>
                <a:prstDash val="solid"/>
                <a:round/>
                <a:headEnd type="none" w="med" len="med"/>
                <a:tailEnd type="none" w="med" len="med"/>
              </a:ln>
            </p:spPr>
          </p:sp>
          <p:sp>
            <p:nvSpPr>
              <p:cNvPr id="94216" name="Line 8"/>
              <p:cNvSpPr/>
              <p:nvPr/>
            </p:nvSpPr>
            <p:spPr>
              <a:xfrm flipH="1">
                <a:off x="3984" y="2832"/>
                <a:ext cx="144" cy="240"/>
              </a:xfrm>
              <a:prstGeom prst="line">
                <a:avLst/>
              </a:prstGeom>
              <a:ln w="38100" cap="flat" cmpd="sng">
                <a:solidFill>
                  <a:srgbClr val="009900"/>
                </a:solidFill>
                <a:prstDash val="solid"/>
                <a:round/>
                <a:headEnd type="none" w="med" len="med"/>
                <a:tailEnd type="none" w="med" len="med"/>
              </a:ln>
            </p:spPr>
          </p:sp>
          <p:sp>
            <p:nvSpPr>
              <p:cNvPr id="94217" name="Line 9"/>
              <p:cNvSpPr/>
              <p:nvPr/>
            </p:nvSpPr>
            <p:spPr>
              <a:xfrm>
                <a:off x="3840" y="2400"/>
                <a:ext cx="336" cy="336"/>
              </a:xfrm>
              <a:prstGeom prst="line">
                <a:avLst/>
              </a:prstGeom>
              <a:ln w="28575" cap="flat" cmpd="sng">
                <a:solidFill>
                  <a:srgbClr val="009900"/>
                </a:solidFill>
                <a:prstDash val="solid"/>
                <a:round/>
                <a:headEnd type="none" w="med" len="med"/>
                <a:tailEnd type="none" w="med" len="med"/>
              </a:ln>
            </p:spPr>
          </p:sp>
          <p:sp>
            <p:nvSpPr>
              <p:cNvPr id="94218" name="Line 10"/>
              <p:cNvSpPr/>
              <p:nvPr/>
            </p:nvSpPr>
            <p:spPr>
              <a:xfrm flipH="1">
                <a:off x="3360" y="2400"/>
                <a:ext cx="288" cy="288"/>
              </a:xfrm>
              <a:prstGeom prst="line">
                <a:avLst/>
              </a:prstGeom>
              <a:ln w="28575" cap="flat" cmpd="sng">
                <a:solidFill>
                  <a:srgbClr val="009900"/>
                </a:solidFill>
                <a:prstDash val="solid"/>
                <a:round/>
                <a:headEnd type="none" w="med" len="med"/>
                <a:tailEnd type="none" w="med" len="med"/>
              </a:ln>
            </p:spPr>
          </p:sp>
          <p:sp>
            <p:nvSpPr>
              <p:cNvPr id="94219" name="Oval 11"/>
              <p:cNvSpPr/>
              <p:nvPr/>
            </p:nvSpPr>
            <p:spPr>
              <a:xfrm>
                <a:off x="4032" y="259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75</a:t>
                </a:r>
                <a:endParaRPr lang="en-US" altLang="zh-CN" sz="2400" dirty="0">
                  <a:latin typeface="Times New Roman" panose="02020603050405020304" pitchFamily="18" charset="0"/>
                  <a:ea typeface="宋体" panose="02010600030101010101" pitchFamily="2" charset="-122"/>
                </a:endParaRPr>
              </a:p>
            </p:txBody>
          </p:sp>
          <p:sp>
            <p:nvSpPr>
              <p:cNvPr id="94220" name="Line 12"/>
              <p:cNvSpPr/>
              <p:nvPr/>
            </p:nvSpPr>
            <p:spPr>
              <a:xfrm flipH="1">
                <a:off x="2832" y="2784"/>
                <a:ext cx="432" cy="432"/>
              </a:xfrm>
              <a:prstGeom prst="line">
                <a:avLst/>
              </a:prstGeom>
              <a:ln w="28575" cap="flat" cmpd="sng">
                <a:solidFill>
                  <a:srgbClr val="009900"/>
                </a:solidFill>
                <a:prstDash val="solid"/>
                <a:round/>
                <a:headEnd type="none" w="med" len="med"/>
                <a:tailEnd type="none" w="med" len="med"/>
              </a:ln>
            </p:spPr>
          </p:sp>
          <p:sp>
            <p:nvSpPr>
              <p:cNvPr id="94221" name="Oval 13"/>
              <p:cNvSpPr/>
              <p:nvPr/>
            </p:nvSpPr>
            <p:spPr>
              <a:xfrm>
                <a:off x="2688"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51310" name="Text Box 14"/>
              <p:cNvSpPr txBox="1">
                <a:spLocks noChangeArrowheads="1"/>
              </p:cNvSpPr>
              <p:nvPr/>
            </p:nvSpPr>
            <p:spPr bwMode="auto">
              <a:xfrm>
                <a:off x="3648" y="2832"/>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51311" name="Text Box 15"/>
              <p:cNvSpPr txBox="1">
                <a:spLocks noChangeArrowheads="1"/>
              </p:cNvSpPr>
              <p:nvPr/>
            </p:nvSpPr>
            <p:spPr bwMode="auto">
              <a:xfrm>
                <a:off x="4156" y="2352"/>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224" name="Oval 16"/>
              <p:cNvSpPr/>
              <p:nvPr/>
            </p:nvSpPr>
            <p:spPr>
              <a:xfrm>
                <a:off x="3168" y="259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dirty="0">
                    <a:solidFill>
                      <a:srgbClr val="CC3300"/>
                    </a:solidFill>
                    <a:latin typeface="Times New Roman" panose="02020603050405020304" pitchFamily="18" charset="0"/>
                    <a:ea typeface="宋体" panose="02010600030101010101" pitchFamily="2" charset="-122"/>
                  </a:rPr>
                  <a:t>13</a:t>
                </a:r>
                <a:endParaRPr lang="en-US" altLang="zh-CN" sz="2400" dirty="0">
                  <a:latin typeface="Times New Roman" panose="02020603050405020304" pitchFamily="18" charset="0"/>
                  <a:ea typeface="宋体" panose="02010600030101010101" pitchFamily="2" charset="-122"/>
                </a:endParaRPr>
              </a:p>
            </p:txBody>
          </p:sp>
          <p:sp>
            <p:nvSpPr>
              <p:cNvPr id="94225" name="Oval 17"/>
              <p:cNvSpPr/>
              <p:nvPr/>
            </p:nvSpPr>
            <p:spPr>
              <a:xfrm>
                <a:off x="3792"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dirty="0">
                  <a:latin typeface="Times New Roman" panose="02020603050405020304" pitchFamily="18" charset="0"/>
                  <a:ea typeface="宋体" panose="02010600030101010101" pitchFamily="2" charset="-122"/>
                </a:endParaRPr>
              </a:p>
            </p:txBody>
          </p:sp>
          <p:sp>
            <p:nvSpPr>
              <p:cNvPr id="94226" name="Oval 18"/>
              <p:cNvSpPr/>
              <p:nvPr/>
            </p:nvSpPr>
            <p:spPr>
              <a:xfrm>
                <a:off x="3456" y="36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37</a:t>
                </a:r>
                <a:endParaRPr lang="en-US" altLang="zh-CN" sz="2400" dirty="0">
                  <a:latin typeface="Times New Roman" panose="02020603050405020304" pitchFamily="18" charset="0"/>
                  <a:ea typeface="宋体" panose="02010600030101010101" pitchFamily="2" charset="-122"/>
                </a:endParaRPr>
              </a:p>
            </p:txBody>
          </p:sp>
          <p:sp>
            <p:nvSpPr>
              <p:cNvPr id="951315" name="Text Box 19"/>
              <p:cNvSpPr txBox="1">
                <a:spLocks noChangeArrowheads="1"/>
              </p:cNvSpPr>
              <p:nvPr/>
            </p:nvSpPr>
            <p:spPr bwMode="auto">
              <a:xfrm>
                <a:off x="3360" y="3360"/>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4228" name="Line 20"/>
              <p:cNvSpPr/>
              <p:nvPr/>
            </p:nvSpPr>
            <p:spPr>
              <a:xfrm>
                <a:off x="4272" y="2832"/>
                <a:ext cx="336" cy="336"/>
              </a:xfrm>
              <a:prstGeom prst="line">
                <a:avLst/>
              </a:prstGeom>
              <a:ln w="28575" cap="flat" cmpd="sng">
                <a:solidFill>
                  <a:srgbClr val="009900"/>
                </a:solidFill>
                <a:prstDash val="solid"/>
                <a:round/>
                <a:headEnd type="none" w="med" len="med"/>
                <a:tailEnd type="none" w="med" len="med"/>
              </a:ln>
            </p:spPr>
          </p:sp>
          <p:sp>
            <p:nvSpPr>
              <p:cNvPr id="94229" name="Oval 21"/>
              <p:cNvSpPr/>
              <p:nvPr/>
            </p:nvSpPr>
            <p:spPr>
              <a:xfrm>
                <a:off x="4512"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80</a:t>
                </a:r>
                <a:endParaRPr lang="en-US" altLang="zh-CN" sz="2400" dirty="0">
                  <a:latin typeface="Times New Roman" panose="02020603050405020304" pitchFamily="18" charset="0"/>
                  <a:ea typeface="宋体" panose="02010600030101010101" pitchFamily="2" charset="-122"/>
                </a:endParaRPr>
              </a:p>
            </p:txBody>
          </p:sp>
          <p:sp>
            <p:nvSpPr>
              <p:cNvPr id="94230" name="Oval 22"/>
              <p:cNvSpPr/>
              <p:nvPr/>
            </p:nvSpPr>
            <p:spPr>
              <a:xfrm>
                <a:off x="3360"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sp>
            <p:nvSpPr>
              <p:cNvPr id="951319" name="Text Box 23"/>
              <p:cNvSpPr txBox="1">
                <a:spLocks noChangeArrowheads="1"/>
              </p:cNvSpPr>
              <p:nvPr/>
            </p:nvSpPr>
            <p:spPr bwMode="auto">
              <a:xfrm>
                <a:off x="3840" y="1968"/>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4232" name="Oval 24"/>
              <p:cNvSpPr/>
              <p:nvPr/>
            </p:nvSpPr>
            <p:spPr>
              <a:xfrm>
                <a:off x="3600" y="216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latin typeface="Times New Roman" panose="02020603050405020304" pitchFamily="18" charset="0"/>
                  <a:ea typeface="宋体" panose="02010600030101010101" pitchFamily="2" charset="-122"/>
                </a:endParaRPr>
              </a:p>
            </p:txBody>
          </p:sp>
        </p:grpSp>
        <p:sp>
          <p:nvSpPr>
            <p:cNvPr id="94233" name="Text Box 25"/>
            <p:cNvSpPr txBox="1"/>
            <p:nvPr/>
          </p:nvSpPr>
          <p:spPr>
            <a:xfrm>
              <a:off x="2653" y="3430"/>
              <a:ext cx="336" cy="290"/>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8</a:t>
              </a:r>
              <a:endParaRPr lang="en-US" altLang="zh-CN" sz="2400" dirty="0">
                <a:latin typeface="Tahoma" panose="020B060403050404020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平衡二叉树的生成</a:t>
            </a:r>
            <a:r>
              <a:rPr lang="zh-CN" altLang="en-US" sz="2800" dirty="0">
                <a:latin typeface="黑体" panose="02010609060101010101" pitchFamily="2" charset="-122"/>
                <a:ea typeface="黑体" panose="02010609060101010101" pitchFamily="2" charset="-122"/>
                <a:cs typeface="+mn-ea"/>
                <a:sym typeface="+mn-ea"/>
              </a:rPr>
              <a:t>举例</a:t>
            </a:r>
            <a:endParaRPr lang="zh-CN" altLang="en-US" sz="2800" dirty="0">
              <a:latin typeface="黑体" panose="02010609060101010101" pitchFamily="2" charset="-122"/>
              <a:ea typeface="黑体" panose="02010609060101010101" pitchFamily="2" charset="-122"/>
              <a:cs typeface="+mn-ea"/>
              <a:sym typeface="+mn-ea"/>
            </a:endParaRPr>
          </a:p>
          <a:p>
            <a:pPr marL="0" lvl="1" indent="0" algn="l" eaLnBrk="1" hangingPunct="1">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sym typeface="+mn-ea"/>
              </a:rPr>
              <a:t>在完成</a:t>
            </a:r>
            <a:r>
              <a:rPr lang="en-US" altLang="zh-CN" sz="2800" i="1" u="sng" dirty="0">
                <a:latin typeface="黑体" panose="02010609060101010101" pitchFamily="2" charset="-122"/>
                <a:ea typeface="黑体" panose="02010609060101010101" pitchFamily="2" charset="-122"/>
                <a:sym typeface="+mn-ea"/>
              </a:rPr>
              <a:t>64,5,13,21,19,80,70,37</a:t>
            </a:r>
            <a:r>
              <a:rPr lang="zh-CN" altLang="en-US" sz="2800" dirty="0">
                <a:latin typeface="黑体" panose="02010609060101010101" pitchFamily="2" charset="-122"/>
                <a:ea typeface="黑体" panose="02010609060101010101" pitchFamily="2" charset="-122"/>
                <a:sym typeface="+mn-ea"/>
              </a:rPr>
              <a:t>后，</a:t>
            </a:r>
            <a:r>
              <a:rPr lang="zh-CN" altLang="en-US" sz="2800" dirty="0">
                <a:latin typeface="黑体" panose="02010609060101010101" pitchFamily="2" charset="-122"/>
                <a:ea typeface="黑体" panose="02010609060101010101" pitchFamily="2" charset="-122"/>
                <a:sym typeface="+mn-ea"/>
              </a:rPr>
              <a:t>最后插入</a:t>
            </a:r>
            <a:r>
              <a:rPr lang="en-US" altLang="zh-CN" sz="2800" dirty="0">
                <a:solidFill>
                  <a:srgbClr val="FF0000"/>
                </a:solidFill>
                <a:latin typeface="黑体" panose="02010609060101010101" pitchFamily="2" charset="-122"/>
                <a:ea typeface="黑体" panose="02010609060101010101" pitchFamily="2" charset="-122"/>
                <a:sym typeface="+mn-ea"/>
              </a:rPr>
              <a:t>56</a:t>
            </a:r>
            <a:r>
              <a:rPr lang="zh-CN" altLang="en-US" sz="2800" dirty="0">
                <a:latin typeface="黑体" panose="02010609060101010101" pitchFamily="2" charset="-122"/>
                <a:ea typeface="黑体" panose="02010609060101010101" pitchFamily="2" charset="-122"/>
                <a:sym typeface="+mn-ea"/>
              </a:rPr>
              <a:t>时该树的生长过程，</a:t>
            </a: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1803400" y="2094865"/>
            <a:ext cx="8166735" cy="3910965"/>
            <a:chOff x="2840" y="3299"/>
            <a:chExt cx="12861" cy="6159"/>
          </a:xfrm>
        </p:grpSpPr>
        <p:sp>
          <p:nvSpPr>
            <p:cNvPr id="95237" name="Text Box 5"/>
            <p:cNvSpPr txBox="1"/>
            <p:nvPr/>
          </p:nvSpPr>
          <p:spPr>
            <a:xfrm>
              <a:off x="8743" y="8025"/>
              <a:ext cx="840" cy="725"/>
            </a:xfrm>
            <a:prstGeom prst="rect">
              <a:avLst/>
            </a:prstGeom>
            <a:noFill/>
            <a:ln w="9525">
              <a:noFill/>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9</a:t>
              </a:r>
              <a:endParaRPr lang="en-US" altLang="zh-CN" sz="2400" dirty="0">
                <a:latin typeface="Tahoma" panose="020B0604030504040204" charset="0"/>
                <a:ea typeface="宋体" panose="02010600030101010101" pitchFamily="2" charset="-122"/>
              </a:endParaRPr>
            </a:p>
          </p:txBody>
        </p:sp>
        <p:sp>
          <p:nvSpPr>
            <p:cNvPr id="95238" name="AutoShape 6"/>
            <p:cNvSpPr/>
            <p:nvPr/>
          </p:nvSpPr>
          <p:spPr>
            <a:xfrm>
              <a:off x="8353" y="5853"/>
              <a:ext cx="1920" cy="360"/>
            </a:xfrm>
            <a:prstGeom prst="rightArrow">
              <a:avLst>
                <a:gd name="adj1" fmla="val 50000"/>
                <a:gd name="adj2" fmla="val 133259"/>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zh-CN" sz="2400" dirty="0">
                <a:latin typeface="Tahoma" panose="020B0604030504040204" charset="0"/>
                <a:ea typeface="宋体" panose="02010600030101010101" pitchFamily="2" charset="-122"/>
              </a:endParaRPr>
            </a:p>
          </p:txBody>
        </p:sp>
        <p:sp>
          <p:nvSpPr>
            <p:cNvPr id="952327" name="Text Box 7"/>
            <p:cNvSpPr txBox="1">
              <a:spLocks noChangeArrowheads="1"/>
            </p:cNvSpPr>
            <p:nvPr/>
          </p:nvSpPr>
          <p:spPr bwMode="auto">
            <a:xfrm>
              <a:off x="8113" y="5133"/>
              <a:ext cx="2215" cy="725"/>
            </a:xfrm>
            <a:prstGeom prst="rect">
              <a:avLst/>
            </a:prstGeom>
            <a:noFill/>
            <a:ln w="9525">
              <a:noFill/>
              <a:miter lim="800000"/>
            </a:ln>
            <a:effectLst/>
          </p:spPr>
          <p:txBody>
            <a:bodyPr wrap="none">
              <a:spAutoFit/>
            </a:bodyPr>
            <a:p>
              <a:r>
                <a:rPr lang="zh-CN" altLang="en-US" sz="2400" b="1" noProof="1" dirty="0">
                  <a:effectLst>
                    <a:outerShdw blurRad="38100" dist="38100" dir="2700000">
                      <a:srgbClr val="C0C0C0"/>
                    </a:outerShdw>
                  </a:effectLst>
                  <a:latin typeface="Times New Roman" panose="02020603050405020304" pitchFamily="18" charset="0"/>
                  <a:ea typeface="仿宋" panose="02010609060101010101" charset="-122"/>
                  <a:cs typeface="+mn-cs"/>
                </a:rPr>
                <a:t>左右双旋</a:t>
              </a:r>
              <a:endParaRPr lang="zh-CN" altLang="en-US" sz="2400" noProof="1" dirty="0">
                <a:latin typeface="Times New Roman" panose="02020603050405020304" pitchFamily="18" charset="0"/>
                <a:ea typeface="宋体" panose="02010600030101010101" pitchFamily="2" charset="-122"/>
              </a:endParaRPr>
            </a:p>
          </p:txBody>
        </p:sp>
        <p:grpSp>
          <p:nvGrpSpPr>
            <p:cNvPr id="95240" name="Group 8"/>
            <p:cNvGrpSpPr/>
            <p:nvPr/>
          </p:nvGrpSpPr>
          <p:grpSpPr>
            <a:xfrm>
              <a:off x="10301" y="3299"/>
              <a:ext cx="5400" cy="4920"/>
              <a:chOff x="2976" y="384"/>
              <a:chExt cx="2160" cy="1968"/>
            </a:xfrm>
          </p:grpSpPr>
          <p:sp>
            <p:nvSpPr>
              <p:cNvPr id="95241" name="Line 9"/>
              <p:cNvSpPr/>
              <p:nvPr/>
            </p:nvSpPr>
            <p:spPr>
              <a:xfrm flipH="1">
                <a:off x="4272" y="1296"/>
                <a:ext cx="192" cy="240"/>
              </a:xfrm>
              <a:prstGeom prst="line">
                <a:avLst/>
              </a:prstGeom>
              <a:ln w="28575" cap="flat" cmpd="sng">
                <a:solidFill>
                  <a:srgbClr val="009900"/>
                </a:solidFill>
                <a:prstDash val="solid"/>
                <a:round/>
                <a:headEnd type="none" w="med" len="med"/>
                <a:tailEnd type="none" w="med" len="med"/>
              </a:ln>
            </p:spPr>
          </p:sp>
          <p:sp>
            <p:nvSpPr>
              <p:cNvPr id="95242" name="Line 10"/>
              <p:cNvSpPr/>
              <p:nvPr/>
            </p:nvSpPr>
            <p:spPr>
              <a:xfrm>
                <a:off x="4176" y="864"/>
                <a:ext cx="288" cy="288"/>
              </a:xfrm>
              <a:prstGeom prst="line">
                <a:avLst/>
              </a:prstGeom>
              <a:ln w="28575" cap="flat" cmpd="sng">
                <a:solidFill>
                  <a:srgbClr val="009900"/>
                </a:solidFill>
                <a:prstDash val="solid"/>
                <a:round/>
                <a:headEnd type="none" w="med" len="med"/>
                <a:tailEnd type="none" w="med" len="med"/>
              </a:ln>
            </p:spPr>
          </p:sp>
          <p:sp>
            <p:nvSpPr>
              <p:cNvPr id="95243" name="Line 11"/>
              <p:cNvSpPr/>
              <p:nvPr/>
            </p:nvSpPr>
            <p:spPr>
              <a:xfrm flipH="1">
                <a:off x="3648" y="816"/>
                <a:ext cx="336" cy="336"/>
              </a:xfrm>
              <a:prstGeom prst="line">
                <a:avLst/>
              </a:prstGeom>
              <a:ln w="28575" cap="flat" cmpd="sng">
                <a:solidFill>
                  <a:srgbClr val="009900"/>
                </a:solidFill>
                <a:prstDash val="solid"/>
                <a:round/>
                <a:headEnd type="none" w="med" len="med"/>
                <a:tailEnd type="none" w="med" len="med"/>
              </a:ln>
            </p:spPr>
          </p:sp>
          <p:sp>
            <p:nvSpPr>
              <p:cNvPr id="95244" name="Line 12"/>
              <p:cNvSpPr/>
              <p:nvPr/>
            </p:nvSpPr>
            <p:spPr>
              <a:xfrm>
                <a:off x="4320" y="1776"/>
                <a:ext cx="240" cy="432"/>
              </a:xfrm>
              <a:prstGeom prst="line">
                <a:avLst/>
              </a:prstGeom>
              <a:ln w="38100" cap="flat" cmpd="sng">
                <a:solidFill>
                  <a:srgbClr val="009900"/>
                </a:solidFill>
                <a:prstDash val="solid"/>
                <a:round/>
                <a:headEnd type="none" w="med" len="med"/>
                <a:tailEnd type="none" w="med" len="med"/>
              </a:ln>
            </p:spPr>
          </p:sp>
          <p:sp>
            <p:nvSpPr>
              <p:cNvPr id="95245" name="Line 13"/>
              <p:cNvSpPr/>
              <p:nvPr/>
            </p:nvSpPr>
            <p:spPr>
              <a:xfrm>
                <a:off x="3648" y="1296"/>
                <a:ext cx="144" cy="240"/>
              </a:xfrm>
              <a:prstGeom prst="line">
                <a:avLst/>
              </a:prstGeom>
              <a:ln w="28575" cap="flat" cmpd="sng">
                <a:solidFill>
                  <a:srgbClr val="009900"/>
                </a:solidFill>
                <a:prstDash val="solid"/>
                <a:round/>
                <a:headEnd type="none" w="med" len="med"/>
                <a:tailEnd type="none" w="med" len="med"/>
              </a:ln>
            </p:spPr>
          </p:sp>
          <p:sp>
            <p:nvSpPr>
              <p:cNvPr id="95246" name="Line 14"/>
              <p:cNvSpPr/>
              <p:nvPr/>
            </p:nvSpPr>
            <p:spPr>
              <a:xfrm flipH="1">
                <a:off x="3936" y="1776"/>
                <a:ext cx="192" cy="384"/>
              </a:xfrm>
              <a:prstGeom prst="line">
                <a:avLst/>
              </a:prstGeom>
              <a:ln w="28575" cap="flat" cmpd="sng">
                <a:solidFill>
                  <a:srgbClr val="009900"/>
                </a:solidFill>
                <a:prstDash val="solid"/>
                <a:round/>
                <a:headEnd type="none" w="med" len="med"/>
                <a:tailEnd type="none" w="med" len="med"/>
              </a:ln>
            </p:spPr>
          </p:sp>
          <p:sp>
            <p:nvSpPr>
              <p:cNvPr id="95247" name="Line 15"/>
              <p:cNvSpPr/>
              <p:nvPr/>
            </p:nvSpPr>
            <p:spPr>
              <a:xfrm flipH="1">
                <a:off x="3216" y="1296"/>
                <a:ext cx="288" cy="288"/>
              </a:xfrm>
              <a:prstGeom prst="line">
                <a:avLst/>
              </a:prstGeom>
              <a:ln w="28575" cap="flat" cmpd="sng">
                <a:solidFill>
                  <a:srgbClr val="009900"/>
                </a:solidFill>
                <a:prstDash val="solid"/>
                <a:round/>
                <a:headEnd type="none" w="med" len="med"/>
                <a:tailEnd type="none" w="med" len="med"/>
              </a:ln>
            </p:spPr>
          </p:sp>
          <p:sp>
            <p:nvSpPr>
              <p:cNvPr id="95248" name="Oval 16"/>
              <p:cNvSpPr/>
              <p:nvPr/>
            </p:nvSpPr>
            <p:spPr>
              <a:xfrm>
                <a:off x="4368" y="105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75</a:t>
                </a:r>
                <a:endParaRPr lang="en-US" altLang="zh-CN" sz="2400" dirty="0">
                  <a:latin typeface="Times New Roman" panose="02020603050405020304" pitchFamily="18" charset="0"/>
                  <a:ea typeface="宋体" panose="02010600030101010101" pitchFamily="2" charset="-122"/>
                </a:endParaRPr>
              </a:p>
            </p:txBody>
          </p:sp>
          <p:sp>
            <p:nvSpPr>
              <p:cNvPr id="95249" name="Oval 17"/>
              <p:cNvSpPr/>
              <p:nvPr/>
            </p:nvSpPr>
            <p:spPr>
              <a:xfrm>
                <a:off x="3456" y="105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dirty="0">
                    <a:solidFill>
                      <a:srgbClr val="CC3300"/>
                    </a:solidFill>
                    <a:latin typeface="Times New Roman" panose="02020603050405020304" pitchFamily="18" charset="0"/>
                    <a:ea typeface="宋体" panose="02010600030101010101" pitchFamily="2" charset="-122"/>
                  </a:rPr>
                  <a:t>13</a:t>
                </a:r>
                <a:endParaRPr lang="en-US" altLang="zh-CN" sz="2400" dirty="0">
                  <a:latin typeface="Times New Roman" panose="02020603050405020304" pitchFamily="18" charset="0"/>
                  <a:ea typeface="宋体" panose="02010600030101010101" pitchFamily="2" charset="-122"/>
                </a:endParaRPr>
              </a:p>
            </p:txBody>
          </p:sp>
          <p:sp>
            <p:nvSpPr>
              <p:cNvPr id="95250" name="Oval 18"/>
              <p:cNvSpPr/>
              <p:nvPr/>
            </p:nvSpPr>
            <p:spPr>
              <a:xfrm>
                <a:off x="2976"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52339" name="Text Box 19"/>
              <p:cNvSpPr txBox="1">
                <a:spLocks noChangeArrowheads="1"/>
              </p:cNvSpPr>
              <p:nvPr/>
            </p:nvSpPr>
            <p:spPr bwMode="auto">
              <a:xfrm>
                <a:off x="3648" y="1824"/>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52340" name="Text Box 20"/>
              <p:cNvSpPr txBox="1">
                <a:spLocks noChangeArrowheads="1"/>
              </p:cNvSpPr>
              <p:nvPr/>
            </p:nvSpPr>
            <p:spPr bwMode="auto">
              <a:xfrm>
                <a:off x="3984" y="1296"/>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5253" name="Oval 21"/>
              <p:cNvSpPr/>
              <p:nvPr/>
            </p:nvSpPr>
            <p:spPr>
              <a:xfrm>
                <a:off x="3936" y="62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latin typeface="Times New Roman" panose="02020603050405020304" pitchFamily="18" charset="0"/>
                  <a:ea typeface="宋体" panose="02010600030101010101" pitchFamily="2" charset="-122"/>
                </a:endParaRPr>
              </a:p>
            </p:txBody>
          </p:sp>
          <p:sp>
            <p:nvSpPr>
              <p:cNvPr id="952342" name="Text Box 22"/>
              <p:cNvSpPr txBox="1">
                <a:spLocks noChangeArrowheads="1"/>
              </p:cNvSpPr>
              <p:nvPr/>
            </p:nvSpPr>
            <p:spPr bwMode="auto">
              <a:xfrm>
                <a:off x="4368" y="816"/>
                <a:ext cx="308"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5255" name="Oval 23"/>
              <p:cNvSpPr/>
              <p:nvPr/>
            </p:nvSpPr>
            <p:spPr>
              <a:xfrm>
                <a:off x="4368" y="206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64</a:t>
                </a:r>
                <a:endParaRPr lang="en-US" altLang="zh-CN" sz="2400" dirty="0">
                  <a:latin typeface="Times New Roman" panose="02020603050405020304" pitchFamily="18" charset="0"/>
                  <a:ea typeface="宋体" panose="02010600030101010101" pitchFamily="2" charset="-122"/>
                </a:endParaRPr>
              </a:p>
            </p:txBody>
          </p:sp>
          <p:sp>
            <p:nvSpPr>
              <p:cNvPr id="95256" name="Oval 24"/>
              <p:cNvSpPr/>
              <p:nvPr/>
            </p:nvSpPr>
            <p:spPr>
              <a:xfrm>
                <a:off x="4080"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56</a:t>
                </a:r>
                <a:endParaRPr lang="en-US" altLang="zh-CN" sz="2400" dirty="0">
                  <a:latin typeface="Times New Roman" panose="02020603050405020304" pitchFamily="18" charset="0"/>
                  <a:ea typeface="宋体" panose="02010600030101010101" pitchFamily="2" charset="-122"/>
                </a:endParaRPr>
              </a:p>
            </p:txBody>
          </p:sp>
          <p:sp>
            <p:nvSpPr>
              <p:cNvPr id="952345" name="Text Box 25"/>
              <p:cNvSpPr txBox="1">
                <a:spLocks noChangeArrowheads="1"/>
              </p:cNvSpPr>
              <p:nvPr/>
            </p:nvSpPr>
            <p:spPr bwMode="auto">
              <a:xfrm>
                <a:off x="4444" y="1824"/>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0</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52346" name="Text Box 26"/>
              <p:cNvSpPr txBox="1">
                <a:spLocks noChangeArrowheads="1"/>
              </p:cNvSpPr>
              <p:nvPr/>
            </p:nvSpPr>
            <p:spPr bwMode="auto">
              <a:xfrm>
                <a:off x="4060" y="384"/>
                <a:ext cx="275"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endParaRPr kumimoji="0" lang="en-US" altLang="zh-CN" sz="2400" b="1" kern="1200" cap="none" spc="0" normalizeH="0" baseline="0" noProof="0">
                  <a:solidFill>
                    <a:srgbClr val="008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95259" name="Line 27"/>
              <p:cNvSpPr/>
              <p:nvPr/>
            </p:nvSpPr>
            <p:spPr>
              <a:xfrm>
                <a:off x="4608" y="1296"/>
                <a:ext cx="432" cy="432"/>
              </a:xfrm>
              <a:prstGeom prst="line">
                <a:avLst/>
              </a:prstGeom>
              <a:ln w="28575" cap="flat" cmpd="sng">
                <a:solidFill>
                  <a:srgbClr val="009900"/>
                </a:solidFill>
                <a:prstDash val="solid"/>
                <a:round/>
                <a:headEnd type="none" w="med" len="med"/>
                <a:tailEnd type="none" w="med" len="med"/>
              </a:ln>
            </p:spPr>
          </p:sp>
          <p:sp>
            <p:nvSpPr>
              <p:cNvPr id="95260" name="Oval 28"/>
              <p:cNvSpPr/>
              <p:nvPr/>
            </p:nvSpPr>
            <p:spPr>
              <a:xfrm>
                <a:off x="4848"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80</a:t>
                </a:r>
                <a:endParaRPr lang="en-US" altLang="zh-CN" sz="2400" dirty="0">
                  <a:latin typeface="Times New Roman" panose="02020603050405020304" pitchFamily="18" charset="0"/>
                  <a:ea typeface="宋体" panose="02010600030101010101" pitchFamily="2" charset="-122"/>
                </a:endParaRPr>
              </a:p>
            </p:txBody>
          </p:sp>
          <p:sp>
            <p:nvSpPr>
              <p:cNvPr id="95261" name="Oval 29"/>
              <p:cNvSpPr/>
              <p:nvPr/>
            </p:nvSpPr>
            <p:spPr>
              <a:xfrm>
                <a:off x="3792" y="2064"/>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37</a:t>
                </a:r>
                <a:endParaRPr lang="en-US" altLang="zh-CN" sz="2400" dirty="0">
                  <a:latin typeface="Times New Roman" panose="02020603050405020304" pitchFamily="18" charset="0"/>
                  <a:ea typeface="宋体" panose="02010600030101010101" pitchFamily="2" charset="-122"/>
                </a:endParaRPr>
              </a:p>
            </p:txBody>
          </p:sp>
          <p:sp>
            <p:nvSpPr>
              <p:cNvPr id="95262" name="Oval 30"/>
              <p:cNvSpPr/>
              <p:nvPr/>
            </p:nvSpPr>
            <p:spPr>
              <a:xfrm>
                <a:off x="3696" y="1536"/>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grpSp>
        <p:sp>
          <p:nvSpPr>
            <p:cNvPr id="6" name="Text Box 7"/>
            <p:cNvSpPr txBox="1">
              <a:spLocks noChangeArrowheads="1"/>
            </p:cNvSpPr>
            <p:nvPr/>
          </p:nvSpPr>
          <p:spPr bwMode="auto">
            <a:xfrm>
              <a:off x="8466" y="6158"/>
              <a:ext cx="1254" cy="725"/>
            </a:xfrm>
            <a:prstGeom prst="rect">
              <a:avLst/>
            </a:prstGeom>
            <a:noFill/>
            <a:ln w="9525">
              <a:noFill/>
              <a:miter lim="800000"/>
            </a:ln>
            <a:effectLst/>
          </p:spPr>
          <p:txBody>
            <a:bodyPr wrap="none">
              <a:spAutoFit/>
            </a:bodyPr>
            <a:p>
              <a:r>
                <a:rPr lang="en-US" altLang="zh-CN" sz="2400" b="1" noProof="1" dirty="0">
                  <a:latin typeface="黑体" panose="02010609060101010101" pitchFamily="2" charset="-122"/>
                  <a:ea typeface="黑体" panose="02010609060101010101" pitchFamily="2" charset="-122"/>
                  <a:cs typeface="黑体" panose="02010609060101010101" pitchFamily="2" charset="-122"/>
                </a:rPr>
                <a:t>LR</a:t>
              </a:r>
              <a:r>
                <a:rPr lang="zh-CN" altLang="en-US" sz="2400" b="1" noProof="1" dirty="0">
                  <a:latin typeface="黑体" panose="02010609060101010101" pitchFamily="2" charset="-122"/>
                  <a:ea typeface="黑体" panose="02010609060101010101" pitchFamily="2" charset="-122"/>
                  <a:cs typeface="黑体" panose="02010609060101010101" pitchFamily="2" charset="-122"/>
                </a:rPr>
                <a:t>型</a:t>
              </a:r>
              <a:endParaRPr lang="zh-CN" altLang="en-US" sz="2400" b="1" noProof="1" dirty="0">
                <a:latin typeface="黑体" panose="02010609060101010101" pitchFamily="2" charset="-122"/>
                <a:ea typeface="黑体" panose="02010609060101010101" pitchFamily="2" charset="-122"/>
                <a:cs typeface="黑体" panose="02010609060101010101" pitchFamily="2" charset="-122"/>
              </a:endParaRPr>
            </a:p>
          </p:txBody>
        </p:sp>
        <p:grpSp>
          <p:nvGrpSpPr>
            <p:cNvPr id="7" name="组合 6"/>
            <p:cNvGrpSpPr/>
            <p:nvPr/>
          </p:nvGrpSpPr>
          <p:grpSpPr>
            <a:xfrm>
              <a:off x="2840" y="3952"/>
              <a:ext cx="5280" cy="5506"/>
              <a:chOff x="3250" y="4293"/>
              <a:chExt cx="5280" cy="5506"/>
            </a:xfrm>
          </p:grpSpPr>
          <p:grpSp>
            <p:nvGrpSpPr>
              <p:cNvPr id="95264" name="Group 55"/>
              <p:cNvGrpSpPr/>
              <p:nvPr/>
            </p:nvGrpSpPr>
            <p:grpSpPr>
              <a:xfrm rot="0">
                <a:off x="3250" y="4293"/>
                <a:ext cx="5280" cy="4320"/>
                <a:chOff x="2688" y="2160"/>
                <a:chExt cx="2112" cy="1728"/>
              </a:xfrm>
            </p:grpSpPr>
            <p:sp>
              <p:nvSpPr>
                <p:cNvPr id="95265" name="Line 56"/>
                <p:cNvSpPr/>
                <p:nvPr/>
              </p:nvSpPr>
              <p:spPr>
                <a:xfrm flipH="1">
                  <a:off x="3648" y="3312"/>
                  <a:ext cx="192" cy="336"/>
                </a:xfrm>
                <a:prstGeom prst="line">
                  <a:avLst/>
                </a:prstGeom>
                <a:ln w="38100" cap="flat" cmpd="sng">
                  <a:solidFill>
                    <a:srgbClr val="009900"/>
                  </a:solidFill>
                  <a:prstDash val="solid"/>
                  <a:round/>
                  <a:headEnd type="none" w="med" len="med"/>
                  <a:tailEnd type="none" w="med" len="med"/>
                </a:ln>
              </p:spPr>
            </p:sp>
            <p:sp>
              <p:nvSpPr>
                <p:cNvPr id="95266" name="Line 57"/>
                <p:cNvSpPr/>
                <p:nvPr/>
              </p:nvSpPr>
              <p:spPr>
                <a:xfrm>
                  <a:off x="3360" y="2832"/>
                  <a:ext cx="96" cy="240"/>
                </a:xfrm>
                <a:prstGeom prst="line">
                  <a:avLst/>
                </a:prstGeom>
                <a:ln w="38100" cap="flat" cmpd="sng">
                  <a:solidFill>
                    <a:srgbClr val="009900"/>
                  </a:solidFill>
                  <a:prstDash val="solid"/>
                  <a:round/>
                  <a:headEnd type="none" w="med" len="med"/>
                  <a:tailEnd type="none" w="med" len="med"/>
                </a:ln>
              </p:spPr>
            </p:sp>
            <p:sp>
              <p:nvSpPr>
                <p:cNvPr id="95267" name="Line 58"/>
                <p:cNvSpPr/>
                <p:nvPr/>
              </p:nvSpPr>
              <p:spPr>
                <a:xfrm flipH="1">
                  <a:off x="3984" y="2832"/>
                  <a:ext cx="144" cy="240"/>
                </a:xfrm>
                <a:prstGeom prst="line">
                  <a:avLst/>
                </a:prstGeom>
                <a:ln w="38100" cap="flat" cmpd="sng">
                  <a:solidFill>
                    <a:srgbClr val="009900"/>
                  </a:solidFill>
                  <a:prstDash val="solid"/>
                  <a:round/>
                  <a:headEnd type="none" w="med" len="med"/>
                  <a:tailEnd type="none" w="med" len="med"/>
                </a:ln>
              </p:spPr>
            </p:sp>
            <p:sp>
              <p:nvSpPr>
                <p:cNvPr id="95268" name="Line 59"/>
                <p:cNvSpPr/>
                <p:nvPr/>
              </p:nvSpPr>
              <p:spPr>
                <a:xfrm>
                  <a:off x="3840" y="2400"/>
                  <a:ext cx="336" cy="336"/>
                </a:xfrm>
                <a:prstGeom prst="line">
                  <a:avLst/>
                </a:prstGeom>
                <a:ln w="28575" cap="flat" cmpd="sng">
                  <a:solidFill>
                    <a:srgbClr val="009900"/>
                  </a:solidFill>
                  <a:prstDash val="solid"/>
                  <a:round/>
                  <a:headEnd type="none" w="med" len="med"/>
                  <a:tailEnd type="none" w="med" len="med"/>
                </a:ln>
              </p:spPr>
            </p:sp>
            <p:sp>
              <p:nvSpPr>
                <p:cNvPr id="95269" name="Line 60"/>
                <p:cNvSpPr/>
                <p:nvPr/>
              </p:nvSpPr>
              <p:spPr>
                <a:xfrm flipH="1">
                  <a:off x="3360" y="2400"/>
                  <a:ext cx="288" cy="288"/>
                </a:xfrm>
                <a:prstGeom prst="line">
                  <a:avLst/>
                </a:prstGeom>
                <a:ln w="28575" cap="flat" cmpd="sng">
                  <a:solidFill>
                    <a:srgbClr val="009900"/>
                  </a:solidFill>
                  <a:prstDash val="solid"/>
                  <a:round/>
                  <a:headEnd type="none" w="med" len="med"/>
                  <a:tailEnd type="none" w="med" len="med"/>
                </a:ln>
              </p:spPr>
            </p:sp>
            <p:sp>
              <p:nvSpPr>
                <p:cNvPr id="95270" name="Oval 61"/>
                <p:cNvSpPr/>
                <p:nvPr/>
              </p:nvSpPr>
              <p:spPr>
                <a:xfrm>
                  <a:off x="4032" y="259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75</a:t>
                  </a:r>
                  <a:endParaRPr lang="en-US" altLang="zh-CN" sz="2400" dirty="0">
                    <a:latin typeface="Times New Roman" panose="02020603050405020304" pitchFamily="18" charset="0"/>
                    <a:ea typeface="宋体" panose="02010600030101010101" pitchFamily="2" charset="-122"/>
                  </a:endParaRPr>
                </a:p>
              </p:txBody>
            </p:sp>
            <p:sp>
              <p:nvSpPr>
                <p:cNvPr id="95271" name="Line 62"/>
                <p:cNvSpPr/>
                <p:nvPr/>
              </p:nvSpPr>
              <p:spPr>
                <a:xfrm flipH="1">
                  <a:off x="2832" y="2784"/>
                  <a:ext cx="432" cy="432"/>
                </a:xfrm>
                <a:prstGeom prst="line">
                  <a:avLst/>
                </a:prstGeom>
                <a:ln w="28575" cap="flat" cmpd="sng">
                  <a:solidFill>
                    <a:srgbClr val="009900"/>
                  </a:solidFill>
                  <a:prstDash val="solid"/>
                  <a:round/>
                  <a:headEnd type="none" w="med" len="med"/>
                  <a:tailEnd type="none" w="med" len="med"/>
                </a:ln>
              </p:spPr>
            </p:sp>
            <p:sp>
              <p:nvSpPr>
                <p:cNvPr id="95272" name="Oval 63"/>
                <p:cNvSpPr/>
                <p:nvPr/>
              </p:nvSpPr>
              <p:spPr>
                <a:xfrm>
                  <a:off x="2688"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952384" name="Text Box 64"/>
                <p:cNvSpPr txBox="1">
                  <a:spLocks noChangeArrowheads="1"/>
                </p:cNvSpPr>
                <p:nvPr/>
              </p:nvSpPr>
              <p:spPr bwMode="auto">
                <a:xfrm>
                  <a:off x="3648" y="2832"/>
                  <a:ext cx="309" cy="290"/>
                </a:xfrm>
                <a:prstGeom prst="rect">
                  <a:avLst/>
                </a:prstGeom>
                <a:noFill/>
                <a:ln w="9525">
                  <a:noFill/>
                  <a:miter lim="800000"/>
                </a:ln>
                <a:effectLst/>
              </p:spPr>
              <p:txBody>
                <a:bodyPr wrap="none">
                  <a:spAutoFit/>
                </a:bodyPr>
                <a:p>
                  <a:pPr marR="0" defTabSz="914400">
                    <a:buClrTx/>
                    <a:buSzTx/>
                    <a:buFontTx/>
                    <a:buNone/>
                    <a:defRPr/>
                  </a:pPr>
                  <a:r>
                    <a:rPr kumimoji="0" lang="en-US" altLang="zh-CN" sz="2400" b="1" kern="1200" cap="none" spc="0" normalizeH="0" baseline="0" noProof="0">
                      <a:solidFill>
                        <a:srgbClr val="008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+2</a:t>
                  </a:r>
                  <a:endParaRPr kumimoji="0" lang="en-US" altLang="zh-CN" sz="2400" kern="1200" cap="none" spc="0" normalizeH="0" baseline="0" noProof="0">
                    <a:latin typeface="Times New Roman" panose="02020603050405020304" pitchFamily="18" charset="0"/>
                    <a:ea typeface="宋体" panose="02010600030101010101" pitchFamily="2" charset="-122"/>
                    <a:cs typeface="+mn-cs"/>
                  </a:endParaRPr>
                </a:p>
              </p:txBody>
            </p:sp>
            <p:sp>
              <p:nvSpPr>
                <p:cNvPr id="95275" name="Oval 66"/>
                <p:cNvSpPr/>
                <p:nvPr/>
              </p:nvSpPr>
              <p:spPr>
                <a:xfrm>
                  <a:off x="3168" y="259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dirty="0">
                      <a:solidFill>
                        <a:srgbClr val="CC3300"/>
                      </a:solidFill>
                      <a:latin typeface="Times New Roman" panose="02020603050405020304" pitchFamily="18" charset="0"/>
                      <a:ea typeface="宋体" panose="02010600030101010101" pitchFamily="2" charset="-122"/>
                    </a:rPr>
                    <a:t>13</a:t>
                  </a:r>
                  <a:endParaRPr lang="en-US" altLang="zh-CN" sz="2400" dirty="0">
                    <a:latin typeface="Times New Roman" panose="02020603050405020304" pitchFamily="18" charset="0"/>
                    <a:ea typeface="宋体" panose="02010600030101010101" pitchFamily="2" charset="-122"/>
                  </a:endParaRPr>
                </a:p>
              </p:txBody>
            </p:sp>
            <p:sp>
              <p:nvSpPr>
                <p:cNvPr id="95276" name="Oval 67"/>
                <p:cNvSpPr/>
                <p:nvPr/>
              </p:nvSpPr>
              <p:spPr>
                <a:xfrm>
                  <a:off x="3792"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64</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5277" name="Oval 68"/>
                <p:cNvSpPr/>
                <p:nvPr/>
              </p:nvSpPr>
              <p:spPr>
                <a:xfrm>
                  <a:off x="3456" y="360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37</a:t>
                  </a:r>
                  <a:endParaRPr lang="en-US" altLang="zh-CN" sz="2800" b="1" dirty="0">
                    <a:solidFill>
                      <a:srgbClr val="7030A0"/>
                    </a:solidFill>
                    <a:latin typeface="Times New Roman" panose="02020603050405020304" pitchFamily="18" charset="0"/>
                    <a:ea typeface="宋体" panose="02010600030101010101" pitchFamily="2" charset="-122"/>
                  </a:endParaRPr>
                </a:p>
              </p:txBody>
            </p:sp>
            <p:sp>
              <p:nvSpPr>
                <p:cNvPr id="952389" name="Text Box 69"/>
                <p:cNvSpPr txBox="1">
                  <a:spLocks noChangeArrowheads="1"/>
                </p:cNvSpPr>
                <p:nvPr/>
              </p:nvSpPr>
              <p:spPr bwMode="auto">
                <a:xfrm>
                  <a:off x="3360" y="3360"/>
                  <a:ext cx="211" cy="290"/>
                </a:xfrm>
                <a:prstGeom prst="rect">
                  <a:avLst/>
                </a:prstGeom>
                <a:noFill/>
                <a:ln w="9525">
                  <a:noFill/>
                  <a:miter lim="800000"/>
                </a:ln>
                <a:effectLst/>
              </p:spPr>
              <p:txBody>
                <a:bodyPr wrap="none">
                  <a:spAutoFit/>
                </a:bodyPr>
                <a:p>
                  <a:r>
                    <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1</a:t>
                  </a:r>
                  <a:endParaRPr lang="en-US" altLang="zh-CN" sz="2400" b="1" noProof="1" dirty="0">
                    <a:solidFill>
                      <a:srgbClr val="008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5279" name="Line 70"/>
                <p:cNvSpPr/>
                <p:nvPr/>
              </p:nvSpPr>
              <p:spPr>
                <a:xfrm>
                  <a:off x="4272" y="2832"/>
                  <a:ext cx="336" cy="336"/>
                </a:xfrm>
                <a:prstGeom prst="line">
                  <a:avLst/>
                </a:prstGeom>
                <a:ln w="28575" cap="flat" cmpd="sng">
                  <a:solidFill>
                    <a:srgbClr val="009900"/>
                  </a:solidFill>
                  <a:prstDash val="solid"/>
                  <a:round/>
                  <a:headEnd type="none" w="med" len="med"/>
                  <a:tailEnd type="none" w="med" len="med"/>
                </a:ln>
              </p:spPr>
            </p:sp>
            <p:sp>
              <p:nvSpPr>
                <p:cNvPr id="95280" name="Oval 71"/>
                <p:cNvSpPr/>
                <p:nvPr/>
              </p:nvSpPr>
              <p:spPr>
                <a:xfrm>
                  <a:off x="4512"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80</a:t>
                  </a:r>
                  <a:endParaRPr lang="en-US" altLang="zh-CN" sz="2400" dirty="0">
                    <a:latin typeface="Times New Roman" panose="02020603050405020304" pitchFamily="18" charset="0"/>
                    <a:ea typeface="宋体" panose="02010600030101010101" pitchFamily="2" charset="-122"/>
                  </a:endParaRPr>
                </a:p>
              </p:txBody>
            </p:sp>
            <p:sp>
              <p:nvSpPr>
                <p:cNvPr id="95281" name="Oval 72"/>
                <p:cNvSpPr/>
                <p:nvPr/>
              </p:nvSpPr>
              <p:spPr>
                <a:xfrm>
                  <a:off x="3360" y="3072"/>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19</a:t>
                  </a:r>
                  <a:endParaRPr lang="en-US" altLang="zh-CN" sz="2400" dirty="0">
                    <a:latin typeface="Times New Roman" panose="02020603050405020304" pitchFamily="18" charset="0"/>
                    <a:ea typeface="宋体" panose="02010600030101010101" pitchFamily="2" charset="-122"/>
                  </a:endParaRPr>
                </a:p>
              </p:txBody>
            </p:sp>
            <p:sp>
              <p:nvSpPr>
                <p:cNvPr id="95283" name="Oval 74"/>
                <p:cNvSpPr/>
                <p:nvPr/>
              </p:nvSpPr>
              <p:spPr>
                <a:xfrm>
                  <a:off x="3600" y="2160"/>
                  <a:ext cx="288" cy="288"/>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CC3300"/>
                      </a:solidFill>
                      <a:latin typeface="Times New Roman" panose="02020603050405020304" pitchFamily="18" charset="0"/>
                      <a:ea typeface="宋体" panose="02010600030101010101" pitchFamily="2" charset="-122"/>
                    </a:rPr>
                    <a:t>21</a:t>
                  </a:r>
                  <a:endParaRPr lang="en-US" altLang="zh-CN" sz="2400" dirty="0">
                    <a:latin typeface="Times New Roman" panose="02020603050405020304" pitchFamily="18" charset="0"/>
                    <a:ea typeface="宋体" panose="02010600030101010101" pitchFamily="2" charset="-122"/>
                  </a:endParaRPr>
                </a:p>
              </p:txBody>
            </p:sp>
          </p:grpSp>
          <p:sp>
            <p:nvSpPr>
              <p:cNvPr id="8" name="Line 26"/>
              <p:cNvSpPr/>
              <p:nvPr/>
            </p:nvSpPr>
            <p:spPr>
              <a:xfrm>
                <a:off x="5735" y="8536"/>
                <a:ext cx="389" cy="543"/>
              </a:xfrm>
              <a:prstGeom prst="line">
                <a:avLst/>
              </a:prstGeom>
              <a:ln w="38100" cap="flat" cmpd="sng">
                <a:solidFill>
                  <a:srgbClr val="009900"/>
                </a:solidFill>
                <a:prstDash val="solid"/>
                <a:round/>
                <a:headEnd type="none" w="med" len="med"/>
                <a:tailEnd type="none" w="med" len="med"/>
              </a:ln>
            </p:spPr>
          </p:sp>
          <p:sp>
            <p:nvSpPr>
              <p:cNvPr id="9" name="Oval 41"/>
              <p:cNvSpPr/>
              <p:nvPr/>
            </p:nvSpPr>
            <p:spPr>
              <a:xfrm>
                <a:off x="5884" y="9079"/>
                <a:ext cx="720" cy="720"/>
              </a:xfrm>
              <a:prstGeom prst="ellipse">
                <a:avLst/>
              </a:prstGeom>
              <a:solidFill>
                <a:srgbClr val="FFFFCC"/>
              </a:solidFill>
              <a:ln w="28575" cap="flat" cmpd="sng">
                <a:solidFill>
                  <a:srgbClr val="009900"/>
                </a:solidFill>
                <a:prstDash val="solid"/>
                <a:round/>
                <a:headEnd type="none" w="med" len="med"/>
                <a:tailEnd type="none" w="med" len="med"/>
              </a:ln>
            </p:spPr>
            <p:txBody>
              <a:bodyPr wrap="none" anchor="ctr" anchorCtr="0"/>
              <a:p>
                <a:pPr algn="ctr"/>
                <a:r>
                  <a:rPr lang="en-US" altLang="zh-CN" sz="2800" b="1" dirty="0">
                    <a:solidFill>
                      <a:srgbClr val="7030A0"/>
                    </a:solidFill>
                    <a:latin typeface="Times New Roman" panose="02020603050405020304" pitchFamily="18" charset="0"/>
                    <a:ea typeface="宋体" panose="02010600030101010101" pitchFamily="2" charset="-122"/>
                  </a:rPr>
                  <a:t>56</a:t>
                </a:r>
                <a:endParaRPr lang="en-US" altLang="zh-CN" sz="2800" b="1" dirty="0">
                  <a:solidFill>
                    <a:srgbClr val="7030A0"/>
                  </a:solidFill>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a:t>
            </a:r>
            <a:r>
              <a:rPr lang="en-US" altLang="zh-CN" sz="2800" dirty="0">
                <a:latin typeface="黑体" panose="02010609060101010101" pitchFamily="2" charset="-122"/>
                <a:ea typeface="黑体" panose="02010609060101010101" pitchFamily="2" charset="-122"/>
                <a:cs typeface="+mn-ea"/>
                <a:sym typeface="+mn-ea"/>
              </a:rPr>
              <a:t>是一种多路平衡查找树，应用内存和磁盘间的查找</a:t>
            </a:r>
            <a:endParaRPr lang="en-US" altLang="zh-CN" sz="2800" dirty="0">
              <a:latin typeface="黑体" panose="02010609060101010101" pitchFamily="2" charset="-122"/>
              <a:ea typeface="黑体" panose="02010609060101010101" pitchFamily="2" charset="-122"/>
              <a:cs typeface="+mn-ea"/>
              <a:sym typeface="+mn-ea"/>
            </a:endParaRPr>
          </a:p>
          <a:p>
            <a:pPr marL="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树又分</a:t>
            </a: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a:t>
            </a: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树，一般把</a:t>
            </a: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树称为</a:t>
            </a: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a:t>
            </a:r>
            <a:endParaRPr lang="en-US" altLang="zh-CN" sz="2800" dirty="0">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mn-ea"/>
                <a:sym typeface="+mn-ea"/>
              </a:rPr>
              <a:t>m阶B-树规定:</a:t>
            </a:r>
            <a:endParaRPr lang="en-US" altLang="zh-CN" sz="2800" dirty="0">
              <a:latin typeface="黑体" panose="02010609060101010101" pitchFamily="2" charset="-122"/>
              <a:ea typeface="黑体" panose="02010609060101010101" pitchFamily="2" charset="-122"/>
              <a:cs typeface="+mn-ea"/>
            </a:endParaRPr>
          </a:p>
          <a:p>
            <a:pPr marL="965200" lvl="1" indent="-508000" eaLnBrk="1" hangingPunct="1">
              <a:lnSpc>
                <a:spcPct val="110000"/>
              </a:lnSpc>
              <a:buClr>
                <a:schemeClr val="accent2"/>
              </a:buClr>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⑴ 根结点或者是叶子，或者至少有两棵子树，至多有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棵子树；</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10000"/>
              </a:lnSpc>
              <a:buClr>
                <a:schemeClr val="accent2"/>
              </a:buClr>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⑵ 除根结点外，所有非终端结点至少有</a:t>
            </a:r>
            <a:r>
              <a:rPr lang="zh-CN" altLang="en-US"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m/2</a:t>
            </a:r>
            <a:r>
              <a:rPr lang="en-US" altLang="zh-CN"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棵子树，至多有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棵子树</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10000"/>
              </a:lnSpc>
              <a:buClr>
                <a:schemeClr val="accent2"/>
              </a:buClr>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⑶ 所有叶子结点都在树的同一层上；</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10000"/>
              </a:lnSpc>
              <a:buClr>
                <a:schemeClr val="accent2"/>
              </a:buClr>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⑷ 每个结点应包含如下信息：</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10000"/>
              </a:lnSpc>
              <a:buClr>
                <a:schemeClr val="accent2"/>
              </a:buClr>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n</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10000"/>
              </a:lnSpc>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	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是</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个关键字，</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是孩子指针，</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是关键字</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10000"/>
              </a:lnSpc>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(5) 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i</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&lt;K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i+1</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且</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i</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所指向的子树中所有结点的关键字都在</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i</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和</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K</a:t>
            </a:r>
            <a:r>
              <a:rPr lang="en-US" altLang="zh-CN" baseline="-20000" dirty="0">
                <a:latin typeface="黑体" panose="02010609060101010101" pitchFamily="2" charset="-122"/>
                <a:ea typeface="黑体" panose="02010609060101010101" pitchFamily="2" charset="-122"/>
                <a:cs typeface="黑体" panose="02010609060101010101" pitchFamily="2" charset="-122"/>
                <a:sym typeface="+mn-ea"/>
              </a:rPr>
              <a:t>i+1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之间</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mn-ea"/>
                <a:sym typeface="+mn-ea"/>
              </a:rPr>
              <a:t>4阶B-树</a:t>
            </a:r>
            <a:r>
              <a:rPr lang="zh-CN" altLang="en-US" sz="2800" dirty="0">
                <a:latin typeface="黑体" panose="02010609060101010101" pitchFamily="2" charset="-122"/>
                <a:ea typeface="黑体" panose="02010609060101010101" pitchFamily="2" charset="-122"/>
                <a:cs typeface="+mn-ea"/>
                <a:sym typeface="+mn-ea"/>
              </a:rPr>
              <a:t>的示例</a:t>
            </a:r>
            <a:r>
              <a:rPr lang="en-US" altLang="zh-CN" sz="2800" dirty="0">
                <a:latin typeface="黑体" panose="02010609060101010101" pitchFamily="2" charset="-122"/>
                <a:ea typeface="黑体" panose="02010609060101010101" pitchFamily="2" charset="-122"/>
                <a:cs typeface="+mn-ea"/>
                <a:sym typeface="+mn-ea"/>
              </a:rPr>
              <a:t>:</a:t>
            </a:r>
            <a:endParaRPr lang="en-US" altLang="zh-CN" sz="280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2711450" y="1556385"/>
            <a:ext cx="7006590" cy="432371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树的特点</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r>
              <a:rPr lang="en-US" altLang="zh-CN" sz="2400" b="0" dirty="0">
                <a:latin typeface="黑体" panose="02010609060101010101" pitchFamily="2" charset="-122"/>
                <a:ea typeface="黑体" panose="02010609060101010101" pitchFamily="2" charset="-122"/>
                <a:cs typeface="+mn-ea"/>
                <a:sym typeface="+mn-ea"/>
              </a:rPr>
              <a:t>m</a:t>
            </a:r>
            <a:r>
              <a:rPr lang="zh-CN" altLang="en-US" sz="2400" b="0" dirty="0">
                <a:latin typeface="黑体" panose="02010609060101010101" pitchFamily="2" charset="-122"/>
                <a:ea typeface="黑体" panose="02010609060101010101" pitchFamily="2" charset="-122"/>
                <a:cs typeface="+mn-ea"/>
                <a:sym typeface="+mn-ea"/>
              </a:rPr>
              <a:t>阶</a:t>
            </a:r>
            <a:r>
              <a:rPr lang="en-US" altLang="zh-CN" sz="2400" b="0" dirty="0">
                <a:latin typeface="黑体" panose="02010609060101010101" pitchFamily="2" charset="-122"/>
                <a:ea typeface="黑体" panose="02010609060101010101" pitchFamily="2" charset="-122"/>
                <a:cs typeface="+mn-ea"/>
                <a:sym typeface="+mn-ea"/>
              </a:rPr>
              <a:t>B-</a:t>
            </a:r>
            <a:r>
              <a:rPr lang="zh-CN" altLang="en-US" sz="2400" b="0" dirty="0">
                <a:latin typeface="黑体" panose="02010609060101010101" pitchFamily="2" charset="-122"/>
                <a:ea typeface="黑体" panose="02010609060101010101" pitchFamily="2" charset="-122"/>
                <a:cs typeface="+mn-ea"/>
                <a:sym typeface="+mn-ea"/>
              </a:rPr>
              <a:t>树即</a:t>
            </a:r>
            <a:r>
              <a:rPr lang="en-US" altLang="zh-CN" sz="2400" b="0" dirty="0">
                <a:latin typeface="黑体" panose="02010609060101010101" pitchFamily="2" charset="-122"/>
                <a:ea typeface="黑体" panose="02010609060101010101" pitchFamily="2" charset="-122"/>
                <a:cs typeface="+mn-ea"/>
                <a:sym typeface="+mn-ea"/>
              </a:rPr>
              <a:t>m</a:t>
            </a:r>
            <a:r>
              <a:rPr lang="zh-CN" altLang="en-US" sz="2400" b="0" dirty="0">
                <a:latin typeface="黑体" panose="02010609060101010101" pitchFamily="2" charset="-122"/>
                <a:ea typeface="黑体" panose="02010609060101010101" pitchFamily="2" charset="-122"/>
                <a:cs typeface="+mn-ea"/>
                <a:sym typeface="+mn-ea"/>
              </a:rPr>
              <a:t>叉树，</a:t>
            </a:r>
            <a:r>
              <a:rPr lang="en-US" altLang="zh-CN" sz="2400" b="0" dirty="0">
                <a:latin typeface="黑体" panose="02010609060101010101" pitchFamily="2" charset="-122"/>
                <a:ea typeface="黑体" panose="02010609060101010101" pitchFamily="2" charset="-122"/>
                <a:cs typeface="+mn-ea"/>
                <a:sym typeface="+mn-ea"/>
              </a:rPr>
              <a:t>m</a:t>
            </a:r>
            <a:r>
              <a:rPr lang="zh-CN" altLang="en-US" sz="2400" b="0" dirty="0">
                <a:latin typeface="黑体" panose="02010609060101010101" pitchFamily="2" charset="-122"/>
                <a:ea typeface="黑体" panose="02010609060101010101" pitchFamily="2" charset="-122"/>
                <a:cs typeface="+mn-ea"/>
                <a:sym typeface="+mn-ea"/>
              </a:rPr>
              <a:t>是树的</a:t>
            </a:r>
            <a:r>
              <a:rPr lang="zh-CN" altLang="en-US" sz="2400" b="0" dirty="0">
                <a:latin typeface="黑体" panose="02010609060101010101" pitchFamily="2" charset="-122"/>
                <a:ea typeface="黑体" panose="02010609060101010101" pitchFamily="2" charset="-122"/>
                <a:cs typeface="+mn-ea"/>
                <a:sym typeface="+mn-ea"/>
              </a:rPr>
              <a:t>度</a:t>
            </a:r>
            <a:endParaRPr lang="zh-CN" altLang="en-US"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en-US" altLang="zh-CN" sz="2400" b="0" dirty="0">
                <a:latin typeface="黑体" panose="02010609060101010101" pitchFamily="2" charset="-122"/>
                <a:ea typeface="黑体" panose="02010609060101010101" pitchFamily="2" charset="-122"/>
                <a:cs typeface="+mn-ea"/>
                <a:sym typeface="+mn-ea"/>
              </a:rPr>
              <a:t>m</a:t>
            </a:r>
            <a:r>
              <a:rPr lang="zh-CN" altLang="en-US" sz="2400" b="0" dirty="0">
                <a:latin typeface="黑体" panose="02010609060101010101" pitchFamily="2" charset="-122"/>
                <a:ea typeface="黑体" panose="02010609060101010101" pitchFamily="2" charset="-122"/>
                <a:cs typeface="+mn-ea"/>
                <a:sym typeface="+mn-ea"/>
              </a:rPr>
              <a:t>是指树结点最多包含</a:t>
            </a:r>
            <a:r>
              <a:rPr lang="en-US" altLang="zh-CN" sz="2400" b="0" dirty="0">
                <a:latin typeface="黑体" panose="02010609060101010101" pitchFamily="2" charset="-122"/>
                <a:ea typeface="黑体" panose="02010609060101010101" pitchFamily="2" charset="-122"/>
                <a:cs typeface="+mn-ea"/>
                <a:sym typeface="+mn-ea"/>
              </a:rPr>
              <a:t>m</a:t>
            </a:r>
            <a:r>
              <a:rPr lang="zh-CN" altLang="en-US" sz="2400" b="0" dirty="0">
                <a:latin typeface="黑体" panose="02010609060101010101" pitchFamily="2" charset="-122"/>
                <a:ea typeface="黑体" panose="02010609060101010101" pitchFamily="2" charset="-122"/>
                <a:cs typeface="+mn-ea"/>
                <a:sym typeface="+mn-ea"/>
              </a:rPr>
              <a:t>个孩子</a:t>
            </a:r>
            <a:r>
              <a:rPr lang="zh-CN" altLang="en-US" sz="2400" b="0" dirty="0">
                <a:latin typeface="黑体" panose="02010609060101010101" pitchFamily="2" charset="-122"/>
                <a:ea typeface="黑体" panose="02010609060101010101" pitchFamily="2" charset="-122"/>
                <a:cs typeface="+mn-ea"/>
                <a:sym typeface="+mn-ea"/>
              </a:rPr>
              <a:t>指针</a:t>
            </a:r>
            <a:endParaRPr lang="zh-CN" altLang="en-US"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sz="2400" b="0" dirty="0">
                <a:latin typeface="黑体" panose="02010609060101010101" pitchFamily="2" charset="-122"/>
                <a:ea typeface="黑体" panose="02010609060101010101" pitchFamily="2" charset="-122"/>
                <a:cs typeface="+mn-ea"/>
                <a:sym typeface="+mn-ea"/>
              </a:rPr>
              <a:t>每个树结点中，关键字的数量比孩子指针数量少</a:t>
            </a:r>
            <a:r>
              <a:rPr lang="en-US" altLang="zh-CN" sz="2400" b="0" dirty="0">
                <a:latin typeface="黑体" panose="02010609060101010101" pitchFamily="2" charset="-122"/>
                <a:ea typeface="黑体" panose="02010609060101010101" pitchFamily="2" charset="-122"/>
                <a:cs typeface="+mn-ea"/>
                <a:sym typeface="+mn-ea"/>
              </a:rPr>
              <a:t>1</a:t>
            </a:r>
            <a:endParaRPr lang="en-US" altLang="zh-CN"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sz="2400" b="0" dirty="0">
                <a:latin typeface="黑体" panose="02010609060101010101" pitchFamily="2" charset="-122"/>
                <a:ea typeface="黑体" panose="02010609060101010101" pitchFamily="2" charset="-122"/>
                <a:cs typeface="+mn-ea"/>
                <a:sym typeface="+mn-ea"/>
              </a:rPr>
              <a:t>根结点可以有</a:t>
            </a:r>
            <a:r>
              <a:rPr lang="en-US" altLang="zh-CN" sz="2400" b="0" dirty="0">
                <a:latin typeface="黑体" panose="02010609060101010101" pitchFamily="2" charset="-122"/>
                <a:ea typeface="黑体" panose="02010609060101010101" pitchFamily="2" charset="-122"/>
                <a:cs typeface="+mn-ea"/>
                <a:sym typeface="+mn-ea"/>
              </a:rPr>
              <a:t>2</a:t>
            </a:r>
            <a:r>
              <a:rPr lang="zh-CN" altLang="en-US" sz="2400" b="0" dirty="0">
                <a:latin typeface="黑体" panose="02010609060101010101" pitchFamily="2" charset="-122"/>
                <a:ea typeface="黑体" panose="02010609060101010101" pitchFamily="2" charset="-122"/>
                <a:cs typeface="+mn-ea"/>
                <a:sym typeface="+mn-ea"/>
              </a:rPr>
              <a:t>到</a:t>
            </a:r>
            <a:r>
              <a:rPr lang="en-US" altLang="zh-CN" sz="2400" b="0" dirty="0">
                <a:latin typeface="黑体" panose="02010609060101010101" pitchFamily="2" charset="-122"/>
                <a:ea typeface="黑体" panose="02010609060101010101" pitchFamily="2" charset="-122"/>
                <a:cs typeface="+mn-ea"/>
                <a:sym typeface="+mn-ea"/>
              </a:rPr>
              <a:t>m</a:t>
            </a:r>
            <a:r>
              <a:rPr lang="zh-CN" altLang="en-US" sz="2400" b="0" dirty="0">
                <a:latin typeface="黑体" panose="02010609060101010101" pitchFamily="2" charset="-122"/>
                <a:ea typeface="黑体" panose="02010609060101010101" pitchFamily="2" charset="-122"/>
                <a:cs typeface="+mn-ea"/>
                <a:sym typeface="+mn-ea"/>
              </a:rPr>
              <a:t>个孩子</a:t>
            </a:r>
            <a:r>
              <a:rPr lang="zh-CN" altLang="en-US" sz="2400" b="0" dirty="0">
                <a:latin typeface="黑体" panose="02010609060101010101" pitchFamily="2" charset="-122"/>
                <a:ea typeface="黑体" panose="02010609060101010101" pitchFamily="2" charset="-122"/>
                <a:cs typeface="+mn-ea"/>
                <a:sym typeface="+mn-ea"/>
              </a:rPr>
              <a:t>指针</a:t>
            </a:r>
            <a:endParaRPr lang="zh-CN" altLang="en-US"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sz="2400" b="0" dirty="0">
                <a:latin typeface="黑体" panose="02010609060101010101" pitchFamily="2" charset="-122"/>
                <a:ea typeface="黑体" panose="02010609060101010101" pitchFamily="2" charset="-122"/>
                <a:cs typeface="+mn-ea"/>
                <a:sym typeface="+mn-ea"/>
              </a:rPr>
              <a:t>叶子结点的关键字</a:t>
            </a:r>
            <a:r>
              <a:rPr lang="zh-CN" altLang="en-US" sz="2400" b="0" dirty="0">
                <a:latin typeface="黑体" panose="02010609060101010101" pitchFamily="2" charset="-122"/>
                <a:ea typeface="黑体" panose="02010609060101010101" pitchFamily="2" charset="-122"/>
                <a:cs typeface="+mn-ea"/>
                <a:sym typeface="+mn-ea"/>
              </a:rPr>
              <a:t>数量不受</a:t>
            </a:r>
            <a:r>
              <a:rPr lang="zh-CN" altLang="en-US" sz="2400" b="0" dirty="0">
                <a:latin typeface="黑体" panose="02010609060101010101" pitchFamily="2" charset="-122"/>
                <a:ea typeface="黑体" panose="02010609060101010101" pitchFamily="2" charset="-122"/>
                <a:cs typeface="+mn-ea"/>
                <a:sym typeface="+mn-ea"/>
              </a:rPr>
              <a:t>限制，孩子指针都是空指针，数量无</a:t>
            </a:r>
            <a:r>
              <a:rPr lang="zh-CN" altLang="en-US" sz="2400" b="0" dirty="0">
                <a:latin typeface="黑体" panose="02010609060101010101" pitchFamily="2" charset="-122"/>
                <a:ea typeface="黑体" panose="02010609060101010101" pitchFamily="2" charset="-122"/>
                <a:cs typeface="+mn-ea"/>
                <a:sym typeface="+mn-ea"/>
              </a:rPr>
              <a:t>意义</a:t>
            </a:r>
            <a:endParaRPr lang="zh-CN" altLang="en-US"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sz="2400" b="0" dirty="0">
                <a:latin typeface="黑体" panose="02010609060101010101" pitchFamily="2" charset="-122"/>
                <a:ea typeface="黑体" panose="02010609060101010101" pitchFamily="2" charset="-122"/>
                <a:cs typeface="+mn-ea"/>
                <a:sym typeface="+mn-ea"/>
              </a:rPr>
              <a:t>中间结点包含</a:t>
            </a:r>
            <a:r>
              <a:rPr lang="zh-CN" altLang="en-US" dirty="0">
                <a:latin typeface="黑体" panose="02010609060101010101" pitchFamily="2" charset="-122"/>
                <a:ea typeface="黑体" panose="02010609060101010101" pitchFamily="2" charset="-122"/>
                <a:cs typeface="+mn-ea"/>
                <a:sym typeface="Symbol" panose="05050102010706020507" pitchFamily="18" charset="2"/>
              </a:rPr>
              <a:t></a:t>
            </a:r>
            <a:r>
              <a:rPr lang="zh-CN" altLang="en-US" dirty="0">
                <a:latin typeface="黑体" panose="02010609060101010101" pitchFamily="2" charset="-122"/>
                <a:ea typeface="黑体" panose="02010609060101010101" pitchFamily="2" charset="-122"/>
                <a:cs typeface="+mn-ea"/>
                <a:sym typeface="+mn-ea"/>
              </a:rPr>
              <a:t>m/2</a:t>
            </a:r>
            <a:r>
              <a:rPr lang="zh-CN" altLang="en-US" dirty="0">
                <a:latin typeface="黑体" panose="02010609060101010101" pitchFamily="2" charset="-122"/>
                <a:ea typeface="黑体" panose="02010609060101010101" pitchFamily="2" charset="-122"/>
                <a:cs typeface="+mn-ea"/>
                <a:sym typeface="Symbol" panose="05050102010706020507" pitchFamily="18" charset="2"/>
              </a:rPr>
              <a:t>到</a:t>
            </a:r>
            <a:r>
              <a:rPr lang="zh-CN" altLang="en-US" dirty="0">
                <a:latin typeface="黑体" panose="02010609060101010101" pitchFamily="2" charset="-122"/>
                <a:ea typeface="黑体" panose="02010609060101010101" pitchFamily="2" charset="-122"/>
                <a:cs typeface="+mn-ea"/>
                <a:sym typeface="+mn-ea"/>
              </a:rPr>
              <a:t>m个孩子指针，即包含</a:t>
            </a:r>
            <a:r>
              <a:rPr lang="zh-CN" altLang="en-US" dirty="0">
                <a:latin typeface="黑体" panose="02010609060101010101" pitchFamily="2" charset="-122"/>
                <a:ea typeface="黑体" panose="02010609060101010101" pitchFamily="2" charset="-122"/>
                <a:cs typeface="+mn-ea"/>
                <a:sym typeface="Symbol" panose="05050102010706020507" pitchFamily="18" charset="2"/>
              </a:rPr>
              <a:t></a:t>
            </a:r>
            <a:r>
              <a:rPr lang="zh-CN" altLang="en-US" dirty="0">
                <a:latin typeface="黑体" panose="02010609060101010101" pitchFamily="2" charset="-122"/>
                <a:ea typeface="黑体" panose="02010609060101010101" pitchFamily="2" charset="-122"/>
                <a:cs typeface="+mn-ea"/>
                <a:sym typeface="+mn-ea"/>
              </a:rPr>
              <a:t>m/2</a:t>
            </a:r>
            <a:r>
              <a:rPr lang="zh-CN" altLang="en-US" dirty="0">
                <a:latin typeface="黑体" panose="02010609060101010101" pitchFamily="2" charset="-122"/>
                <a:ea typeface="黑体" panose="02010609060101010101" pitchFamily="2" charset="-122"/>
                <a:cs typeface="+mn-ea"/>
                <a:sym typeface="Symbol" panose="05050102010706020507" pitchFamily="18" charset="2"/>
              </a:rPr>
              <a:t></a:t>
            </a:r>
            <a:r>
              <a:rPr lang="en-US" altLang="zh-CN" dirty="0">
                <a:latin typeface="黑体" panose="02010609060101010101" pitchFamily="2" charset="-122"/>
                <a:ea typeface="黑体" panose="02010609060101010101" pitchFamily="2" charset="-122"/>
                <a:cs typeface="+mn-ea"/>
                <a:sym typeface="Symbol" panose="05050102010706020507" pitchFamily="18" charset="2"/>
              </a:rPr>
              <a:t>-1</a:t>
            </a:r>
            <a:r>
              <a:rPr lang="zh-CN" altLang="en-US" dirty="0">
                <a:latin typeface="黑体" panose="02010609060101010101" pitchFamily="2" charset="-122"/>
                <a:ea typeface="黑体" panose="02010609060101010101" pitchFamily="2" charset="-122"/>
                <a:cs typeface="+mn-ea"/>
                <a:sym typeface="Symbol" panose="05050102010706020507" pitchFamily="18" charset="2"/>
              </a:rPr>
              <a:t>到</a:t>
            </a:r>
            <a:r>
              <a:rPr lang="en-US" altLang="zh-CN" dirty="0">
                <a:latin typeface="黑体" panose="02010609060101010101" pitchFamily="2" charset="-122"/>
                <a:ea typeface="黑体" panose="02010609060101010101" pitchFamily="2" charset="-122"/>
                <a:cs typeface="+mn-ea"/>
                <a:sym typeface="Symbol" panose="05050102010706020507" pitchFamily="18" charset="2"/>
              </a:rPr>
              <a:t>m-1</a:t>
            </a:r>
            <a:r>
              <a:rPr lang="zh-CN" altLang="en-US" dirty="0">
                <a:latin typeface="黑体" panose="02010609060101010101" pitchFamily="2" charset="-122"/>
                <a:ea typeface="黑体" panose="02010609060101010101" pitchFamily="2" charset="-122"/>
                <a:cs typeface="+mn-ea"/>
                <a:sym typeface="Symbol" panose="05050102010706020507" pitchFamily="18" charset="2"/>
              </a:rPr>
              <a:t>个关键字</a:t>
            </a:r>
            <a:endParaRPr lang="zh-CN" altLang="en-US" sz="2400" b="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sym typeface="+mn-ea"/>
              </a:rPr>
              <a:t>例如</a:t>
            </a:r>
            <a:r>
              <a:rPr lang="en-US" altLang="zh-CN" sz="2800" dirty="0">
                <a:latin typeface="黑体" panose="02010609060101010101" pitchFamily="2" charset="-122"/>
                <a:ea typeface="黑体" panose="02010609060101010101" pitchFamily="2" charset="-122"/>
                <a:sym typeface="+mn-ea"/>
              </a:rPr>
              <a:t>9</a:t>
            </a:r>
            <a:r>
              <a:rPr lang="zh-CN" altLang="en-US" sz="2800" dirty="0">
                <a:latin typeface="黑体" panose="02010609060101010101" pitchFamily="2" charset="-122"/>
                <a:ea typeface="黑体" panose="02010609060101010101" pitchFamily="2" charset="-122"/>
                <a:sym typeface="+mn-ea"/>
              </a:rPr>
              <a:t>阶</a:t>
            </a:r>
            <a:r>
              <a:rPr lang="en-US" altLang="zh-CN" sz="2800" dirty="0">
                <a:latin typeface="黑体" panose="02010609060101010101" pitchFamily="2" charset="-122"/>
                <a:ea typeface="黑体" panose="02010609060101010101" pitchFamily="2" charset="-122"/>
                <a:sym typeface="+mn-ea"/>
              </a:rPr>
              <a:t>B-</a:t>
            </a:r>
            <a:r>
              <a:rPr lang="zh-CN" altLang="en-US" sz="2800" dirty="0">
                <a:latin typeface="黑体" panose="02010609060101010101" pitchFamily="2" charset="-122"/>
                <a:ea typeface="黑体" panose="02010609060101010101" pitchFamily="2" charset="-122"/>
                <a:sym typeface="+mn-ea"/>
              </a:rPr>
              <a:t>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根结点包含</a:t>
            </a:r>
            <a:r>
              <a:rPr lang="en-US" altLang="zh-CN" dirty="0">
                <a:latin typeface="黑体" panose="02010609060101010101" pitchFamily="2" charset="-122"/>
                <a:ea typeface="黑体" panose="02010609060101010101" pitchFamily="2" charset="-122"/>
                <a:cs typeface="+mn-ea"/>
                <a:sym typeface="+mn-ea"/>
              </a:rPr>
              <a:t>2</a:t>
            </a:r>
            <a:r>
              <a:rPr lang="zh-CN" altLang="en-US" dirty="0">
                <a:latin typeface="黑体" panose="02010609060101010101" pitchFamily="2" charset="-122"/>
                <a:ea typeface="黑体" panose="02010609060101010101" pitchFamily="2" charset="-122"/>
                <a:cs typeface="+mn-ea"/>
                <a:sym typeface="+mn-ea"/>
              </a:rPr>
              <a:t>到</a:t>
            </a:r>
            <a:r>
              <a:rPr lang="en-US" altLang="zh-CN" dirty="0">
                <a:latin typeface="黑体" panose="02010609060101010101" pitchFamily="2" charset="-122"/>
                <a:ea typeface="黑体" panose="02010609060101010101" pitchFamily="2" charset="-122"/>
                <a:cs typeface="+mn-ea"/>
                <a:sym typeface="+mn-ea"/>
              </a:rPr>
              <a:t>9</a:t>
            </a:r>
            <a:r>
              <a:rPr lang="zh-CN" altLang="en-US" dirty="0">
                <a:latin typeface="黑体" panose="02010609060101010101" pitchFamily="2" charset="-122"/>
                <a:ea typeface="黑体" panose="02010609060101010101" pitchFamily="2" charset="-122"/>
                <a:cs typeface="+mn-ea"/>
                <a:sym typeface="+mn-ea"/>
              </a:rPr>
              <a:t>个</a:t>
            </a:r>
            <a:r>
              <a:rPr lang="zh-CN" altLang="en-US" dirty="0">
                <a:latin typeface="黑体" panose="02010609060101010101" pitchFamily="2" charset="-122"/>
                <a:ea typeface="黑体" panose="02010609060101010101" pitchFamily="2" charset="-122"/>
                <a:cs typeface="+mn-ea"/>
                <a:sym typeface="+mn-ea"/>
              </a:rPr>
              <a:t>孩子指针，即</a:t>
            </a:r>
            <a:r>
              <a:rPr lang="en-US" altLang="zh-CN" dirty="0">
                <a:latin typeface="黑体" panose="02010609060101010101" pitchFamily="2" charset="-122"/>
                <a:ea typeface="黑体" panose="02010609060101010101" pitchFamily="2" charset="-122"/>
                <a:cs typeface="+mn-ea"/>
                <a:sym typeface="+mn-ea"/>
              </a:rPr>
              <a:t>1-8</a:t>
            </a:r>
            <a:r>
              <a:rPr lang="zh-CN" altLang="en-US" dirty="0">
                <a:latin typeface="黑体" panose="02010609060101010101" pitchFamily="2" charset="-122"/>
                <a:ea typeface="黑体" panose="02010609060101010101" pitchFamily="2" charset="-122"/>
                <a:cs typeface="+mn-ea"/>
                <a:sym typeface="+mn-ea"/>
              </a:rPr>
              <a:t>个关键字</a:t>
            </a:r>
            <a:endParaRPr lang="zh-CN" altLang="en-US"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中间结点包含</a:t>
            </a:r>
            <a:r>
              <a:rPr lang="en-US" altLang="zh-CN" dirty="0">
                <a:latin typeface="黑体" panose="02010609060101010101" pitchFamily="2" charset="-122"/>
                <a:ea typeface="黑体" panose="02010609060101010101" pitchFamily="2" charset="-122"/>
                <a:cs typeface="+mn-ea"/>
                <a:sym typeface="+mn-ea"/>
              </a:rPr>
              <a:t>5</a:t>
            </a:r>
            <a:r>
              <a:rPr lang="zh-CN" altLang="en-US" dirty="0">
                <a:latin typeface="黑体" panose="02010609060101010101" pitchFamily="2" charset="-122"/>
                <a:ea typeface="黑体" panose="02010609060101010101" pitchFamily="2" charset="-122"/>
                <a:cs typeface="+mn-ea"/>
                <a:sym typeface="+mn-ea"/>
              </a:rPr>
              <a:t>到</a:t>
            </a:r>
            <a:r>
              <a:rPr lang="en-US" altLang="zh-CN" dirty="0">
                <a:latin typeface="黑体" panose="02010609060101010101" pitchFamily="2" charset="-122"/>
                <a:ea typeface="黑体" panose="02010609060101010101" pitchFamily="2" charset="-122"/>
                <a:cs typeface="+mn-ea"/>
                <a:sym typeface="+mn-ea"/>
              </a:rPr>
              <a:t>9</a:t>
            </a:r>
            <a:r>
              <a:rPr lang="zh-CN" altLang="en-US" dirty="0">
                <a:latin typeface="黑体" panose="02010609060101010101" pitchFamily="2" charset="-122"/>
                <a:ea typeface="黑体" panose="02010609060101010101" pitchFamily="2" charset="-122"/>
                <a:cs typeface="+mn-ea"/>
                <a:sym typeface="+mn-ea"/>
              </a:rPr>
              <a:t>个</a:t>
            </a:r>
            <a:r>
              <a:rPr lang="zh-CN" altLang="en-US" dirty="0">
                <a:latin typeface="黑体" panose="02010609060101010101" pitchFamily="2" charset="-122"/>
                <a:ea typeface="黑体" panose="02010609060101010101" pitchFamily="2" charset="-122"/>
                <a:cs typeface="+mn-ea"/>
                <a:sym typeface="+mn-ea"/>
              </a:rPr>
              <a:t>孩子指针，即</a:t>
            </a:r>
            <a:r>
              <a:rPr lang="en-US" altLang="zh-CN" dirty="0">
                <a:latin typeface="黑体" panose="02010609060101010101" pitchFamily="2" charset="-122"/>
                <a:ea typeface="黑体" panose="02010609060101010101" pitchFamily="2" charset="-122"/>
                <a:cs typeface="+mn-ea"/>
                <a:sym typeface="+mn-ea"/>
              </a:rPr>
              <a:t>4-8</a:t>
            </a:r>
            <a:r>
              <a:rPr lang="zh-CN" altLang="en-US" dirty="0">
                <a:latin typeface="黑体" panose="02010609060101010101" pitchFamily="2" charset="-122"/>
                <a:ea typeface="黑体" panose="02010609060101010101" pitchFamily="2" charset="-122"/>
                <a:cs typeface="+mn-ea"/>
                <a:sym typeface="+mn-ea"/>
              </a:rPr>
              <a:t>个</a:t>
            </a:r>
            <a:r>
              <a:rPr lang="zh-CN" altLang="en-US" dirty="0">
                <a:latin typeface="黑体" panose="02010609060101010101" pitchFamily="2" charset="-122"/>
                <a:ea typeface="黑体" panose="02010609060101010101" pitchFamily="2" charset="-122"/>
                <a:cs typeface="+mn-ea"/>
                <a:sym typeface="+mn-ea"/>
              </a:rPr>
              <a:t>关键字</a:t>
            </a:r>
            <a:endParaRPr lang="zh-CN" altLang="en-US"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endParaRPr lang="zh-CN" altLang="en-US" b="0" dirty="0">
              <a:latin typeface="黑体" panose="02010609060101010101" pitchFamily="2" charset="-122"/>
              <a:ea typeface="黑体" panose="02010609060101010101" pitchFamily="2" charset="-122"/>
              <a:cs typeface="+mn-ea"/>
              <a:sym typeface="+mn-ea"/>
            </a:endParaRPr>
          </a:p>
          <a:p>
            <a:pPr marL="609600" lvl="1" indent="0" algn="l" eaLnBrk="1" latinLnBrk="0" hangingPunct="1">
              <a:lnSpc>
                <a:spcPct val="100000"/>
              </a:lnSpc>
              <a:spcBef>
                <a:spcPct val="20000"/>
              </a:spcBef>
              <a:buClrTx/>
              <a:buSzTx/>
              <a:buNone/>
            </a:pPr>
            <a:endParaRPr lang="zh-CN" altLang="en-US"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B-树的查找，查找过程和二叉排序树的查找相似</a:t>
            </a:r>
            <a:endParaRPr lang="zh-CN" altLang="en-US" sz="2800" dirty="0">
              <a:latin typeface="黑体" panose="02010609060101010101" pitchFamily="2" charset="-122"/>
              <a:ea typeface="黑体" panose="02010609060101010101" pitchFamily="2" charset="-122"/>
              <a:cs typeface="+mn-ea"/>
            </a:endParaRPr>
          </a:p>
          <a:p>
            <a:pPr marL="965200" lvl="1" indent="-508000" eaLnBrk="1" hangingPunct="1">
              <a:lnSpc>
                <a:spcPct val="100000"/>
              </a:lnSpc>
              <a:buClr>
                <a:schemeClr val="accent2"/>
              </a:buClr>
              <a:buFont typeface="Wingdings" panose="05000000000000000000" pitchFamily="2" charset="2"/>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从树的根结点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开始，在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所指向的结点的关键字向量</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key[1…keynum]</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中查找给定值</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用折半查找</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00000"/>
              </a:lnSpc>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若</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key[i]=K(1≤i≤keynum)</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，则查找成功，返回结点及关键字位置；否则，转 ② ；</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00000"/>
              </a:lnSpc>
              <a:buClr>
                <a:schemeClr val="accent2"/>
              </a:buClr>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）将</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与向量</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key[1…keynum]</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中的各个分量的值进行比较，</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以选定查找的子树：</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hangingPunct="1">
              <a:lnSpc>
                <a:spcPct val="100000"/>
              </a:lnSpc>
              <a:buClr>
                <a:schemeClr val="accent1"/>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K&lt;key[1]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T=T-&gt;ptr[0]</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hangingPunct="1">
              <a:lnSpc>
                <a:spcPct val="100000"/>
              </a:lnSpc>
              <a:buClr>
                <a:schemeClr val="accent1"/>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key[i]&lt;K&lt;key[i+1](i=1, 2, …keynum-1)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hangingPunct="1">
              <a:lnSpc>
                <a:spcPct val="100000"/>
              </a:lnSpc>
              <a:buClr>
                <a:schemeClr val="accent1"/>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T=T-&gt;ptr[i]</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1371600" lvl="2" indent="-457200" eaLnBrk="1" hangingPunct="1">
              <a:lnSpc>
                <a:spcPct val="100000"/>
              </a:lnSpc>
              <a:buClr>
                <a:schemeClr val="accent1"/>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若</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K&gt;key[keynum]</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T=T-&gt;ptr[keynum]</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lnSpc>
                <a:spcPct val="100000"/>
              </a:lnSpc>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转步骤</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，直到</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是叶子结点且未找到相等的关键字，则查找失败。</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静态查找算法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顺序</a:t>
            </a:r>
            <a:r>
              <a:rPr lang="zh-CN" altLang="en-US" sz="2400" dirty="0">
                <a:latin typeface="黑体" panose="02010609060101010101" pitchFamily="2" charset="-122"/>
                <a:ea typeface="黑体" panose="02010609060101010101" pitchFamily="2" charset="-122"/>
                <a:cs typeface="+mn-ea"/>
                <a:sym typeface="+mn-ea"/>
              </a:rPr>
              <a:t>查找</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b="0" dirty="0">
                <a:latin typeface="黑体" panose="02010609060101010101" pitchFamily="2" charset="-122"/>
                <a:ea typeface="黑体" panose="02010609060101010101" pitchFamily="2" charset="-122"/>
                <a:cs typeface="+mn-ea"/>
              </a:rPr>
              <a:t>折半查找（二分</a:t>
            </a:r>
            <a:r>
              <a:rPr lang="zh-CN" altLang="en-US" sz="2400" b="0" dirty="0">
                <a:latin typeface="黑体" panose="02010609060101010101" pitchFamily="2" charset="-122"/>
                <a:ea typeface="黑体" panose="02010609060101010101" pitchFamily="2" charset="-122"/>
                <a:cs typeface="+mn-ea"/>
              </a:rPr>
              <a:t>查找）</a:t>
            </a:r>
            <a:endParaRPr lang="zh-CN" altLang="en-US" sz="2400" b="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rPr>
              <a:t>索引顺序查找（分块</a:t>
            </a:r>
            <a:r>
              <a:rPr lang="zh-CN" altLang="en-US" sz="2400" dirty="0">
                <a:latin typeface="黑体" panose="02010609060101010101" pitchFamily="2" charset="-122"/>
                <a:ea typeface="黑体" panose="02010609060101010101" pitchFamily="2" charset="-122"/>
                <a:cs typeface="+mn-ea"/>
              </a:rPr>
              <a:t>查找）</a:t>
            </a:r>
            <a:endParaRPr lang="zh-CN" altLang="en-US"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0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9.1 </a:t>
            </a:r>
            <a:r>
              <a:rPr lang="zh-CN" altLang="en-US">
                <a:latin typeface="楷体" panose="02010609060101010101" charset="-122"/>
                <a:ea typeface="楷体" panose="02010609060101010101" charset="-122"/>
                <a:cs typeface="楷体" panose="02010609060101010101" charset="-122"/>
                <a:sym typeface="+mn-ea"/>
              </a:rPr>
              <a:t>静态查找表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B-树的查找</a:t>
            </a:r>
            <a:r>
              <a:rPr lang="zh-CN" altLang="en-US" sz="2800" dirty="0">
                <a:latin typeface="黑体" panose="02010609060101010101" pitchFamily="2" charset="-122"/>
                <a:ea typeface="黑体" panose="02010609060101010101" pitchFamily="2" charset="-122"/>
                <a:cs typeface="+mn-ea"/>
                <a:sym typeface="+mn-ea"/>
              </a:rPr>
              <a:t>举例</a:t>
            </a:r>
            <a:endParaRPr lang="zh-CN" altLang="en-US" sz="28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查找37：a-c-g</a:t>
            </a:r>
            <a:endParaRPr lang="en-US" altLang="zh-CN" sz="2400" dirty="0">
              <a:latin typeface="黑体" panose="02010609060101010101" pitchFamily="2" charset="-122"/>
              <a:ea typeface="黑体" panose="02010609060101010101" pitchFamily="2" charset="-122"/>
              <a:cs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mn-ea"/>
                <a:sym typeface="+mn-ea"/>
              </a:rPr>
              <a:t>查找22：a-b-e</a:t>
            </a:r>
            <a:endParaRPr lang="en-US" altLang="zh-CN" sz="2400" dirty="0">
              <a:latin typeface="黑体" panose="02010609060101010101" pitchFamily="2" charset="-122"/>
              <a:ea typeface="黑体" panose="02010609060101010101" pitchFamily="2" charset="-122"/>
              <a:cs typeface="+mn-ea"/>
            </a:endParaRPr>
          </a:p>
          <a:p>
            <a:pPr lvl="1" algn="l" eaLnBrk="1" hangingPunct="1">
              <a:buClrTx/>
              <a:buSzTx/>
              <a:buChar char="•"/>
            </a:pPr>
            <a:endParaRPr lang="en-US" altLang="zh-CN" sz="2400" dirty="0">
              <a:latin typeface="黑体" panose="02010609060101010101" pitchFamily="2" charset="-122"/>
              <a:ea typeface="黑体" panose="02010609060101010101" pitchFamily="2" charset="-122"/>
              <a:cs typeface="+mn-ea"/>
            </a:endParaRPr>
          </a:p>
          <a:p>
            <a:pPr lvl="1" algn="l" eaLnBrk="1" latinLnBrk="0" hangingPunct="1">
              <a:lnSpc>
                <a:spcPct val="100000"/>
              </a:lnSpc>
              <a:spcBef>
                <a:spcPct val="20000"/>
              </a:spcBef>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2404" name="Group 5"/>
          <p:cNvGrpSpPr/>
          <p:nvPr/>
        </p:nvGrpSpPr>
        <p:grpSpPr>
          <a:xfrm>
            <a:off x="1586548" y="2564448"/>
            <a:ext cx="9018587" cy="3130550"/>
            <a:chOff x="0" y="0"/>
            <a:chExt cx="5681" cy="1973"/>
          </a:xfrm>
        </p:grpSpPr>
        <p:sp>
          <p:nvSpPr>
            <p:cNvPr id="102405" name="Rectangle 6"/>
            <p:cNvSpPr/>
            <p:nvPr/>
          </p:nvSpPr>
          <p:spPr>
            <a:xfrm>
              <a:off x="3216" y="1170"/>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g</a:t>
              </a:r>
              <a:endParaRPr lang="en-US" altLang="zh-CN" sz="2400" b="1" dirty="0">
                <a:latin typeface="Times New Roman" panose="02020603050405020304" pitchFamily="18" charset="0"/>
                <a:ea typeface="宋体" panose="02010600030101010101" pitchFamily="2" charset="-122"/>
              </a:endParaRPr>
            </a:p>
          </p:txBody>
        </p:sp>
        <p:sp>
          <p:nvSpPr>
            <p:cNvPr id="102406" name="Rectangle 7"/>
            <p:cNvSpPr/>
            <p:nvPr/>
          </p:nvSpPr>
          <p:spPr>
            <a:xfrm>
              <a:off x="1440" y="1410"/>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f</a:t>
              </a:r>
              <a:endParaRPr lang="en-US" altLang="zh-CN" sz="2400" b="1" dirty="0">
                <a:latin typeface="Times New Roman" panose="02020603050405020304" pitchFamily="18" charset="0"/>
                <a:ea typeface="宋体" panose="02010600030101010101" pitchFamily="2" charset="-122"/>
              </a:endParaRPr>
            </a:p>
          </p:txBody>
        </p:sp>
        <p:sp>
          <p:nvSpPr>
            <p:cNvPr id="102407" name="Rectangle 8"/>
            <p:cNvSpPr/>
            <p:nvPr/>
          </p:nvSpPr>
          <p:spPr>
            <a:xfrm>
              <a:off x="1872" y="858"/>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e</a:t>
              </a:r>
              <a:endParaRPr lang="en-US" altLang="zh-CN" sz="2400" b="1" dirty="0">
                <a:latin typeface="Times New Roman" panose="02020603050405020304" pitchFamily="18" charset="0"/>
                <a:ea typeface="宋体" panose="02010600030101010101" pitchFamily="2" charset="-122"/>
              </a:endParaRPr>
            </a:p>
          </p:txBody>
        </p:sp>
        <p:sp>
          <p:nvSpPr>
            <p:cNvPr id="102408" name="Rectangle 9"/>
            <p:cNvSpPr/>
            <p:nvPr/>
          </p:nvSpPr>
          <p:spPr>
            <a:xfrm>
              <a:off x="192" y="866"/>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d</a:t>
              </a:r>
              <a:endParaRPr lang="en-US" altLang="zh-CN" sz="2400" b="1" dirty="0">
                <a:latin typeface="Times New Roman" panose="02020603050405020304" pitchFamily="18" charset="0"/>
                <a:ea typeface="宋体" panose="02010600030101010101" pitchFamily="2" charset="-122"/>
              </a:endParaRPr>
            </a:p>
          </p:txBody>
        </p:sp>
        <p:sp>
          <p:nvSpPr>
            <p:cNvPr id="102409" name="Rectangle 10"/>
            <p:cNvSpPr/>
            <p:nvPr/>
          </p:nvSpPr>
          <p:spPr>
            <a:xfrm>
              <a:off x="3504" y="410"/>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c</a:t>
              </a:r>
              <a:endParaRPr lang="en-US" altLang="zh-CN" sz="2400" b="1" dirty="0">
                <a:latin typeface="Times New Roman" panose="02020603050405020304" pitchFamily="18" charset="0"/>
                <a:ea typeface="宋体" panose="02010600030101010101" pitchFamily="2" charset="-122"/>
              </a:endParaRPr>
            </a:p>
          </p:txBody>
        </p:sp>
        <p:sp>
          <p:nvSpPr>
            <p:cNvPr id="102410" name="Rectangle 11"/>
            <p:cNvSpPr/>
            <p:nvPr/>
          </p:nvSpPr>
          <p:spPr>
            <a:xfrm>
              <a:off x="816" y="450"/>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b</a:t>
              </a:r>
              <a:endParaRPr lang="en-US" altLang="zh-CN" sz="2400" b="1" dirty="0">
                <a:latin typeface="Times New Roman" panose="02020603050405020304" pitchFamily="18" charset="0"/>
                <a:ea typeface="宋体" panose="02010600030101010101" pitchFamily="2" charset="-122"/>
              </a:endParaRPr>
            </a:p>
          </p:txBody>
        </p:sp>
        <p:sp>
          <p:nvSpPr>
            <p:cNvPr id="102411" name="Rectangle 12"/>
            <p:cNvSpPr/>
            <p:nvPr/>
          </p:nvSpPr>
          <p:spPr>
            <a:xfrm>
              <a:off x="1904" y="0"/>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a</a:t>
              </a:r>
              <a:endParaRPr lang="en-US" altLang="zh-CN" sz="2400" b="1" dirty="0">
                <a:latin typeface="Times New Roman" panose="02020603050405020304" pitchFamily="18" charset="0"/>
                <a:ea typeface="宋体" panose="02010600030101010101" pitchFamily="2" charset="-122"/>
              </a:endParaRPr>
            </a:p>
          </p:txBody>
        </p:sp>
        <p:grpSp>
          <p:nvGrpSpPr>
            <p:cNvPr id="102412" name="Group 13"/>
            <p:cNvGrpSpPr/>
            <p:nvPr/>
          </p:nvGrpSpPr>
          <p:grpSpPr>
            <a:xfrm>
              <a:off x="1792" y="210"/>
              <a:ext cx="929" cy="227"/>
              <a:chOff x="0" y="0"/>
              <a:chExt cx="929" cy="227"/>
            </a:xfrm>
          </p:grpSpPr>
          <p:sp>
            <p:nvSpPr>
              <p:cNvPr id="102413" name="Rectangle 14"/>
              <p:cNvSpPr/>
              <p:nvPr/>
            </p:nvSpPr>
            <p:spPr>
              <a:xfrm>
                <a:off x="0" y="0"/>
                <a:ext cx="929"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1       24</a:t>
                </a:r>
                <a:endParaRPr lang="en-US" altLang="zh-CN" sz="2400" b="1" dirty="0">
                  <a:latin typeface="Times New Roman" panose="02020603050405020304" pitchFamily="18" charset="0"/>
                  <a:ea typeface="宋体" panose="02010600030101010101" pitchFamily="2" charset="-122"/>
                </a:endParaRPr>
              </a:p>
            </p:txBody>
          </p:sp>
          <p:sp>
            <p:nvSpPr>
              <p:cNvPr id="102414" name="Line 15"/>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15" name="Line 16"/>
              <p:cNvSpPr/>
              <p:nvPr/>
            </p:nvSpPr>
            <p:spPr>
              <a:xfrm>
                <a:off x="424" y="0"/>
                <a:ext cx="0" cy="227"/>
              </a:xfrm>
              <a:prstGeom prst="line">
                <a:avLst/>
              </a:prstGeom>
              <a:ln w="19050" cap="flat" cmpd="sng">
                <a:solidFill>
                  <a:schemeClr val="tx1"/>
                </a:solidFill>
                <a:prstDash val="solid"/>
                <a:round/>
                <a:headEnd type="none" w="med" len="med"/>
                <a:tailEnd type="none" w="med" len="med"/>
              </a:ln>
            </p:spPr>
          </p:sp>
          <p:sp>
            <p:nvSpPr>
              <p:cNvPr id="102416" name="Line 17"/>
              <p:cNvSpPr/>
              <p:nvPr/>
            </p:nvSpPr>
            <p:spPr>
              <a:xfrm>
                <a:off x="720" y="0"/>
                <a:ext cx="0" cy="227"/>
              </a:xfrm>
              <a:prstGeom prst="line">
                <a:avLst/>
              </a:prstGeom>
              <a:ln w="19050" cap="flat" cmpd="sng">
                <a:solidFill>
                  <a:schemeClr val="tx1"/>
                </a:solidFill>
                <a:prstDash val="solid"/>
                <a:round/>
                <a:headEnd type="none" w="med" len="med"/>
                <a:tailEnd type="none" w="med" len="med"/>
              </a:ln>
            </p:spPr>
          </p:sp>
        </p:grpSp>
        <p:grpSp>
          <p:nvGrpSpPr>
            <p:cNvPr id="102417" name="Group 18"/>
            <p:cNvGrpSpPr/>
            <p:nvPr/>
          </p:nvGrpSpPr>
          <p:grpSpPr>
            <a:xfrm>
              <a:off x="711" y="658"/>
              <a:ext cx="929" cy="227"/>
              <a:chOff x="0" y="0"/>
              <a:chExt cx="929" cy="227"/>
            </a:xfrm>
          </p:grpSpPr>
          <p:sp>
            <p:nvSpPr>
              <p:cNvPr id="102418" name="Rectangle 19"/>
              <p:cNvSpPr/>
              <p:nvPr/>
            </p:nvSpPr>
            <p:spPr>
              <a:xfrm>
                <a:off x="0" y="0"/>
                <a:ext cx="929"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1       15</a:t>
                </a:r>
                <a:endParaRPr lang="en-US" altLang="zh-CN" sz="2400" b="1" dirty="0">
                  <a:latin typeface="Times New Roman" panose="02020603050405020304" pitchFamily="18" charset="0"/>
                  <a:ea typeface="宋体" panose="02010600030101010101" pitchFamily="2" charset="-122"/>
                </a:endParaRPr>
              </a:p>
            </p:txBody>
          </p:sp>
          <p:sp>
            <p:nvSpPr>
              <p:cNvPr id="102419" name="Line 20"/>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20" name="Line 21"/>
              <p:cNvSpPr/>
              <p:nvPr/>
            </p:nvSpPr>
            <p:spPr>
              <a:xfrm>
                <a:off x="424" y="0"/>
                <a:ext cx="0" cy="227"/>
              </a:xfrm>
              <a:prstGeom prst="line">
                <a:avLst/>
              </a:prstGeom>
              <a:ln w="19050" cap="flat" cmpd="sng">
                <a:solidFill>
                  <a:schemeClr val="tx1"/>
                </a:solidFill>
                <a:prstDash val="solid"/>
                <a:round/>
                <a:headEnd type="none" w="med" len="med"/>
                <a:tailEnd type="none" w="med" len="med"/>
              </a:ln>
            </p:spPr>
          </p:sp>
          <p:sp>
            <p:nvSpPr>
              <p:cNvPr id="102421" name="Line 22"/>
              <p:cNvSpPr/>
              <p:nvPr/>
            </p:nvSpPr>
            <p:spPr>
              <a:xfrm>
                <a:off x="720" y="0"/>
                <a:ext cx="0" cy="227"/>
              </a:xfrm>
              <a:prstGeom prst="line">
                <a:avLst/>
              </a:prstGeom>
              <a:ln w="19050" cap="flat" cmpd="sng">
                <a:solidFill>
                  <a:schemeClr val="tx1"/>
                </a:solidFill>
                <a:prstDash val="solid"/>
                <a:round/>
                <a:headEnd type="none" w="med" len="med"/>
                <a:tailEnd type="none" w="med" len="med"/>
              </a:ln>
            </p:spPr>
          </p:sp>
        </p:grpSp>
        <p:grpSp>
          <p:nvGrpSpPr>
            <p:cNvPr id="102422" name="Group 23"/>
            <p:cNvGrpSpPr/>
            <p:nvPr/>
          </p:nvGrpSpPr>
          <p:grpSpPr>
            <a:xfrm>
              <a:off x="1559" y="1090"/>
              <a:ext cx="929" cy="227"/>
              <a:chOff x="0" y="0"/>
              <a:chExt cx="929" cy="227"/>
            </a:xfrm>
          </p:grpSpPr>
          <p:sp>
            <p:nvSpPr>
              <p:cNvPr id="102423" name="Rectangle 24"/>
              <p:cNvSpPr/>
              <p:nvPr/>
            </p:nvSpPr>
            <p:spPr>
              <a:xfrm>
                <a:off x="0" y="0"/>
                <a:ext cx="929"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 ∧  20 ∧</a:t>
                </a:r>
                <a:endParaRPr lang="en-US" altLang="zh-CN" sz="2400" b="1" dirty="0">
                  <a:latin typeface="Times New Roman" panose="02020603050405020304" pitchFamily="18" charset="0"/>
                  <a:ea typeface="Times New Roman" panose="02020603050405020304" pitchFamily="18" charset="0"/>
                </a:endParaRPr>
              </a:p>
            </p:txBody>
          </p:sp>
          <p:sp>
            <p:nvSpPr>
              <p:cNvPr id="102424" name="Line 25"/>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25" name="Line 26"/>
              <p:cNvSpPr/>
              <p:nvPr/>
            </p:nvSpPr>
            <p:spPr>
              <a:xfrm>
                <a:off x="424" y="0"/>
                <a:ext cx="0" cy="227"/>
              </a:xfrm>
              <a:prstGeom prst="line">
                <a:avLst/>
              </a:prstGeom>
              <a:ln w="19050" cap="flat" cmpd="sng">
                <a:solidFill>
                  <a:schemeClr val="tx1"/>
                </a:solidFill>
                <a:prstDash val="solid"/>
                <a:round/>
                <a:headEnd type="none" w="med" len="med"/>
                <a:tailEnd type="none" w="med" len="med"/>
              </a:ln>
            </p:spPr>
          </p:sp>
          <p:sp>
            <p:nvSpPr>
              <p:cNvPr id="102426" name="Line 27"/>
              <p:cNvSpPr/>
              <p:nvPr/>
            </p:nvSpPr>
            <p:spPr>
              <a:xfrm>
                <a:off x="720" y="0"/>
                <a:ext cx="0" cy="227"/>
              </a:xfrm>
              <a:prstGeom prst="line">
                <a:avLst/>
              </a:prstGeom>
              <a:ln w="19050" cap="flat" cmpd="sng">
                <a:solidFill>
                  <a:schemeClr val="tx1"/>
                </a:solidFill>
                <a:prstDash val="solid"/>
                <a:round/>
                <a:headEnd type="none" w="med" len="med"/>
                <a:tailEnd type="none" w="med" len="med"/>
              </a:ln>
            </p:spPr>
          </p:sp>
        </p:grpSp>
        <p:grpSp>
          <p:nvGrpSpPr>
            <p:cNvPr id="102427" name="Group 28"/>
            <p:cNvGrpSpPr/>
            <p:nvPr/>
          </p:nvGrpSpPr>
          <p:grpSpPr>
            <a:xfrm>
              <a:off x="1632" y="1423"/>
              <a:ext cx="1360" cy="227"/>
              <a:chOff x="0" y="0"/>
              <a:chExt cx="1360" cy="227"/>
            </a:xfrm>
          </p:grpSpPr>
          <p:sp>
            <p:nvSpPr>
              <p:cNvPr id="102428" name="Rectangle 29"/>
              <p:cNvSpPr/>
              <p:nvPr/>
            </p:nvSpPr>
            <p:spPr>
              <a:xfrm>
                <a:off x="0" y="0"/>
                <a:ext cx="1360"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2 ∧ 28 ∧ 31 ∧</a:t>
                </a:r>
                <a:endParaRPr lang="en-US" altLang="zh-CN" sz="2400" b="1" dirty="0">
                  <a:latin typeface="Times New Roman" panose="02020603050405020304" pitchFamily="18" charset="0"/>
                  <a:ea typeface="Times New Roman" panose="02020603050405020304" pitchFamily="18" charset="0"/>
                </a:endParaRPr>
              </a:p>
            </p:txBody>
          </p:sp>
          <p:sp>
            <p:nvSpPr>
              <p:cNvPr id="102429" name="Line 30"/>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30" name="Line 31"/>
              <p:cNvSpPr/>
              <p:nvPr/>
            </p:nvSpPr>
            <p:spPr>
              <a:xfrm>
                <a:off x="432" y="0"/>
                <a:ext cx="0" cy="227"/>
              </a:xfrm>
              <a:prstGeom prst="line">
                <a:avLst/>
              </a:prstGeom>
              <a:ln w="19050" cap="flat" cmpd="sng">
                <a:solidFill>
                  <a:schemeClr val="tx1"/>
                </a:solidFill>
                <a:prstDash val="solid"/>
                <a:round/>
                <a:headEnd type="none" w="med" len="med"/>
                <a:tailEnd type="none" w="med" len="med"/>
              </a:ln>
            </p:spPr>
          </p:sp>
          <p:sp>
            <p:nvSpPr>
              <p:cNvPr id="102431" name="Line 32"/>
              <p:cNvSpPr/>
              <p:nvPr/>
            </p:nvSpPr>
            <p:spPr>
              <a:xfrm>
                <a:off x="672" y="0"/>
                <a:ext cx="0" cy="227"/>
              </a:xfrm>
              <a:prstGeom prst="line">
                <a:avLst/>
              </a:prstGeom>
              <a:ln w="19050" cap="flat" cmpd="sng">
                <a:solidFill>
                  <a:schemeClr val="tx1"/>
                </a:solidFill>
                <a:prstDash val="solid"/>
                <a:round/>
                <a:headEnd type="none" w="med" len="med"/>
                <a:tailEnd type="none" w="med" len="med"/>
              </a:ln>
            </p:spPr>
          </p:sp>
          <p:sp>
            <p:nvSpPr>
              <p:cNvPr id="102432" name="Line 33"/>
              <p:cNvSpPr/>
              <p:nvPr/>
            </p:nvSpPr>
            <p:spPr>
              <a:xfrm>
                <a:off x="912" y="0"/>
                <a:ext cx="0" cy="227"/>
              </a:xfrm>
              <a:prstGeom prst="line">
                <a:avLst/>
              </a:prstGeom>
              <a:ln w="19050" cap="flat" cmpd="sng">
                <a:solidFill>
                  <a:schemeClr val="tx1"/>
                </a:solidFill>
                <a:prstDash val="solid"/>
                <a:round/>
                <a:headEnd type="none" w="med" len="med"/>
                <a:tailEnd type="none" w="med" len="med"/>
              </a:ln>
            </p:spPr>
          </p:sp>
          <p:sp>
            <p:nvSpPr>
              <p:cNvPr id="102433" name="Line 34"/>
              <p:cNvSpPr/>
              <p:nvPr/>
            </p:nvSpPr>
            <p:spPr>
              <a:xfrm>
                <a:off x="1152" y="0"/>
                <a:ext cx="0" cy="227"/>
              </a:xfrm>
              <a:prstGeom prst="line">
                <a:avLst/>
              </a:prstGeom>
              <a:ln w="19050" cap="flat" cmpd="sng">
                <a:solidFill>
                  <a:schemeClr val="tx1"/>
                </a:solidFill>
                <a:prstDash val="solid"/>
                <a:round/>
                <a:headEnd type="none" w="med" len="med"/>
                <a:tailEnd type="none" w="med" len="med"/>
              </a:ln>
            </p:spPr>
          </p:sp>
        </p:grpSp>
        <p:grpSp>
          <p:nvGrpSpPr>
            <p:cNvPr id="102434" name="Group 35"/>
            <p:cNvGrpSpPr/>
            <p:nvPr/>
          </p:nvGrpSpPr>
          <p:grpSpPr>
            <a:xfrm>
              <a:off x="0" y="1090"/>
              <a:ext cx="1360" cy="227"/>
              <a:chOff x="0" y="0"/>
              <a:chExt cx="1360" cy="227"/>
            </a:xfrm>
          </p:grpSpPr>
          <p:sp>
            <p:nvSpPr>
              <p:cNvPr id="102435" name="Rectangle 36"/>
              <p:cNvSpPr/>
              <p:nvPr/>
            </p:nvSpPr>
            <p:spPr>
              <a:xfrm>
                <a:off x="0" y="0"/>
                <a:ext cx="1360"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2 ∧ 10 ∧ 12 ∧</a:t>
                </a:r>
                <a:endParaRPr lang="en-US" altLang="zh-CN" sz="2400" b="1" dirty="0">
                  <a:latin typeface="Times New Roman" panose="02020603050405020304" pitchFamily="18" charset="0"/>
                  <a:ea typeface="Times New Roman" panose="02020603050405020304" pitchFamily="18" charset="0"/>
                </a:endParaRPr>
              </a:p>
            </p:txBody>
          </p:sp>
          <p:sp>
            <p:nvSpPr>
              <p:cNvPr id="102436" name="Line 37"/>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37" name="Line 38"/>
              <p:cNvSpPr/>
              <p:nvPr/>
            </p:nvSpPr>
            <p:spPr>
              <a:xfrm>
                <a:off x="432" y="0"/>
                <a:ext cx="0" cy="227"/>
              </a:xfrm>
              <a:prstGeom prst="line">
                <a:avLst/>
              </a:prstGeom>
              <a:ln w="19050" cap="flat" cmpd="sng">
                <a:solidFill>
                  <a:schemeClr val="tx1"/>
                </a:solidFill>
                <a:prstDash val="solid"/>
                <a:round/>
                <a:headEnd type="none" w="med" len="med"/>
                <a:tailEnd type="none" w="med" len="med"/>
              </a:ln>
            </p:spPr>
          </p:sp>
          <p:sp>
            <p:nvSpPr>
              <p:cNvPr id="102438" name="Line 39"/>
              <p:cNvSpPr/>
              <p:nvPr/>
            </p:nvSpPr>
            <p:spPr>
              <a:xfrm>
                <a:off x="672" y="0"/>
                <a:ext cx="0" cy="227"/>
              </a:xfrm>
              <a:prstGeom prst="line">
                <a:avLst/>
              </a:prstGeom>
              <a:ln w="19050" cap="flat" cmpd="sng">
                <a:solidFill>
                  <a:schemeClr val="tx1"/>
                </a:solidFill>
                <a:prstDash val="solid"/>
                <a:round/>
                <a:headEnd type="none" w="med" len="med"/>
                <a:tailEnd type="none" w="med" len="med"/>
              </a:ln>
            </p:spPr>
          </p:sp>
          <p:sp>
            <p:nvSpPr>
              <p:cNvPr id="102439" name="Line 40"/>
              <p:cNvSpPr/>
              <p:nvPr/>
            </p:nvSpPr>
            <p:spPr>
              <a:xfrm>
                <a:off x="912" y="0"/>
                <a:ext cx="0" cy="227"/>
              </a:xfrm>
              <a:prstGeom prst="line">
                <a:avLst/>
              </a:prstGeom>
              <a:ln w="19050" cap="flat" cmpd="sng">
                <a:solidFill>
                  <a:schemeClr val="tx1"/>
                </a:solidFill>
                <a:prstDash val="solid"/>
                <a:round/>
                <a:headEnd type="none" w="med" len="med"/>
                <a:tailEnd type="none" w="med" len="med"/>
              </a:ln>
            </p:spPr>
          </p:sp>
          <p:sp>
            <p:nvSpPr>
              <p:cNvPr id="102440" name="Line 41"/>
              <p:cNvSpPr/>
              <p:nvPr/>
            </p:nvSpPr>
            <p:spPr>
              <a:xfrm>
                <a:off x="1152" y="0"/>
                <a:ext cx="0" cy="227"/>
              </a:xfrm>
              <a:prstGeom prst="line">
                <a:avLst/>
              </a:prstGeom>
              <a:ln w="19050" cap="flat" cmpd="sng">
                <a:solidFill>
                  <a:schemeClr val="tx1"/>
                </a:solidFill>
                <a:prstDash val="solid"/>
                <a:round/>
                <a:headEnd type="none" w="med" len="med"/>
                <a:tailEnd type="none" w="med" len="med"/>
              </a:ln>
            </p:spPr>
          </p:sp>
        </p:grpSp>
        <p:grpSp>
          <p:nvGrpSpPr>
            <p:cNvPr id="102441" name="Group 42"/>
            <p:cNvGrpSpPr/>
            <p:nvPr/>
          </p:nvGrpSpPr>
          <p:grpSpPr>
            <a:xfrm>
              <a:off x="4752" y="1746"/>
              <a:ext cx="929" cy="227"/>
              <a:chOff x="0" y="0"/>
              <a:chExt cx="929" cy="227"/>
            </a:xfrm>
          </p:grpSpPr>
          <p:sp>
            <p:nvSpPr>
              <p:cNvPr id="102442" name="Rectangle 43"/>
              <p:cNvSpPr/>
              <p:nvPr/>
            </p:nvSpPr>
            <p:spPr>
              <a:xfrm>
                <a:off x="0" y="0"/>
                <a:ext cx="929"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 ∧  56 ∧</a:t>
                </a:r>
                <a:endParaRPr lang="en-US" altLang="zh-CN" sz="2400" b="1" dirty="0">
                  <a:latin typeface="Times New Roman" panose="02020603050405020304" pitchFamily="18" charset="0"/>
                  <a:ea typeface="Times New Roman" panose="02020603050405020304" pitchFamily="18" charset="0"/>
                </a:endParaRPr>
              </a:p>
            </p:txBody>
          </p:sp>
          <p:sp>
            <p:nvSpPr>
              <p:cNvPr id="102443" name="Line 44"/>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44" name="Line 45"/>
              <p:cNvSpPr/>
              <p:nvPr/>
            </p:nvSpPr>
            <p:spPr>
              <a:xfrm>
                <a:off x="424" y="0"/>
                <a:ext cx="0" cy="227"/>
              </a:xfrm>
              <a:prstGeom prst="line">
                <a:avLst/>
              </a:prstGeom>
              <a:ln w="19050" cap="flat" cmpd="sng">
                <a:solidFill>
                  <a:schemeClr val="tx1"/>
                </a:solidFill>
                <a:prstDash val="solid"/>
                <a:round/>
                <a:headEnd type="none" w="med" len="med"/>
                <a:tailEnd type="none" w="med" len="med"/>
              </a:ln>
            </p:spPr>
          </p:sp>
          <p:sp>
            <p:nvSpPr>
              <p:cNvPr id="102445" name="Line 46"/>
              <p:cNvSpPr/>
              <p:nvPr/>
            </p:nvSpPr>
            <p:spPr>
              <a:xfrm>
                <a:off x="720" y="0"/>
                <a:ext cx="0" cy="227"/>
              </a:xfrm>
              <a:prstGeom prst="line">
                <a:avLst/>
              </a:prstGeom>
              <a:ln w="19050" cap="flat" cmpd="sng">
                <a:solidFill>
                  <a:schemeClr val="tx1"/>
                </a:solidFill>
                <a:prstDash val="solid"/>
                <a:round/>
                <a:headEnd type="none" w="med" len="med"/>
                <a:tailEnd type="none" w="med" len="med"/>
              </a:ln>
            </p:spPr>
          </p:sp>
        </p:grpSp>
        <p:grpSp>
          <p:nvGrpSpPr>
            <p:cNvPr id="102446" name="Group 47"/>
            <p:cNvGrpSpPr/>
            <p:nvPr/>
          </p:nvGrpSpPr>
          <p:grpSpPr>
            <a:xfrm>
              <a:off x="4224" y="1426"/>
              <a:ext cx="929" cy="227"/>
              <a:chOff x="0" y="0"/>
              <a:chExt cx="929" cy="227"/>
            </a:xfrm>
          </p:grpSpPr>
          <p:sp>
            <p:nvSpPr>
              <p:cNvPr id="102447" name="Rectangle 48"/>
              <p:cNvSpPr/>
              <p:nvPr/>
            </p:nvSpPr>
            <p:spPr>
              <a:xfrm>
                <a:off x="0" y="0"/>
                <a:ext cx="929"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 ∧  50 ∧</a:t>
                </a:r>
                <a:endParaRPr lang="en-US" altLang="zh-CN" sz="2400" b="1" dirty="0">
                  <a:latin typeface="Times New Roman" panose="02020603050405020304" pitchFamily="18" charset="0"/>
                  <a:ea typeface="Times New Roman" panose="02020603050405020304" pitchFamily="18" charset="0"/>
                </a:endParaRPr>
              </a:p>
            </p:txBody>
          </p:sp>
          <p:sp>
            <p:nvSpPr>
              <p:cNvPr id="102448" name="Line 49"/>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49" name="Line 50"/>
              <p:cNvSpPr/>
              <p:nvPr/>
            </p:nvSpPr>
            <p:spPr>
              <a:xfrm>
                <a:off x="424" y="0"/>
                <a:ext cx="0" cy="227"/>
              </a:xfrm>
              <a:prstGeom prst="line">
                <a:avLst/>
              </a:prstGeom>
              <a:ln w="19050" cap="flat" cmpd="sng">
                <a:solidFill>
                  <a:schemeClr val="tx1"/>
                </a:solidFill>
                <a:prstDash val="solid"/>
                <a:round/>
                <a:headEnd type="none" w="med" len="med"/>
                <a:tailEnd type="none" w="med" len="med"/>
              </a:ln>
            </p:spPr>
          </p:sp>
          <p:sp>
            <p:nvSpPr>
              <p:cNvPr id="102450" name="Line 51"/>
              <p:cNvSpPr/>
              <p:nvPr/>
            </p:nvSpPr>
            <p:spPr>
              <a:xfrm>
                <a:off x="720" y="0"/>
                <a:ext cx="0" cy="227"/>
              </a:xfrm>
              <a:prstGeom prst="line">
                <a:avLst/>
              </a:prstGeom>
              <a:ln w="19050" cap="flat" cmpd="sng">
                <a:solidFill>
                  <a:schemeClr val="tx1"/>
                </a:solidFill>
                <a:prstDash val="solid"/>
                <a:round/>
                <a:headEnd type="none" w="med" len="med"/>
                <a:tailEnd type="none" w="med" len="med"/>
              </a:ln>
            </p:spPr>
          </p:sp>
        </p:grpSp>
        <p:grpSp>
          <p:nvGrpSpPr>
            <p:cNvPr id="102451" name="Group 52"/>
            <p:cNvGrpSpPr/>
            <p:nvPr/>
          </p:nvGrpSpPr>
          <p:grpSpPr>
            <a:xfrm>
              <a:off x="3168" y="1426"/>
              <a:ext cx="929" cy="227"/>
              <a:chOff x="0" y="0"/>
              <a:chExt cx="929" cy="227"/>
            </a:xfrm>
          </p:grpSpPr>
          <p:sp>
            <p:nvSpPr>
              <p:cNvPr id="102452" name="Rectangle 53"/>
              <p:cNvSpPr/>
              <p:nvPr/>
            </p:nvSpPr>
            <p:spPr>
              <a:xfrm>
                <a:off x="0" y="0"/>
                <a:ext cx="929"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 ∧  37 ∧</a:t>
                </a:r>
                <a:endParaRPr lang="en-US" altLang="zh-CN" sz="2400" b="1" dirty="0">
                  <a:latin typeface="Times New Roman" panose="02020603050405020304" pitchFamily="18" charset="0"/>
                  <a:ea typeface="Times New Roman" panose="02020603050405020304" pitchFamily="18" charset="0"/>
                </a:endParaRPr>
              </a:p>
            </p:txBody>
          </p:sp>
          <p:sp>
            <p:nvSpPr>
              <p:cNvPr id="102453" name="Line 54"/>
              <p:cNvSpPr/>
              <p:nvPr/>
            </p:nvSpPr>
            <p:spPr>
              <a:xfrm>
                <a:off x="192" y="0"/>
                <a:ext cx="0" cy="227"/>
              </a:xfrm>
              <a:prstGeom prst="line">
                <a:avLst/>
              </a:prstGeom>
              <a:ln w="19050" cap="flat" cmpd="sng">
                <a:solidFill>
                  <a:schemeClr val="tx1"/>
                </a:solidFill>
                <a:prstDash val="solid"/>
                <a:round/>
                <a:headEnd type="none" w="med" len="med"/>
                <a:tailEnd type="none" w="med" len="med"/>
              </a:ln>
            </p:spPr>
          </p:sp>
          <p:sp>
            <p:nvSpPr>
              <p:cNvPr id="102454" name="Line 55"/>
              <p:cNvSpPr/>
              <p:nvPr/>
            </p:nvSpPr>
            <p:spPr>
              <a:xfrm>
                <a:off x="424" y="0"/>
                <a:ext cx="0" cy="227"/>
              </a:xfrm>
              <a:prstGeom prst="line">
                <a:avLst/>
              </a:prstGeom>
              <a:ln w="19050" cap="flat" cmpd="sng">
                <a:solidFill>
                  <a:schemeClr val="tx1"/>
                </a:solidFill>
                <a:prstDash val="solid"/>
                <a:round/>
                <a:headEnd type="none" w="med" len="med"/>
                <a:tailEnd type="none" w="med" len="med"/>
              </a:ln>
            </p:spPr>
          </p:sp>
          <p:sp>
            <p:nvSpPr>
              <p:cNvPr id="102455" name="Line 56"/>
              <p:cNvSpPr/>
              <p:nvPr/>
            </p:nvSpPr>
            <p:spPr>
              <a:xfrm>
                <a:off x="720" y="0"/>
                <a:ext cx="0" cy="227"/>
              </a:xfrm>
              <a:prstGeom prst="line">
                <a:avLst/>
              </a:prstGeom>
              <a:ln w="19050" cap="flat" cmpd="sng">
                <a:solidFill>
                  <a:schemeClr val="tx1"/>
                </a:solidFill>
                <a:prstDash val="solid"/>
                <a:round/>
                <a:headEnd type="none" w="med" len="med"/>
                <a:tailEnd type="none" w="med" len="med"/>
              </a:ln>
            </p:spPr>
          </p:sp>
        </p:grpSp>
        <p:sp>
          <p:nvSpPr>
            <p:cNvPr id="102456" name="Line 57"/>
            <p:cNvSpPr/>
            <p:nvPr/>
          </p:nvSpPr>
          <p:spPr>
            <a:xfrm flipH="1">
              <a:off x="1448" y="370"/>
              <a:ext cx="689" cy="280"/>
            </a:xfrm>
            <a:prstGeom prst="line">
              <a:avLst/>
            </a:prstGeom>
            <a:ln w="19050" cap="flat" cmpd="sng">
              <a:solidFill>
                <a:schemeClr val="tx1"/>
              </a:solidFill>
              <a:prstDash val="solid"/>
              <a:round/>
              <a:headEnd type="none" w="med" len="med"/>
              <a:tailEnd type="triangle" w="med" len="med"/>
            </a:ln>
          </p:spPr>
        </p:sp>
        <p:sp>
          <p:nvSpPr>
            <p:cNvPr id="102457" name="Line 58"/>
            <p:cNvSpPr/>
            <p:nvPr/>
          </p:nvSpPr>
          <p:spPr>
            <a:xfrm flipH="1">
              <a:off x="568" y="810"/>
              <a:ext cx="488" cy="272"/>
            </a:xfrm>
            <a:prstGeom prst="line">
              <a:avLst/>
            </a:prstGeom>
            <a:ln w="19050" cap="flat" cmpd="sng">
              <a:solidFill>
                <a:schemeClr val="tx1"/>
              </a:solidFill>
              <a:prstDash val="solid"/>
              <a:round/>
              <a:headEnd type="none" w="med" len="med"/>
              <a:tailEnd type="triangle" w="med" len="med"/>
            </a:ln>
          </p:spPr>
        </p:sp>
        <p:sp>
          <p:nvSpPr>
            <p:cNvPr id="102458" name="Line 59"/>
            <p:cNvSpPr/>
            <p:nvPr/>
          </p:nvSpPr>
          <p:spPr>
            <a:xfrm>
              <a:off x="2585" y="354"/>
              <a:ext cx="712" cy="288"/>
            </a:xfrm>
            <a:prstGeom prst="line">
              <a:avLst/>
            </a:prstGeom>
            <a:ln w="19050" cap="flat" cmpd="sng">
              <a:solidFill>
                <a:schemeClr val="tx1"/>
              </a:solidFill>
              <a:prstDash val="solid"/>
              <a:round/>
              <a:headEnd type="none" w="med" len="med"/>
              <a:tailEnd type="triangle" w="med" len="med"/>
            </a:ln>
          </p:spPr>
        </p:sp>
        <p:sp>
          <p:nvSpPr>
            <p:cNvPr id="102459" name="Line 60"/>
            <p:cNvSpPr/>
            <p:nvPr/>
          </p:nvSpPr>
          <p:spPr>
            <a:xfrm>
              <a:off x="1480" y="802"/>
              <a:ext cx="288" cy="288"/>
            </a:xfrm>
            <a:prstGeom prst="line">
              <a:avLst/>
            </a:prstGeom>
            <a:ln w="19050" cap="flat" cmpd="sng">
              <a:solidFill>
                <a:schemeClr val="tx1"/>
              </a:solidFill>
              <a:prstDash val="solid"/>
              <a:round/>
              <a:headEnd type="none" w="med" len="med"/>
              <a:tailEnd type="triangle" w="med" len="med"/>
            </a:ln>
          </p:spPr>
        </p:sp>
        <p:sp>
          <p:nvSpPr>
            <p:cNvPr id="102460" name="Line 61"/>
            <p:cNvSpPr/>
            <p:nvPr/>
          </p:nvSpPr>
          <p:spPr>
            <a:xfrm flipH="1">
              <a:off x="2600" y="802"/>
              <a:ext cx="720" cy="624"/>
            </a:xfrm>
            <a:prstGeom prst="line">
              <a:avLst/>
            </a:prstGeom>
            <a:ln w="19050" cap="flat" cmpd="sng">
              <a:solidFill>
                <a:schemeClr val="tx1"/>
              </a:solidFill>
              <a:prstDash val="solid"/>
              <a:round/>
              <a:headEnd type="none" w="med" len="med"/>
              <a:tailEnd type="triangle" w="med" len="med"/>
            </a:ln>
          </p:spPr>
        </p:sp>
        <p:sp>
          <p:nvSpPr>
            <p:cNvPr id="102461" name="Line 62"/>
            <p:cNvSpPr/>
            <p:nvPr/>
          </p:nvSpPr>
          <p:spPr>
            <a:xfrm flipH="1">
              <a:off x="3648" y="794"/>
              <a:ext cx="192" cy="624"/>
            </a:xfrm>
            <a:prstGeom prst="line">
              <a:avLst/>
            </a:prstGeom>
            <a:ln w="19050" cap="flat" cmpd="sng">
              <a:solidFill>
                <a:schemeClr val="tx1"/>
              </a:solidFill>
              <a:prstDash val="solid"/>
              <a:round/>
              <a:headEnd type="none" w="med" len="med"/>
              <a:tailEnd type="triangle" w="med" len="med"/>
            </a:ln>
          </p:spPr>
        </p:sp>
        <p:sp>
          <p:nvSpPr>
            <p:cNvPr id="102462" name="Line 63"/>
            <p:cNvSpPr/>
            <p:nvPr/>
          </p:nvSpPr>
          <p:spPr>
            <a:xfrm>
              <a:off x="4376" y="802"/>
              <a:ext cx="240" cy="624"/>
            </a:xfrm>
            <a:prstGeom prst="line">
              <a:avLst/>
            </a:prstGeom>
            <a:ln w="19050" cap="flat" cmpd="sng">
              <a:solidFill>
                <a:schemeClr val="tx1"/>
              </a:solidFill>
              <a:prstDash val="solid"/>
              <a:round/>
              <a:headEnd type="none" w="med" len="med"/>
              <a:tailEnd type="triangle" w="med" len="med"/>
            </a:ln>
          </p:spPr>
        </p:sp>
        <p:grpSp>
          <p:nvGrpSpPr>
            <p:cNvPr id="102463" name="Group 64"/>
            <p:cNvGrpSpPr/>
            <p:nvPr/>
          </p:nvGrpSpPr>
          <p:grpSpPr>
            <a:xfrm>
              <a:off x="3009" y="650"/>
              <a:ext cx="1995" cy="235"/>
              <a:chOff x="0" y="0"/>
              <a:chExt cx="1995" cy="235"/>
            </a:xfrm>
          </p:grpSpPr>
          <p:sp>
            <p:nvSpPr>
              <p:cNvPr id="102464" name="Rectangle 65"/>
              <p:cNvSpPr/>
              <p:nvPr/>
            </p:nvSpPr>
            <p:spPr>
              <a:xfrm>
                <a:off x="0" y="0"/>
                <a:ext cx="1995" cy="227"/>
              </a:xfrm>
              <a:prstGeom prst="rect">
                <a:avLst/>
              </a:prstGeom>
              <a:noFill/>
              <a:ln w="19050"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3       33       48       53</a:t>
                </a:r>
                <a:endParaRPr lang="en-US" altLang="zh-CN" sz="2400" b="1" dirty="0">
                  <a:latin typeface="Times New Roman" panose="02020603050405020304" pitchFamily="18" charset="0"/>
                  <a:ea typeface="Times New Roman" panose="02020603050405020304" pitchFamily="18" charset="0"/>
                </a:endParaRPr>
              </a:p>
            </p:txBody>
          </p:sp>
          <p:sp>
            <p:nvSpPr>
              <p:cNvPr id="102465" name="Line 66"/>
              <p:cNvSpPr/>
              <p:nvPr/>
            </p:nvSpPr>
            <p:spPr>
              <a:xfrm>
                <a:off x="208" y="0"/>
                <a:ext cx="0" cy="227"/>
              </a:xfrm>
              <a:prstGeom prst="line">
                <a:avLst/>
              </a:prstGeom>
              <a:ln w="19050" cap="flat" cmpd="sng">
                <a:solidFill>
                  <a:schemeClr val="tx1"/>
                </a:solidFill>
                <a:prstDash val="solid"/>
                <a:round/>
                <a:headEnd type="none" w="med" len="med"/>
                <a:tailEnd type="none" w="med" len="med"/>
              </a:ln>
            </p:spPr>
          </p:sp>
          <p:sp>
            <p:nvSpPr>
              <p:cNvPr id="102466" name="Line 67"/>
              <p:cNvSpPr/>
              <p:nvPr/>
            </p:nvSpPr>
            <p:spPr>
              <a:xfrm>
                <a:off x="432" y="0"/>
                <a:ext cx="0" cy="227"/>
              </a:xfrm>
              <a:prstGeom prst="line">
                <a:avLst/>
              </a:prstGeom>
              <a:ln w="19050" cap="flat" cmpd="sng">
                <a:solidFill>
                  <a:schemeClr val="tx1"/>
                </a:solidFill>
                <a:prstDash val="solid"/>
                <a:round/>
                <a:headEnd type="none" w="med" len="med"/>
                <a:tailEnd type="none" w="med" len="med"/>
              </a:ln>
            </p:spPr>
          </p:sp>
          <p:sp>
            <p:nvSpPr>
              <p:cNvPr id="102467" name="Line 68"/>
              <p:cNvSpPr/>
              <p:nvPr/>
            </p:nvSpPr>
            <p:spPr>
              <a:xfrm>
                <a:off x="720" y="0"/>
                <a:ext cx="0" cy="227"/>
              </a:xfrm>
              <a:prstGeom prst="line">
                <a:avLst/>
              </a:prstGeom>
              <a:ln w="19050" cap="flat" cmpd="sng">
                <a:solidFill>
                  <a:schemeClr val="tx1"/>
                </a:solidFill>
                <a:prstDash val="solid"/>
                <a:round/>
                <a:headEnd type="none" w="med" len="med"/>
                <a:tailEnd type="none" w="med" len="med"/>
              </a:ln>
            </p:spPr>
          </p:sp>
          <p:sp>
            <p:nvSpPr>
              <p:cNvPr id="102468" name="Line 69"/>
              <p:cNvSpPr/>
              <p:nvPr/>
            </p:nvSpPr>
            <p:spPr>
              <a:xfrm>
                <a:off x="960" y="0"/>
                <a:ext cx="0" cy="227"/>
              </a:xfrm>
              <a:prstGeom prst="line">
                <a:avLst/>
              </a:prstGeom>
              <a:ln w="19050" cap="flat" cmpd="sng">
                <a:solidFill>
                  <a:schemeClr val="tx1"/>
                </a:solidFill>
                <a:prstDash val="solid"/>
                <a:round/>
                <a:headEnd type="none" w="med" len="med"/>
                <a:tailEnd type="none" w="med" len="med"/>
              </a:ln>
            </p:spPr>
          </p:sp>
          <p:sp>
            <p:nvSpPr>
              <p:cNvPr id="102469" name="Line 70"/>
              <p:cNvSpPr/>
              <p:nvPr/>
            </p:nvSpPr>
            <p:spPr>
              <a:xfrm>
                <a:off x="1248" y="0"/>
                <a:ext cx="0" cy="227"/>
              </a:xfrm>
              <a:prstGeom prst="line">
                <a:avLst/>
              </a:prstGeom>
              <a:ln w="19050" cap="flat" cmpd="sng">
                <a:solidFill>
                  <a:schemeClr val="tx1"/>
                </a:solidFill>
                <a:prstDash val="solid"/>
                <a:round/>
                <a:headEnd type="none" w="med" len="med"/>
                <a:tailEnd type="none" w="med" len="med"/>
              </a:ln>
            </p:spPr>
          </p:sp>
          <p:sp>
            <p:nvSpPr>
              <p:cNvPr id="102470" name="Line 71"/>
              <p:cNvSpPr/>
              <p:nvPr/>
            </p:nvSpPr>
            <p:spPr>
              <a:xfrm>
                <a:off x="1488" y="0"/>
                <a:ext cx="0" cy="227"/>
              </a:xfrm>
              <a:prstGeom prst="line">
                <a:avLst/>
              </a:prstGeom>
              <a:ln w="19050" cap="flat" cmpd="sng">
                <a:solidFill>
                  <a:schemeClr val="tx1"/>
                </a:solidFill>
                <a:prstDash val="solid"/>
                <a:round/>
                <a:headEnd type="none" w="med" len="med"/>
                <a:tailEnd type="none" w="med" len="med"/>
              </a:ln>
            </p:spPr>
          </p:sp>
          <p:sp>
            <p:nvSpPr>
              <p:cNvPr id="102471" name="Line 72"/>
              <p:cNvSpPr/>
              <p:nvPr/>
            </p:nvSpPr>
            <p:spPr>
              <a:xfrm>
                <a:off x="1775" y="8"/>
                <a:ext cx="0" cy="227"/>
              </a:xfrm>
              <a:prstGeom prst="line">
                <a:avLst/>
              </a:prstGeom>
              <a:ln w="19050" cap="flat" cmpd="sng">
                <a:solidFill>
                  <a:schemeClr val="tx1"/>
                </a:solidFill>
                <a:prstDash val="solid"/>
                <a:round/>
                <a:headEnd type="none" w="med" len="med"/>
                <a:tailEnd type="none" w="med" len="med"/>
              </a:ln>
            </p:spPr>
          </p:sp>
        </p:grpSp>
        <p:sp>
          <p:nvSpPr>
            <p:cNvPr id="102472" name="Line 73"/>
            <p:cNvSpPr/>
            <p:nvPr/>
          </p:nvSpPr>
          <p:spPr>
            <a:xfrm>
              <a:off x="4896" y="834"/>
              <a:ext cx="528" cy="912"/>
            </a:xfrm>
            <a:prstGeom prst="line">
              <a:avLst/>
            </a:prstGeom>
            <a:ln w="19050" cap="flat" cmpd="sng">
              <a:solidFill>
                <a:schemeClr val="tx1"/>
              </a:solidFill>
              <a:prstDash val="solid"/>
              <a:round/>
              <a:headEnd type="none" w="med" len="med"/>
              <a:tailEnd type="triangle" w="med" len="med"/>
            </a:ln>
          </p:spPr>
        </p:sp>
        <p:sp>
          <p:nvSpPr>
            <p:cNvPr id="102473" name="Rectangle 74"/>
            <p:cNvSpPr/>
            <p:nvPr/>
          </p:nvSpPr>
          <p:spPr>
            <a:xfrm>
              <a:off x="4512" y="1746"/>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i</a:t>
              </a:r>
              <a:endParaRPr lang="en-US" altLang="zh-CN" sz="2400" b="1" dirty="0">
                <a:latin typeface="Times New Roman" panose="02020603050405020304" pitchFamily="18" charset="0"/>
                <a:ea typeface="宋体" panose="02010600030101010101" pitchFamily="2" charset="-122"/>
              </a:endParaRPr>
            </a:p>
          </p:txBody>
        </p:sp>
        <p:sp>
          <p:nvSpPr>
            <p:cNvPr id="102474" name="Rectangle 75"/>
            <p:cNvSpPr/>
            <p:nvPr/>
          </p:nvSpPr>
          <p:spPr>
            <a:xfrm>
              <a:off x="4224" y="1186"/>
              <a:ext cx="227" cy="227"/>
            </a:xfrm>
            <a:prstGeom prst="rect">
              <a:avLst/>
            </a:prstGeom>
            <a:noFill/>
            <a:ln w="9525">
              <a:noFill/>
            </a:ln>
          </p:spPr>
          <p:txBody>
            <a:bodyPr wrap="none" anchor="ctr" anchorCtr="0"/>
            <a:p>
              <a:pPr algn="ctr"/>
              <a:r>
                <a:rPr lang="en-US" altLang="zh-CN" sz="2400" b="1" dirty="0">
                  <a:latin typeface="Times New Roman" panose="02020603050405020304" pitchFamily="18" charset="0"/>
                  <a:ea typeface="宋体" panose="02010600030101010101" pitchFamily="2" charset="-122"/>
                </a:rPr>
                <a:t>h</a:t>
              </a:r>
              <a:endParaRPr lang="en-US" altLang="zh-CN" sz="2400" b="1"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B-树在磁盘文件查找的应用，例如查找文件</a:t>
            </a:r>
            <a:r>
              <a:rPr lang="en-US" altLang="zh-CN" sz="2800" dirty="0">
                <a:latin typeface="黑体" panose="02010609060101010101" pitchFamily="2" charset="-122"/>
                <a:ea typeface="黑体" panose="02010609060101010101" pitchFamily="2" charset="-122"/>
                <a:cs typeface="+mn-ea"/>
                <a:sym typeface="+mn-ea"/>
              </a:rPr>
              <a:t>29</a:t>
            </a:r>
            <a:endParaRPr lang="zh-CN" altLang="en-US" sz="2800" dirty="0">
              <a:latin typeface="黑体" panose="02010609060101010101" pitchFamily="2" charset="-122"/>
              <a:ea typeface="黑体" panose="02010609060101010101" pitchFamily="2" charset="-122"/>
              <a:cs typeface="+mn-ea"/>
              <a:sym typeface="+mn-ea"/>
            </a:endParaRPr>
          </a:p>
          <a:p>
            <a:pPr lvl="1" algn="l" eaLnBrk="1" latinLnBrk="0" hangingPunct="1">
              <a:lnSpc>
                <a:spcPct val="100000"/>
              </a:lnSpc>
              <a:spcBef>
                <a:spcPct val="20000"/>
              </a:spcBef>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03428" name="Picture 75"/>
          <p:cNvPicPr>
            <a:picLocks noChangeAspect="1"/>
          </p:cNvPicPr>
          <p:nvPr/>
        </p:nvPicPr>
        <p:blipFill>
          <a:blip r:embed="rId1"/>
          <a:stretch>
            <a:fillRect/>
          </a:stretch>
        </p:blipFill>
        <p:spPr>
          <a:xfrm>
            <a:off x="1574165" y="1628775"/>
            <a:ext cx="9043035" cy="4347845"/>
          </a:xfrm>
          <a:prstGeom prst="rect">
            <a:avLst/>
          </a:prstGeom>
          <a:noFill/>
          <a:ln w="9525">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B-树在磁盘文件查找的应用，例如查找文件</a:t>
            </a:r>
            <a:r>
              <a:rPr lang="en-US" altLang="zh-CN" sz="2800" dirty="0">
                <a:latin typeface="黑体" panose="02010609060101010101" pitchFamily="2" charset="-122"/>
                <a:ea typeface="黑体" panose="02010609060101010101" pitchFamily="2" charset="-122"/>
                <a:cs typeface="+mn-ea"/>
                <a:sym typeface="+mn-ea"/>
              </a:rPr>
              <a:t>29</a:t>
            </a:r>
            <a:endParaRPr lang="zh-CN" altLang="en-US" sz="2800" dirty="0">
              <a:latin typeface="黑体" panose="02010609060101010101" pitchFamily="2" charset="-122"/>
              <a:ea typeface="黑体" panose="02010609060101010101" pitchFamily="2" charset="-122"/>
              <a:cs typeface="+mn-ea"/>
              <a:sym typeface="+mn-ea"/>
            </a:endParaRPr>
          </a:p>
          <a:p>
            <a:pPr marL="609600" indent="-609600" eaLnBrk="1" hangingPunct="1">
              <a:lnSpc>
                <a:spcPct val="100000"/>
              </a:lnSpc>
              <a:buClr>
                <a:schemeClr val="accent1"/>
              </a:buClr>
              <a:buSzTx/>
              <a:buFont typeface="Wingdings" panose="05000000000000000000" pitchFamily="2" charset="2"/>
              <a:buAutoNum type="arabicParenBoth"/>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根据根结点指针找到文件目录的磁盘块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，将其中的信息导入内存</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（磁盘</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IO</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操作</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次）</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lnSpc>
                <a:spcPct val="100000"/>
              </a:lnSpc>
              <a:buClr>
                <a:schemeClr val="accent1"/>
              </a:buClr>
              <a:buSzTx/>
              <a:buFont typeface="Wingdings" panose="05000000000000000000" pitchFamily="2" charset="2"/>
              <a:buAutoNum type="arabicParenBoth"/>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此时内存中有两个文件名</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17</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35</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和三个存储其他磁盘页面地址的数据。根据算法我们发现</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17&lt;29&lt;35</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，因此我们找到指针</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lnSpc>
                <a:spcPct val="100000"/>
              </a:lnSpc>
              <a:buClr>
                <a:schemeClr val="accent1"/>
              </a:buClr>
              <a:buSzTx/>
              <a:buFont typeface="Wingdings" panose="05000000000000000000" pitchFamily="2" charset="2"/>
              <a:buAutoNum type="arabicParenBoth"/>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指针，我们定位到磁盘块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，并将其中的信息导入内存</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（磁盘</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IO</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操作</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2</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次）</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lnSpc>
                <a:spcPct val="100000"/>
              </a:lnSpc>
              <a:buClr>
                <a:schemeClr val="accent1"/>
              </a:buClr>
              <a:buSzTx/>
              <a:buFont typeface="Wingdings" panose="05000000000000000000" pitchFamily="2" charset="2"/>
              <a:buAutoNum type="arabicParenBoth"/>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此时内存中有两个文件名</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26</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30</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和三个存储其他磁盘页面地址的数据。根据算法我们发现</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26&lt;29&lt;30</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，因此我们找到指针</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lnSpc>
                <a:spcPct val="100000"/>
              </a:lnSpc>
              <a:buClr>
                <a:schemeClr val="accent1"/>
              </a:buClr>
              <a:buSzTx/>
              <a:buFont typeface="Wingdings" panose="05000000000000000000" pitchFamily="2" charset="2"/>
              <a:buAutoNum type="arabicParenBoth"/>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指针，我们定位到磁盘块</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8</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，并将其中的信息导入内存</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（磁盘</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IO</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操作</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3</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次）</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endParaRPr>
          </a:p>
          <a:p>
            <a:pPr marL="609600" indent="-609600" eaLnBrk="1" hangingPunct="1">
              <a:lnSpc>
                <a:spcPct val="100000"/>
              </a:lnSpc>
              <a:buClr>
                <a:schemeClr val="accent1"/>
              </a:buClr>
              <a:buSzTx/>
              <a:buFont typeface="Wingdings" panose="05000000000000000000" pitchFamily="2" charset="2"/>
              <a:buAutoNum type="arabicParenBoth"/>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此时内存中有两个文件名</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28</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29</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。根据算法查找到文件</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29</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，并定位该文件的磁盘地址。</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B-树的查找性能举例</a:t>
            </a:r>
            <a:endParaRPr lang="zh-CN" altLang="en-US" sz="28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h≦1+ ㏒</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s</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((n+1)/2)=1+㏒ </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mn-ea"/>
              </a:rPr>
              <a:t>m/2</a:t>
            </a:r>
            <a:r>
              <a:rPr lang="en-US" altLang="zh-CN" sz="2400"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((n+1)/2)((n+1)/2)</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即在含有</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个关键字的</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树上进行查找时，从根结点到待查找记录关键字的结点的路径上所涉及的结点数不超过</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Clr>
                <a:schemeClr val="accent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b="1" dirty="0">
                <a:latin typeface="黑体" panose="02010609060101010101" pitchFamily="2" charset="-122"/>
                <a:ea typeface="黑体" panose="02010609060101010101" pitchFamily="2" charset="-122"/>
                <a:cs typeface="黑体" panose="02010609060101010101" pitchFamily="2" charset="-122"/>
                <a:sym typeface="+mn-ea"/>
              </a:rPr>
              <a:t>1+ log</a:t>
            </a:r>
            <a:r>
              <a:rPr lang="en-US" altLang="zh-CN" sz="2400" b="1"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a:t>
            </a:r>
            <a:r>
              <a:rPr lang="en-US" altLang="zh-CN" sz="2400" b="1" baseline="-25000" dirty="0">
                <a:latin typeface="黑体" panose="02010609060101010101" pitchFamily="2" charset="-122"/>
                <a:ea typeface="黑体" panose="02010609060101010101" pitchFamily="2" charset="-122"/>
                <a:cs typeface="黑体" panose="02010609060101010101" pitchFamily="2" charset="-122"/>
                <a:sym typeface="+mn-ea"/>
              </a:rPr>
              <a:t>m/2</a:t>
            </a:r>
            <a:r>
              <a:rPr lang="en-US" altLang="zh-CN" sz="2400" b="1" baseline="-25000" dirty="0">
                <a:latin typeface="黑体" panose="02010609060101010101" pitchFamily="2" charset="-122"/>
                <a:ea typeface="黑体" panose="02010609060101010101" pitchFamily="2" charset="-122"/>
                <a:cs typeface="黑体" panose="02010609060101010101" pitchFamily="2" charset="-122"/>
                <a:sym typeface="Symbol" panose="05050102010706020507" pitchFamily="18" charset="2"/>
              </a:rPr>
              <a:t> </a:t>
            </a:r>
            <a:r>
              <a:rPr lang="en-US" altLang="zh-CN" sz="2400" b="1" dirty="0">
                <a:latin typeface="黑体" panose="02010609060101010101" pitchFamily="2" charset="-122"/>
                <a:ea typeface="黑体" panose="02010609060101010101" pitchFamily="2" charset="-122"/>
                <a:cs typeface="黑体" panose="02010609060101010101" pitchFamily="2" charset="-122"/>
                <a:sym typeface="+mn-ea"/>
              </a:rPr>
              <a:t>((n+1)/2)</a:t>
            </a:r>
            <a:endParaRPr lang="en-US" altLang="zh-CN" sz="2400" b="1"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即查找性能取决于树的度</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m</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和树的结点数</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a:t>
            </a:r>
            <a:endParaRPr lang="en-US" altLang="zh-CN" sz="2400" dirty="0"/>
          </a:p>
          <a:p>
            <a:pPr lvl="1" algn="l" eaLnBrk="1" latinLnBrk="0" hangingPunct="1">
              <a:lnSpc>
                <a:spcPct val="100000"/>
              </a:lnSpc>
              <a:spcBef>
                <a:spcPct val="20000"/>
              </a:spcBef>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B-树的操作（自行</a:t>
            </a:r>
            <a:r>
              <a:rPr lang="zh-CN" altLang="en-US" sz="2800" dirty="0">
                <a:latin typeface="黑体" panose="02010609060101010101" pitchFamily="2" charset="-122"/>
                <a:ea typeface="黑体" panose="02010609060101010101" pitchFamily="2" charset="-122"/>
                <a:cs typeface="+mn-ea"/>
                <a:sym typeface="+mn-ea"/>
              </a:rPr>
              <a:t>学习）</a:t>
            </a:r>
            <a:endParaRPr lang="zh-CN" altLang="en-US" sz="28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插入，</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结点分裂</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删除，结点合并</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67132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B+树的概念</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在实际的文件系统中，基本上不使用B-树，而是使用B-树的一种变体，称为m阶B+树。 </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B+树与B-树的主要不同是叶子结点中存储记录。</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在B+树中，所有的非叶子结点可以看成是索引，而其中的关键字是作为“分界关键字”，用来界定某一关键字的记录所在的子树。</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即B+树中，所有结果信息都在叶子，查找结束必定在叶子</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latinLnBrk="0" hangingPunct="1">
              <a:lnSpc>
                <a:spcPct val="100000"/>
              </a:lnSpc>
              <a:spcBef>
                <a:spcPct val="20000"/>
              </a:spcBef>
              <a:buClrTx/>
              <a:buSzTx/>
              <a:buChar char="•"/>
            </a:pP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B+树的示例</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B+树与B-树的主要不同是叶子结点中存储最终</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结果，所有的非叶子结点可以看成是索引</a:t>
            </a:r>
            <a:endParaRPr lang="en-US" altLang="zh-CN" sz="24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30052" name="Group 132"/>
          <p:cNvGrpSpPr/>
          <p:nvPr/>
        </p:nvGrpSpPr>
        <p:grpSpPr>
          <a:xfrm>
            <a:off x="1846898" y="2492693"/>
            <a:ext cx="8521700" cy="2528887"/>
            <a:chOff x="249" y="2432"/>
            <a:chExt cx="5368" cy="1593"/>
          </a:xfrm>
        </p:grpSpPr>
        <p:grpSp>
          <p:nvGrpSpPr>
            <p:cNvPr id="130053" name="Group 69"/>
            <p:cNvGrpSpPr/>
            <p:nvPr/>
          </p:nvGrpSpPr>
          <p:grpSpPr>
            <a:xfrm>
              <a:off x="249" y="2432"/>
              <a:ext cx="5368" cy="1158"/>
              <a:chOff x="0" y="0"/>
              <a:chExt cx="5368" cy="1158"/>
            </a:xfrm>
          </p:grpSpPr>
          <p:sp>
            <p:nvSpPr>
              <p:cNvPr id="130054" name="Rectangle 70"/>
              <p:cNvSpPr/>
              <p:nvPr/>
            </p:nvSpPr>
            <p:spPr>
              <a:xfrm>
                <a:off x="1908" y="0"/>
                <a:ext cx="619"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35   96</a:t>
                </a:r>
                <a:endParaRPr lang="en-US" altLang="zh-CN" sz="2400" b="1" dirty="0">
                  <a:latin typeface="Times New Roman" panose="02020603050405020304" pitchFamily="18" charset="0"/>
                  <a:ea typeface="宋体" panose="02010600030101010101" pitchFamily="2" charset="-122"/>
                </a:endParaRPr>
              </a:p>
            </p:txBody>
          </p:sp>
          <p:sp>
            <p:nvSpPr>
              <p:cNvPr id="130055" name="Rectangle 71"/>
              <p:cNvSpPr/>
              <p:nvPr/>
            </p:nvSpPr>
            <p:spPr>
              <a:xfrm>
                <a:off x="906" y="469"/>
                <a:ext cx="620"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17   35</a:t>
                </a:r>
                <a:endParaRPr lang="en-US" altLang="zh-CN" sz="2400" b="1" dirty="0">
                  <a:latin typeface="Times New Roman" panose="02020603050405020304" pitchFamily="18" charset="0"/>
                  <a:ea typeface="宋体" panose="02010600030101010101" pitchFamily="2" charset="-122"/>
                </a:endParaRPr>
              </a:p>
            </p:txBody>
          </p:sp>
          <p:sp>
            <p:nvSpPr>
              <p:cNvPr id="130056" name="Rectangle 72"/>
              <p:cNvSpPr/>
              <p:nvPr/>
            </p:nvSpPr>
            <p:spPr>
              <a:xfrm>
                <a:off x="2791" y="437"/>
                <a:ext cx="953"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58   76   96</a:t>
                </a:r>
                <a:endParaRPr lang="en-US" altLang="zh-CN" sz="2400" b="1" dirty="0">
                  <a:latin typeface="Times New Roman" panose="02020603050405020304" pitchFamily="18" charset="0"/>
                  <a:ea typeface="宋体" panose="02010600030101010101" pitchFamily="2" charset="-122"/>
                </a:endParaRPr>
              </a:p>
            </p:txBody>
          </p:sp>
          <p:sp>
            <p:nvSpPr>
              <p:cNvPr id="130057" name="Rectangle 73"/>
              <p:cNvSpPr/>
              <p:nvPr/>
            </p:nvSpPr>
            <p:spPr>
              <a:xfrm>
                <a:off x="0" y="931"/>
                <a:ext cx="839"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5   12   17</a:t>
                </a:r>
                <a:endParaRPr lang="en-US" altLang="zh-CN" sz="2400" b="1" dirty="0">
                  <a:latin typeface="Times New Roman" panose="02020603050405020304" pitchFamily="18" charset="0"/>
                  <a:ea typeface="宋体" panose="02010600030101010101" pitchFamily="2" charset="-122"/>
                </a:endParaRPr>
              </a:p>
            </p:txBody>
          </p:sp>
          <p:sp>
            <p:nvSpPr>
              <p:cNvPr id="130058" name="Rectangle 74"/>
              <p:cNvSpPr/>
              <p:nvPr/>
            </p:nvSpPr>
            <p:spPr>
              <a:xfrm>
                <a:off x="3601" y="916"/>
                <a:ext cx="612"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63   76</a:t>
                </a:r>
                <a:endParaRPr lang="en-US" altLang="zh-CN" sz="2400" b="1" dirty="0">
                  <a:latin typeface="Times New Roman" panose="02020603050405020304" pitchFamily="18" charset="0"/>
                  <a:ea typeface="宋体" panose="02010600030101010101" pitchFamily="2" charset="-122"/>
                </a:endParaRPr>
              </a:p>
            </p:txBody>
          </p:sp>
          <p:sp>
            <p:nvSpPr>
              <p:cNvPr id="130059" name="Rectangle 75"/>
              <p:cNvSpPr/>
              <p:nvPr/>
            </p:nvSpPr>
            <p:spPr>
              <a:xfrm>
                <a:off x="4462" y="915"/>
                <a:ext cx="906"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79   84  96</a:t>
                </a:r>
                <a:endParaRPr lang="en-US" altLang="zh-CN" sz="2400" b="1" dirty="0">
                  <a:latin typeface="Times New Roman" panose="02020603050405020304" pitchFamily="18" charset="0"/>
                  <a:ea typeface="宋体" panose="02010600030101010101" pitchFamily="2" charset="-122"/>
                </a:endParaRPr>
              </a:p>
            </p:txBody>
          </p:sp>
          <p:sp>
            <p:nvSpPr>
              <p:cNvPr id="130060" name="Rectangle 76"/>
              <p:cNvSpPr/>
              <p:nvPr/>
            </p:nvSpPr>
            <p:spPr>
              <a:xfrm>
                <a:off x="1129" y="923"/>
                <a:ext cx="953"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19   23   35</a:t>
                </a:r>
                <a:endParaRPr lang="en-US" altLang="zh-CN" sz="2400" b="1" dirty="0">
                  <a:latin typeface="Times New Roman" panose="02020603050405020304" pitchFamily="18" charset="0"/>
                  <a:ea typeface="宋体" panose="02010600030101010101" pitchFamily="2" charset="-122"/>
                </a:endParaRPr>
              </a:p>
            </p:txBody>
          </p:sp>
          <p:sp>
            <p:nvSpPr>
              <p:cNvPr id="130061" name="Rectangle 77"/>
              <p:cNvSpPr/>
              <p:nvPr/>
            </p:nvSpPr>
            <p:spPr>
              <a:xfrm>
                <a:off x="2313" y="916"/>
                <a:ext cx="953" cy="227"/>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400" b="1" dirty="0">
                    <a:latin typeface="Times New Roman" panose="02020603050405020304" pitchFamily="18" charset="0"/>
                    <a:ea typeface="宋体" panose="02010600030101010101" pitchFamily="2" charset="-122"/>
                  </a:rPr>
                  <a:t>41   49   58</a:t>
                </a:r>
                <a:endParaRPr lang="en-US" altLang="zh-CN" sz="2400" b="1" dirty="0">
                  <a:latin typeface="Times New Roman" panose="02020603050405020304" pitchFamily="18" charset="0"/>
                  <a:ea typeface="宋体" panose="02010600030101010101" pitchFamily="2" charset="-122"/>
                </a:endParaRPr>
              </a:p>
            </p:txBody>
          </p:sp>
          <p:sp>
            <p:nvSpPr>
              <p:cNvPr id="130062" name="Line 78"/>
              <p:cNvSpPr/>
              <p:nvPr/>
            </p:nvSpPr>
            <p:spPr>
              <a:xfrm flipH="1">
                <a:off x="1240" y="235"/>
                <a:ext cx="771" cy="227"/>
              </a:xfrm>
              <a:prstGeom prst="line">
                <a:avLst/>
              </a:prstGeom>
              <a:ln w="19050" cap="flat" cmpd="sng">
                <a:solidFill>
                  <a:schemeClr val="tx1"/>
                </a:solidFill>
                <a:prstDash val="solid"/>
                <a:round/>
                <a:headEnd type="none" w="med" len="med"/>
                <a:tailEnd type="none" w="med" len="med"/>
              </a:ln>
            </p:spPr>
          </p:sp>
          <p:sp>
            <p:nvSpPr>
              <p:cNvPr id="130063" name="Line 79"/>
              <p:cNvSpPr/>
              <p:nvPr/>
            </p:nvSpPr>
            <p:spPr>
              <a:xfrm>
                <a:off x="2400" y="227"/>
                <a:ext cx="771" cy="204"/>
              </a:xfrm>
              <a:prstGeom prst="line">
                <a:avLst/>
              </a:prstGeom>
              <a:ln w="19050" cap="flat" cmpd="sng">
                <a:solidFill>
                  <a:schemeClr val="tx1"/>
                </a:solidFill>
                <a:prstDash val="solid"/>
                <a:round/>
                <a:headEnd type="none" w="med" len="med"/>
                <a:tailEnd type="none" w="med" len="med"/>
              </a:ln>
            </p:spPr>
          </p:sp>
          <p:sp>
            <p:nvSpPr>
              <p:cNvPr id="130064" name="Line 80"/>
              <p:cNvSpPr/>
              <p:nvPr/>
            </p:nvSpPr>
            <p:spPr>
              <a:xfrm flipH="1">
                <a:off x="480" y="701"/>
                <a:ext cx="544" cy="227"/>
              </a:xfrm>
              <a:prstGeom prst="line">
                <a:avLst/>
              </a:prstGeom>
              <a:ln w="19050" cap="flat" cmpd="sng">
                <a:solidFill>
                  <a:schemeClr val="tx1"/>
                </a:solidFill>
                <a:prstDash val="solid"/>
                <a:round/>
                <a:headEnd type="none" w="med" len="med"/>
                <a:tailEnd type="none" w="med" len="med"/>
              </a:ln>
            </p:spPr>
          </p:sp>
          <p:sp>
            <p:nvSpPr>
              <p:cNvPr id="130065" name="Line 81"/>
              <p:cNvSpPr/>
              <p:nvPr/>
            </p:nvSpPr>
            <p:spPr>
              <a:xfrm>
                <a:off x="1431" y="699"/>
                <a:ext cx="317" cy="227"/>
              </a:xfrm>
              <a:prstGeom prst="line">
                <a:avLst/>
              </a:prstGeom>
              <a:ln w="19050" cap="flat" cmpd="sng">
                <a:solidFill>
                  <a:schemeClr val="tx1"/>
                </a:solidFill>
                <a:prstDash val="solid"/>
                <a:round/>
                <a:headEnd type="none" w="med" len="med"/>
                <a:tailEnd type="none" w="med" len="med"/>
              </a:ln>
            </p:spPr>
          </p:sp>
          <p:sp>
            <p:nvSpPr>
              <p:cNvPr id="130066" name="Line 82"/>
              <p:cNvSpPr/>
              <p:nvPr/>
            </p:nvSpPr>
            <p:spPr>
              <a:xfrm flipH="1">
                <a:off x="2552" y="667"/>
                <a:ext cx="401" cy="249"/>
              </a:xfrm>
              <a:prstGeom prst="line">
                <a:avLst/>
              </a:prstGeom>
              <a:ln w="19050" cap="flat" cmpd="sng">
                <a:solidFill>
                  <a:schemeClr val="tx1"/>
                </a:solidFill>
                <a:prstDash val="solid"/>
                <a:round/>
                <a:headEnd type="none" w="med" len="med"/>
                <a:tailEnd type="none" w="med" len="med"/>
              </a:ln>
            </p:spPr>
          </p:sp>
          <p:sp>
            <p:nvSpPr>
              <p:cNvPr id="130067" name="Line 83"/>
              <p:cNvSpPr/>
              <p:nvPr/>
            </p:nvSpPr>
            <p:spPr>
              <a:xfrm>
                <a:off x="3291" y="667"/>
                <a:ext cx="667" cy="249"/>
              </a:xfrm>
              <a:prstGeom prst="line">
                <a:avLst/>
              </a:prstGeom>
              <a:ln w="19050" cap="flat" cmpd="sng">
                <a:solidFill>
                  <a:schemeClr val="tx1"/>
                </a:solidFill>
                <a:prstDash val="solid"/>
                <a:round/>
                <a:headEnd type="none" w="med" len="med"/>
                <a:tailEnd type="none" w="med" len="med"/>
              </a:ln>
            </p:spPr>
          </p:sp>
          <p:sp>
            <p:nvSpPr>
              <p:cNvPr id="130068" name="Line 84"/>
              <p:cNvSpPr/>
              <p:nvPr/>
            </p:nvSpPr>
            <p:spPr>
              <a:xfrm>
                <a:off x="3628" y="667"/>
                <a:ext cx="1191" cy="249"/>
              </a:xfrm>
              <a:prstGeom prst="line">
                <a:avLst/>
              </a:prstGeom>
              <a:ln w="19050" cap="flat" cmpd="sng">
                <a:solidFill>
                  <a:schemeClr val="tx1"/>
                </a:solidFill>
                <a:prstDash val="solid"/>
                <a:round/>
                <a:headEnd type="none" w="med" len="med"/>
                <a:tailEnd type="none" w="med" len="med"/>
              </a:ln>
            </p:spPr>
          </p:sp>
          <p:sp>
            <p:nvSpPr>
              <p:cNvPr id="130069" name="Line 85"/>
              <p:cNvSpPr/>
              <p:nvPr/>
            </p:nvSpPr>
            <p:spPr>
              <a:xfrm>
                <a:off x="848" y="1059"/>
                <a:ext cx="288" cy="0"/>
              </a:xfrm>
              <a:prstGeom prst="line">
                <a:avLst/>
              </a:prstGeom>
              <a:ln w="19050" cap="flat" cmpd="sng">
                <a:solidFill>
                  <a:schemeClr val="tx1"/>
                </a:solidFill>
                <a:prstDash val="solid"/>
                <a:round/>
                <a:headEnd type="none" w="med" len="med"/>
                <a:tailEnd type="triangle" w="med" len="med"/>
              </a:ln>
            </p:spPr>
          </p:sp>
          <p:sp>
            <p:nvSpPr>
              <p:cNvPr id="130070" name="Line 86"/>
              <p:cNvSpPr/>
              <p:nvPr/>
            </p:nvSpPr>
            <p:spPr>
              <a:xfrm>
                <a:off x="2080" y="1035"/>
                <a:ext cx="240" cy="0"/>
              </a:xfrm>
              <a:prstGeom prst="line">
                <a:avLst/>
              </a:prstGeom>
              <a:ln w="19050" cap="flat" cmpd="sng">
                <a:solidFill>
                  <a:schemeClr val="tx1"/>
                </a:solidFill>
                <a:prstDash val="solid"/>
                <a:round/>
                <a:headEnd type="none" w="med" len="med"/>
                <a:tailEnd type="triangle" w="med" len="med"/>
              </a:ln>
            </p:spPr>
          </p:sp>
          <p:sp>
            <p:nvSpPr>
              <p:cNvPr id="130071" name="Line 87"/>
              <p:cNvSpPr/>
              <p:nvPr/>
            </p:nvSpPr>
            <p:spPr>
              <a:xfrm flipV="1">
                <a:off x="3264" y="1011"/>
                <a:ext cx="340" cy="0"/>
              </a:xfrm>
              <a:prstGeom prst="line">
                <a:avLst/>
              </a:prstGeom>
              <a:ln w="19050" cap="flat" cmpd="sng">
                <a:solidFill>
                  <a:schemeClr val="tx1"/>
                </a:solidFill>
                <a:prstDash val="solid"/>
                <a:round/>
                <a:headEnd type="none" w="med" len="med"/>
                <a:tailEnd type="triangle" w="med" len="med"/>
              </a:ln>
            </p:spPr>
          </p:sp>
          <p:sp>
            <p:nvSpPr>
              <p:cNvPr id="130072" name="Line 88"/>
              <p:cNvSpPr/>
              <p:nvPr/>
            </p:nvSpPr>
            <p:spPr>
              <a:xfrm>
                <a:off x="4216" y="1019"/>
                <a:ext cx="240" cy="0"/>
              </a:xfrm>
              <a:prstGeom prst="line">
                <a:avLst/>
              </a:prstGeom>
              <a:ln w="19050" cap="flat" cmpd="sng">
                <a:solidFill>
                  <a:schemeClr val="tx1"/>
                </a:solidFill>
                <a:prstDash val="solid"/>
                <a:round/>
                <a:headEnd type="none" w="med" len="med"/>
                <a:tailEnd type="triangle" w="med" len="med"/>
              </a:ln>
            </p:spPr>
          </p:sp>
        </p:grpSp>
        <p:grpSp>
          <p:nvGrpSpPr>
            <p:cNvPr id="130073" name="Group 89"/>
            <p:cNvGrpSpPr/>
            <p:nvPr/>
          </p:nvGrpSpPr>
          <p:grpSpPr>
            <a:xfrm>
              <a:off x="256" y="3550"/>
              <a:ext cx="5331" cy="475"/>
              <a:chOff x="0" y="0"/>
              <a:chExt cx="5331" cy="475"/>
            </a:xfrm>
          </p:grpSpPr>
          <p:grpSp>
            <p:nvGrpSpPr>
              <p:cNvPr id="130074" name="Group 90"/>
              <p:cNvGrpSpPr/>
              <p:nvPr/>
            </p:nvGrpSpPr>
            <p:grpSpPr>
              <a:xfrm>
                <a:off x="0" y="16"/>
                <a:ext cx="182" cy="459"/>
                <a:chOff x="0" y="0"/>
                <a:chExt cx="182" cy="459"/>
              </a:xfrm>
            </p:grpSpPr>
            <p:sp>
              <p:nvSpPr>
                <p:cNvPr id="130075" name="Line 91"/>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76" name="Rectangle 92"/>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77" name="Group 93"/>
              <p:cNvGrpSpPr/>
              <p:nvPr/>
            </p:nvGrpSpPr>
            <p:grpSpPr>
              <a:xfrm>
                <a:off x="280" y="16"/>
                <a:ext cx="182" cy="459"/>
                <a:chOff x="0" y="0"/>
                <a:chExt cx="182" cy="459"/>
              </a:xfrm>
            </p:grpSpPr>
            <p:sp>
              <p:nvSpPr>
                <p:cNvPr id="130078" name="Line 94"/>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79" name="Rectangle 95"/>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80" name="Group 96"/>
              <p:cNvGrpSpPr/>
              <p:nvPr/>
            </p:nvGrpSpPr>
            <p:grpSpPr>
              <a:xfrm>
                <a:off x="627" y="16"/>
                <a:ext cx="182" cy="459"/>
                <a:chOff x="0" y="0"/>
                <a:chExt cx="182" cy="459"/>
              </a:xfrm>
            </p:grpSpPr>
            <p:sp>
              <p:nvSpPr>
                <p:cNvPr id="130081" name="Line 97"/>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82" name="Rectangle 98"/>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83" name="Group 99"/>
              <p:cNvGrpSpPr/>
              <p:nvPr/>
            </p:nvGrpSpPr>
            <p:grpSpPr>
              <a:xfrm>
                <a:off x="1195" y="0"/>
                <a:ext cx="182" cy="459"/>
                <a:chOff x="0" y="0"/>
                <a:chExt cx="182" cy="459"/>
              </a:xfrm>
            </p:grpSpPr>
            <p:sp>
              <p:nvSpPr>
                <p:cNvPr id="130084" name="Line 100"/>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85" name="Rectangle 101"/>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86" name="Group 102"/>
              <p:cNvGrpSpPr/>
              <p:nvPr/>
            </p:nvGrpSpPr>
            <p:grpSpPr>
              <a:xfrm>
                <a:off x="1504" y="0"/>
                <a:ext cx="182" cy="459"/>
                <a:chOff x="0" y="0"/>
                <a:chExt cx="182" cy="459"/>
              </a:xfrm>
            </p:grpSpPr>
            <p:sp>
              <p:nvSpPr>
                <p:cNvPr id="130087" name="Line 103"/>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88" name="Rectangle 104"/>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89" name="Group 105"/>
              <p:cNvGrpSpPr/>
              <p:nvPr/>
            </p:nvGrpSpPr>
            <p:grpSpPr>
              <a:xfrm>
                <a:off x="1822" y="0"/>
                <a:ext cx="182" cy="459"/>
                <a:chOff x="0" y="0"/>
                <a:chExt cx="182" cy="459"/>
              </a:xfrm>
            </p:grpSpPr>
            <p:sp>
              <p:nvSpPr>
                <p:cNvPr id="130090" name="Line 106"/>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91" name="Rectangle 107"/>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92" name="Group 108"/>
              <p:cNvGrpSpPr/>
              <p:nvPr/>
            </p:nvGrpSpPr>
            <p:grpSpPr>
              <a:xfrm>
                <a:off x="2374" y="3"/>
                <a:ext cx="182" cy="459"/>
                <a:chOff x="0" y="0"/>
                <a:chExt cx="182" cy="459"/>
              </a:xfrm>
            </p:grpSpPr>
            <p:sp>
              <p:nvSpPr>
                <p:cNvPr id="130093" name="Line 109"/>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94" name="Rectangle 110"/>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95" name="Group 111"/>
              <p:cNvGrpSpPr/>
              <p:nvPr/>
            </p:nvGrpSpPr>
            <p:grpSpPr>
              <a:xfrm>
                <a:off x="2707" y="3"/>
                <a:ext cx="182" cy="459"/>
                <a:chOff x="0" y="0"/>
                <a:chExt cx="182" cy="459"/>
              </a:xfrm>
            </p:grpSpPr>
            <p:sp>
              <p:nvSpPr>
                <p:cNvPr id="130096" name="Line 112"/>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097" name="Rectangle 113"/>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098" name="Group 114"/>
              <p:cNvGrpSpPr/>
              <p:nvPr/>
            </p:nvGrpSpPr>
            <p:grpSpPr>
              <a:xfrm>
                <a:off x="3041" y="3"/>
                <a:ext cx="182" cy="459"/>
                <a:chOff x="0" y="0"/>
                <a:chExt cx="182" cy="459"/>
              </a:xfrm>
            </p:grpSpPr>
            <p:sp>
              <p:nvSpPr>
                <p:cNvPr id="130099" name="Line 115"/>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100" name="Rectangle 116"/>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101" name="Group 117"/>
              <p:cNvGrpSpPr/>
              <p:nvPr/>
            </p:nvGrpSpPr>
            <p:grpSpPr>
              <a:xfrm>
                <a:off x="4506" y="0"/>
                <a:ext cx="182" cy="459"/>
                <a:chOff x="0" y="0"/>
                <a:chExt cx="182" cy="459"/>
              </a:xfrm>
            </p:grpSpPr>
            <p:sp>
              <p:nvSpPr>
                <p:cNvPr id="130102" name="Line 118"/>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103" name="Rectangle 119"/>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104" name="Group 120"/>
              <p:cNvGrpSpPr/>
              <p:nvPr/>
            </p:nvGrpSpPr>
            <p:grpSpPr>
              <a:xfrm>
                <a:off x="4847" y="0"/>
                <a:ext cx="182" cy="459"/>
                <a:chOff x="0" y="0"/>
                <a:chExt cx="182" cy="459"/>
              </a:xfrm>
            </p:grpSpPr>
            <p:sp>
              <p:nvSpPr>
                <p:cNvPr id="130105" name="Line 121"/>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106" name="Rectangle 122"/>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107" name="Group 123"/>
              <p:cNvGrpSpPr/>
              <p:nvPr/>
            </p:nvGrpSpPr>
            <p:grpSpPr>
              <a:xfrm>
                <a:off x="5149" y="0"/>
                <a:ext cx="182" cy="459"/>
                <a:chOff x="0" y="0"/>
                <a:chExt cx="182" cy="459"/>
              </a:xfrm>
            </p:grpSpPr>
            <p:sp>
              <p:nvSpPr>
                <p:cNvPr id="130108" name="Line 124"/>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109" name="Rectangle 125"/>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110" name="Group 126"/>
              <p:cNvGrpSpPr/>
              <p:nvPr/>
            </p:nvGrpSpPr>
            <p:grpSpPr>
              <a:xfrm>
                <a:off x="3681" y="0"/>
                <a:ext cx="182" cy="459"/>
                <a:chOff x="0" y="0"/>
                <a:chExt cx="182" cy="459"/>
              </a:xfrm>
            </p:grpSpPr>
            <p:sp>
              <p:nvSpPr>
                <p:cNvPr id="130111" name="Line 127"/>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112" name="Rectangle 128"/>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30113" name="Group 129"/>
              <p:cNvGrpSpPr/>
              <p:nvPr/>
            </p:nvGrpSpPr>
            <p:grpSpPr>
              <a:xfrm>
                <a:off x="3999" y="0"/>
                <a:ext cx="182" cy="459"/>
                <a:chOff x="0" y="0"/>
                <a:chExt cx="182" cy="459"/>
              </a:xfrm>
            </p:grpSpPr>
            <p:sp>
              <p:nvSpPr>
                <p:cNvPr id="130114" name="Line 130"/>
                <p:cNvSpPr/>
                <p:nvPr/>
              </p:nvSpPr>
              <p:spPr>
                <a:xfrm>
                  <a:off x="99" y="0"/>
                  <a:ext cx="0" cy="272"/>
                </a:xfrm>
                <a:prstGeom prst="line">
                  <a:avLst/>
                </a:prstGeom>
                <a:ln w="19050" cap="flat" cmpd="sng">
                  <a:solidFill>
                    <a:schemeClr val="tx1"/>
                  </a:solidFill>
                  <a:prstDash val="solid"/>
                  <a:round/>
                  <a:headEnd type="none" w="med" len="med"/>
                  <a:tailEnd type="none" w="med" len="med"/>
                </a:ln>
              </p:spPr>
            </p:sp>
            <p:sp>
              <p:nvSpPr>
                <p:cNvPr id="130115" name="Rectangle 131"/>
                <p:cNvSpPr/>
                <p:nvPr/>
              </p:nvSpPr>
              <p:spPr>
                <a:xfrm>
                  <a:off x="0" y="278"/>
                  <a:ext cx="182" cy="18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grpSp>
      <p:sp>
        <p:nvSpPr>
          <p:cNvPr id="5" name="文本框 4"/>
          <p:cNvSpPr txBox="1"/>
          <p:nvPr/>
        </p:nvSpPr>
        <p:spPr>
          <a:xfrm>
            <a:off x="916940" y="5372735"/>
            <a:ext cx="10423525" cy="423545"/>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从键值对结构</a:t>
            </a:r>
            <a:r>
              <a:rPr lang="en-US" altLang="zh-CN"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(KV</a:t>
            </a:r>
            <a:r>
              <a:rPr lang="zh-CN" altLang="en-US"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对</a:t>
            </a:r>
            <a:r>
              <a:rPr lang="en-US" altLang="zh-CN"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来看，</a:t>
            </a:r>
            <a:r>
              <a:rPr lang="en-US" altLang="zh-CN"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B</a:t>
            </a:r>
            <a:r>
              <a:rPr lang="en-US" altLang="zh-CN" sz="2400" kern="0" baseline="260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树只有叶子保存</a:t>
            </a:r>
            <a:r>
              <a:rPr lang="en-US" altLang="zh-CN"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value</a:t>
            </a:r>
            <a:r>
              <a:rPr lang="zh-CN" altLang="en-US"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，分支结点只保存</a:t>
            </a:r>
            <a:r>
              <a:rPr lang="en-US" altLang="zh-CN"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key</a:t>
            </a:r>
            <a:endParaRPr lang="en-US" altLang="zh-CN" sz="2400" kern="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B+树的特点</a:t>
            </a:r>
            <a:endParaRPr lang="zh-CN" altLang="en-US" sz="2800" dirty="0">
              <a:latin typeface="黑体" panose="02010609060101010101" pitchFamily="2" charset="-122"/>
              <a:ea typeface="黑体" panose="02010609060101010101" pitchFamily="2" charset="-122"/>
              <a:cs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与B-树相比，对B+树不仅可以从根结点开始按关键字随机查找，而且可以从最小关键字起，按叶子结点的链接顺序进行顺序查找。</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在B+树上进行随机查找、插入、删除的过程基本上和B-树类似。</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在B+树上进行随机查找时，若非叶子结点的关键字等于给定的K值，并不终止，而是继续向下直到叶子结点(只有叶子结点才存储记录)， 即无论查找成功与否，都走了一条从根结点到叶子结点的路径。</a:t>
            </a:r>
            <a:endParaRPr lang="zh-CN" altLang="en-US"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endParaRPr lang="zh-CN" altLang="en-US" sz="2400" b="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键树，又称数字查找树，是一棵度&gt;=2的树，每个结点只含有组成关键字的符号</a:t>
            </a: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33124" name="Picture 2" descr="http://www.coder4.com/wp-content/uploads/2012/07/jian0.png"/>
          <p:cNvPicPr>
            <a:picLocks noChangeAspect="1"/>
          </p:cNvPicPr>
          <p:nvPr/>
        </p:nvPicPr>
        <p:blipFill>
          <a:blip r:embed="rId1"/>
          <a:stretch>
            <a:fillRect/>
          </a:stretch>
        </p:blipFill>
        <p:spPr>
          <a:xfrm>
            <a:off x="2480310" y="2060575"/>
            <a:ext cx="6561455" cy="3785235"/>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416685"/>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键树</a:t>
            </a:r>
            <a:r>
              <a:rPr lang="zh-CN" altLang="en-US" sz="2800" dirty="0">
                <a:latin typeface="黑体" panose="02010609060101010101" pitchFamily="2" charset="-122"/>
                <a:ea typeface="黑体" panose="02010609060101010101" pitchFamily="2" charset="-122"/>
                <a:cs typeface="+mn-ea"/>
                <a:sym typeface="+mn-ea"/>
              </a:rPr>
              <a:t>存储结构，孩子</a:t>
            </a:r>
            <a:r>
              <a:rPr lang="en-US" altLang="zh-CN" sz="2800" dirty="0">
                <a:latin typeface="黑体" panose="02010609060101010101" pitchFamily="2" charset="-122"/>
                <a:ea typeface="黑体" panose="02010609060101010101" pitchFamily="2" charset="-122"/>
                <a:cs typeface="+mn-ea"/>
                <a:sym typeface="+mn-ea"/>
              </a:rPr>
              <a:t>-</a:t>
            </a:r>
            <a:r>
              <a:rPr lang="zh-CN" altLang="en-US" sz="2800" dirty="0">
                <a:latin typeface="黑体" panose="02010609060101010101" pitchFamily="2" charset="-122"/>
                <a:ea typeface="黑体" panose="02010609060101010101" pitchFamily="2" charset="-122"/>
                <a:cs typeface="+mn-ea"/>
                <a:sym typeface="+mn-ea"/>
              </a:rPr>
              <a:t>兄弟链表法</a:t>
            </a:r>
            <a:endParaRPr lang="zh-CN" altLang="en-US" sz="2800" dirty="0">
              <a:latin typeface="黑体" panose="02010609060101010101" pitchFamily="2" charset="-122"/>
              <a:ea typeface="黑体" panose="02010609060101010101" pitchFamily="2" charset="-122"/>
              <a:cs typeface="+mn-ea"/>
              <a:sym typeface="+mn-ea"/>
            </a:endParaRPr>
          </a:p>
          <a:p>
            <a:pPr marL="0" lvl="1" indent="-457200" algn="l" eaLnBrk="1" hangingPunct="1">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ea"/>
              <a:sym typeface="+mn-ea"/>
            </a:endParaRPr>
          </a:p>
          <a:p>
            <a:pPr marL="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键树存储结构，多重链表法</a:t>
            </a:r>
            <a:endParaRPr lang="zh-CN" altLang="en-US" sz="2800" b="0" dirty="0">
              <a:latin typeface="黑体" panose="02010609060101010101" pitchFamily="2" charset="-122"/>
              <a:ea typeface="黑体" panose="02010609060101010101" pitchFamily="2" charset="-122"/>
              <a:cs typeface="+mn-ea"/>
              <a:sym typeface="+mn-ea"/>
            </a:endParaRPr>
          </a:p>
          <a:p>
            <a:pPr marL="457200" lvl="1" indent="-457200" algn="l" eaLnBrk="1" hangingPunct="1">
              <a:buClrTx/>
              <a:buSzTx/>
              <a:buFont typeface="Wingdings" panose="05000000000000000000" charset="0"/>
              <a:buChar char="l"/>
            </a:pPr>
            <a:endParaRPr lang="zh-CN" altLang="en-US" sz="2800" b="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9.2 </a:t>
            </a:r>
            <a:r>
              <a:rPr lang="zh-CN" altLang="en-US">
                <a:latin typeface="楷体" panose="02010609060101010101" charset="-122"/>
                <a:ea typeface="楷体" panose="02010609060101010101" charset="-122"/>
                <a:cs typeface="楷体" panose="02010609060101010101" charset="-122"/>
                <a:sym typeface="+mn-ea"/>
              </a:rPr>
              <a:t>动态查找表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34148" name="Picture 2" descr="http://www.coder4.com/wp-content/uploads/2012/07/jian1.png"/>
          <p:cNvPicPr>
            <a:picLocks noChangeAspect="1"/>
          </p:cNvPicPr>
          <p:nvPr>
            <p:custDataLst>
              <p:tags r:id="rId1"/>
            </p:custDataLst>
          </p:nvPr>
        </p:nvPicPr>
        <p:blipFill>
          <a:blip r:embed="rId2"/>
          <a:stretch>
            <a:fillRect/>
          </a:stretch>
        </p:blipFill>
        <p:spPr>
          <a:xfrm>
            <a:off x="7967980" y="222885"/>
            <a:ext cx="3149600" cy="3331210"/>
          </a:xfrm>
          <a:prstGeom prst="rect">
            <a:avLst/>
          </a:prstGeom>
          <a:noFill/>
          <a:ln w="9525">
            <a:noFill/>
          </a:ln>
        </p:spPr>
      </p:pic>
      <p:pic>
        <p:nvPicPr>
          <p:cNvPr id="135172" name="Picture 2" descr="http://www.coder4.com/wp-content/uploads/2012/07/jian2.png"/>
          <p:cNvPicPr>
            <a:picLocks noChangeAspect="1"/>
          </p:cNvPicPr>
          <p:nvPr>
            <p:custDataLst>
              <p:tags r:id="rId3"/>
            </p:custDataLst>
          </p:nvPr>
        </p:nvPicPr>
        <p:blipFill>
          <a:blip r:embed="rId4"/>
          <a:stretch>
            <a:fillRect/>
          </a:stretch>
        </p:blipFill>
        <p:spPr>
          <a:xfrm>
            <a:off x="479425" y="2564765"/>
            <a:ext cx="6530975" cy="3383915"/>
          </a:xfrm>
          <a:prstGeom prst="rect">
            <a:avLst/>
          </a:prstGeom>
          <a:noFill/>
          <a:ln w="9525">
            <a:no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50609da8-5b21-4eeb-bce1-b76293610007}"/>
</p:tagLst>
</file>

<file path=ppt/tags/tag2.xml><?xml version="1.0" encoding="utf-8"?>
<p:tagLst xmlns:p="http://schemas.openxmlformats.org/presentationml/2006/main">
  <p:tag name="KSO_WM_UNIT_TABLE_BEAUTIFY" val="smartTable{05eabcc6-e695-40f0-b7d2-a545b4f63849}"/>
</p:tagLst>
</file>

<file path=ppt/tags/tag3.xml><?xml version="1.0" encoding="utf-8"?>
<p:tagLst xmlns:p="http://schemas.openxmlformats.org/presentationml/2006/main">
  <p:tag name="KSO_WM_UNIT_TABLE_BEAUTIFY" val="smartTable{ca9afb98-80f5-4c33-bc61-502e0947beef}"/>
</p:tagLst>
</file>

<file path=ppt/tags/tag4.xml><?xml version="1.0" encoding="utf-8"?>
<p:tagLst xmlns:p="http://schemas.openxmlformats.org/presentationml/2006/main">
  <p:tag name="KSO_WM_UNIT_PLACING_PICTURE_USER_VIEWPORT" val="{&quot;height&quot;:5295,&quot;width&quot;:8580}"/>
</p:tagLst>
</file>

<file path=ppt/tags/tag5.xml><?xml version="1.0" encoding="utf-8"?>
<p:tagLst xmlns:p="http://schemas.openxmlformats.org/presentationml/2006/main">
  <p:tag name="KSO_WM_UNIT_PLACING_PICTURE_USER_VIEWPORT" val="{&quot;height&quot;:4976,&quot;width&quot;:4705}"/>
</p:tagLst>
</file>

<file path=ppt/tags/tag6.xml><?xml version="1.0" encoding="utf-8"?>
<p:tagLst xmlns:p="http://schemas.openxmlformats.org/presentationml/2006/main">
  <p:tag name="KSO_WM_UNIT_PLACING_PICTURE_USER_VIEWPORT" val="{&quot;height&quot;:5329,&quot;width&quot;:10285}"/>
</p:tagLst>
</file>

<file path=ppt/tags/tag7.xml><?xml version="1.0" encoding="utf-8"?>
<p:tagLst xmlns:p="http://schemas.openxmlformats.org/presentationml/2006/main">
  <p:tag name="KSO_WM_UNIT_TABLE_BEAUTIFY" val="smartTable{b15ce8a2-255c-4480-8da6-544b26feae48}"/>
</p:tagLst>
</file>

<file path=ppt/tags/tag8.xml><?xml version="1.0" encoding="utf-8"?>
<p:tagLst xmlns:p="http://schemas.openxmlformats.org/presentationml/2006/main">
  <p:tag name="KSO_WPP_MARK_KEY" val="81e39fb6-2793-4dff-8c5a-ec9965042883"/>
  <p:tag name="COMMONDATA" val="eyJoZGlkIjoiYmQ3NjQxYmZmN2ZkODIxYWNiNTEzMzQyMTZmNzQ1MmMifQ=="/>
</p:tagLst>
</file>

<file path=ppt/theme/theme1.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宋体"/>
        <a:ea typeface="微软雅黑"/>
        <a:cs typeface="Segoe Print"/>
      </a:majorFont>
      <a:minorFont>
        <a:latin typeface="宋体"/>
        <a:ea typeface="微软雅黑"/>
        <a:cs typeface="Segoe Prin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bodyPr vert="horz" lIns="91440" tIns="45720" rIns="91440" bIns="45720" rtlCol="0">
        <a:noAutofit/>
      </a:bodyPr>
      <a:lstStyle>
        <a:defPPr marL="571500" lvl="0" indent="-571500">
          <a:lnSpc>
            <a:spcPct val="90000"/>
          </a:lnSpc>
          <a:spcBef>
            <a:spcPts val="1000"/>
          </a:spcBef>
          <a:buClr>
            <a:schemeClr val="accent2"/>
          </a:buClr>
          <a:buFont typeface="Wingdings" panose="05000000000000000000" pitchFamily="2" charset="2"/>
          <a:buChar char="n"/>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Segoe Print"/>
        <a:cs typeface="Segoe Prin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Segoe Print"/>
        <a:cs typeface="Segoe Prin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Segoe Print"/>
        <a:cs typeface="Segoe Prin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Segoe Print"/>
        <a:cs typeface="Segoe Prin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22736</Words>
  <Application>WPS 演示</Application>
  <PresentationFormat>宽屏</PresentationFormat>
  <Paragraphs>3856</Paragraphs>
  <Slides>145</Slides>
  <Notes>12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145</vt:i4>
      </vt:variant>
    </vt:vector>
  </HeadingPairs>
  <TitlesOfParts>
    <vt:vector size="165" baseType="lpstr">
      <vt:lpstr>Arial</vt:lpstr>
      <vt:lpstr>宋体</vt:lpstr>
      <vt:lpstr>Wingdings</vt:lpstr>
      <vt:lpstr>Copperplate Gothic Bold</vt:lpstr>
      <vt:lpstr>微软雅黑</vt:lpstr>
      <vt:lpstr>Tahoma</vt:lpstr>
      <vt:lpstr>Wingdings</vt:lpstr>
      <vt:lpstr>Garamond</vt:lpstr>
      <vt:lpstr>楷体</vt:lpstr>
      <vt:lpstr>黑体</vt:lpstr>
      <vt:lpstr>Lucida Sans Unicode</vt:lpstr>
      <vt:lpstr>Arial Unicode MS</vt:lpstr>
      <vt:lpstr>Times New Roman</vt:lpstr>
      <vt:lpstr>Symbol</vt:lpstr>
      <vt:lpstr>隶书</vt:lpstr>
      <vt:lpstr>仿宋</vt:lpstr>
      <vt:lpstr>Segoe Print</vt:lpstr>
      <vt:lpstr>1_Office 主题​​</vt:lpstr>
      <vt:lpstr>Equation.3</vt:lpstr>
      <vt:lpstr>Paint.Picture</vt:lpstr>
      <vt:lpstr>PowerPoint 演示文稿</vt:lpstr>
      <vt:lpstr>课程结构（按教材划分）</vt:lpstr>
      <vt:lpstr>PowerPoint 演示文稿</vt:lpstr>
      <vt:lpstr>9.1 静态查找表</vt:lpstr>
      <vt:lpstr>9.1 静态查找</vt:lpstr>
      <vt:lpstr>9.1 静态查找表</vt:lpstr>
      <vt:lpstr>9.1 静态查找表</vt:lpstr>
      <vt:lpstr>9.1 静态查找表</vt:lpstr>
      <vt:lpstr>9.1 静态查找表</vt:lpstr>
      <vt:lpstr>9.1 静态查找表</vt:lpstr>
      <vt:lpstr>9.1 静态查找表</vt:lpstr>
      <vt:lpstr>9.1 静态查找表</vt:lpstr>
      <vt:lpstr>9.1 静态查找表</vt:lpstr>
      <vt:lpstr>9.1 静态查找表</vt:lpstr>
      <vt:lpstr>9.1 静态查找表</vt:lpstr>
      <vt:lpstr>练习</vt:lpstr>
      <vt:lpstr>9.1 静态查找表</vt:lpstr>
      <vt:lpstr>9.1 静态查找表</vt:lpstr>
      <vt:lpstr>9.1 静态查找表</vt:lpstr>
      <vt:lpstr>9.1 静态查找表</vt:lpstr>
      <vt:lpstr>9.1 静态查找表</vt:lpstr>
      <vt:lpstr>9.1 静态查找表</vt:lpstr>
      <vt:lpstr>9.1 静态查找表</vt:lpstr>
      <vt:lpstr>9.1 静态查找表</vt:lpstr>
      <vt:lpstr>9.1 静态查找表</vt:lpstr>
      <vt:lpstr>练习</vt:lpstr>
      <vt:lpstr>9.1 静态查找表</vt:lpstr>
      <vt:lpstr>9.1 静态查找表</vt:lpstr>
      <vt:lpstr>9.1 静态查找表</vt:lpstr>
      <vt:lpstr>9.1 静态查找表</vt:lpstr>
      <vt:lpstr>9.1 静态查找表</vt:lpstr>
      <vt:lpstr>9.1 静态查找表</vt:lpstr>
      <vt:lpstr>9.1 静态查找表</vt:lpstr>
      <vt:lpstr>9.1 静态查找表</vt:lpstr>
      <vt:lpstr>练习</vt:lpstr>
      <vt:lpstr>上节课复习</vt:lpstr>
      <vt:lpstr>复习练习</vt:lpstr>
      <vt:lpstr>PowerPoint 演示文稿</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vt:lpstr>
      <vt:lpstr>9.2 动态查找表（扩展自学）</vt:lpstr>
      <vt:lpstr>9.2 动态查找表（扩展自学）</vt:lpstr>
      <vt:lpstr>9.2 动态查找表（扩展自学）</vt:lpstr>
      <vt:lpstr>9.2 动态查找表（扩展自学）</vt:lpstr>
      <vt:lpstr>9.2 动态查找表（扩展自学）</vt:lpstr>
      <vt:lpstr>9.2 动态查找表（扩展自学）</vt:lpstr>
      <vt:lpstr>9.2 动态查找表（扩展自学）</vt:lpstr>
      <vt:lpstr>上节课复习</vt:lpstr>
      <vt:lpstr>9.2 动态查找</vt:lpstr>
      <vt:lpstr>复习练习</vt:lpstr>
      <vt:lpstr>复习练习</vt:lpstr>
      <vt:lpstr>PowerPoint 演示文稿</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9.3 哈希表</vt:lpstr>
      <vt:lpstr>练习</vt:lpstr>
      <vt:lpstr>9.3 哈希查找</vt:lpstr>
      <vt:lpstr>9.3 哈希查找（扩展）</vt:lpstr>
      <vt:lpstr>PowerPoint 演示文稿</vt:lpstr>
      <vt:lpstr>PowerPoint 演示文稿</vt:lpstr>
      <vt:lpstr>PowerPoint 演示文稿</vt:lpstr>
    </vt:vector>
  </TitlesOfParts>
  <Company>SZU</Company>
  <LinksUpToDate>false</LinksUpToDate>
  <SharedDoc>false</SharedDoc>
  <HyperlinksChanged>false</HyperlinksChanged>
  <AppVersion>14.0000</AppVersion>
  <Manager>BJC</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教学讲义</dc:title>
  <dc:creator>白; BJC</dc:creator>
  <dc:subject>C++</dc:subject>
  <cp:lastModifiedBy>白_szu</cp:lastModifiedBy>
  <cp:revision>2527</cp:revision>
  <dcterms:created xsi:type="dcterms:W3CDTF">2014-01-11T15:22:00Z</dcterms:created>
  <dcterms:modified xsi:type="dcterms:W3CDTF">2022-11-27T15:04:43Z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4508C18874504005A6F10EDD074A32CB</vt:lpwstr>
  </property>
</Properties>
</file>